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x="7023100" cy="93091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32">
          <p15:clr>
            <a:srgbClr val="A4A3A4"/>
          </p15:clr>
        </p15:guide>
        <p15:guide id="2" pos="2212">
          <p15:clr>
            <a:srgbClr val="A4A3A4"/>
          </p15:clr>
        </p15:guide>
      </p15:notesGuideLst>
    </p:ext>
    <p:ext uri="GoogleSlidesCustomDataVersion2">
      <go:slidesCustomData xmlns:go="http://customooxmlschemas.google.com/" r:id="rId18" roundtripDataSignature="AMtx7miM3OBTdi/HyldffUKpc/YBMAu3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32" orient="horz"/>
        <p:guide pos="2212"/>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43343" cy="465455"/>
          </a:xfrm>
          <a:prstGeom prst="rect">
            <a:avLst/>
          </a:prstGeom>
          <a:noFill/>
          <a:ln>
            <a:noFill/>
          </a:ln>
        </p:spPr>
        <p:txBody>
          <a:bodyPr anchorCtr="0" anchor="t" bIns="46650" lIns="93300" spcFirstLastPara="1" rIns="93300" wrap="square" tIns="46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8132" y="0"/>
            <a:ext cx="3043343" cy="465455"/>
          </a:xfrm>
          <a:prstGeom prst="rect">
            <a:avLst/>
          </a:prstGeom>
          <a:noFill/>
          <a:ln>
            <a:noFill/>
          </a:ln>
        </p:spPr>
        <p:txBody>
          <a:bodyPr anchorCtr="0" anchor="t" bIns="46650" lIns="93300" spcFirstLastPara="1" rIns="93300" wrap="square" tIns="4665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rm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42029"/>
            <a:ext cx="3043343" cy="465455"/>
          </a:xfrm>
          <a:prstGeom prst="rect">
            <a:avLst/>
          </a:prstGeom>
          <a:noFill/>
          <a:ln>
            <a:noFill/>
          </a:ln>
        </p:spPr>
        <p:txBody>
          <a:bodyPr anchorCtr="0" anchor="b" bIns="46650" lIns="93300" spcFirstLastPara="1" rIns="93300" wrap="square" tIns="46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8132"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 name="Shape 20"/>
        <p:cNvGrpSpPr/>
        <p:nvPr/>
      </p:nvGrpSpPr>
      <p:grpSpPr>
        <a:xfrm>
          <a:off x="0" y="0"/>
          <a:ext cx="0" cy="0"/>
          <a:chOff x="0" y="0"/>
          <a:chExt cx="0" cy="0"/>
        </a:xfrm>
      </p:grpSpPr>
      <p:sp>
        <p:nvSpPr>
          <p:cNvPr id="21" name="Google Shape;21;p1: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 name="Google Shape;22;p1: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rmAutofit/>
          </a:bodyPr>
          <a:lstStyle/>
          <a:p>
            <a:pPr indent="0" lvl="0" marL="0" rtl="0" algn="l">
              <a:lnSpc>
                <a:spcPct val="100000"/>
              </a:lnSpc>
              <a:spcBef>
                <a:spcPts val="0"/>
              </a:spcBef>
              <a:spcAft>
                <a:spcPts val="0"/>
              </a:spcAft>
              <a:buSzPts val="1400"/>
              <a:buNone/>
            </a:pPr>
            <a:r>
              <a:t/>
            </a:r>
            <a:endParaRPr/>
          </a:p>
        </p:txBody>
      </p:sp>
      <p:sp>
        <p:nvSpPr>
          <p:cNvPr id="23" name="Google Shape;23;p1:notes"/>
          <p:cNvSpPr txBox="1"/>
          <p:nvPr>
            <p:ph idx="3" type="hdr"/>
          </p:nvPr>
        </p:nvSpPr>
        <p:spPr>
          <a:xfrm>
            <a:off x="0" y="0"/>
            <a:ext cx="3043343" cy="46545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24" name="Google Shape;24;p1:notes"/>
          <p:cNvSpPr txBox="1"/>
          <p:nvPr>
            <p:ph idx="10" type="dt"/>
          </p:nvPr>
        </p:nvSpPr>
        <p:spPr>
          <a:xfrm>
            <a:off x="3978132" y="0"/>
            <a:ext cx="3043343" cy="465455"/>
          </a:xfrm>
          <a:prstGeom prst="rect">
            <a:avLst/>
          </a:prstGeom>
          <a:noFill/>
          <a:ln>
            <a:noFill/>
          </a:ln>
        </p:spPr>
        <p:txBody>
          <a:bodyPr anchorCtr="0" anchor="t" bIns="46650" lIns="93300" spcFirstLastPara="1" rIns="93300" wrap="square" tIns="46650">
            <a:noAutofit/>
          </a:bodyPr>
          <a:lstStyle/>
          <a:p>
            <a:pPr indent="0" lvl="0" marL="0" marR="0" rtl="0" algn="r">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1/18/2022 3:38 PM</a:t>
            </a:r>
            <a:endParaRPr b="0" i="0" sz="1200" u="none" cap="none" strike="noStrike">
              <a:solidFill>
                <a:schemeClr val="dk1"/>
              </a:solidFill>
              <a:latin typeface="Calibri"/>
              <a:ea typeface="Calibri"/>
              <a:cs typeface="Calibri"/>
              <a:sym typeface="Calibri"/>
            </a:endParaRPr>
          </a:p>
        </p:txBody>
      </p:sp>
      <p:sp>
        <p:nvSpPr>
          <p:cNvPr id="25" name="Google Shape;25;p1:notes"/>
          <p:cNvSpPr txBox="1"/>
          <p:nvPr>
            <p:ph idx="11" type="ftr"/>
          </p:nvPr>
        </p:nvSpPr>
        <p:spPr>
          <a:xfrm>
            <a:off x="0" y="8842029"/>
            <a:ext cx="6320790" cy="465455"/>
          </a:xfrm>
          <a:prstGeom prst="rect">
            <a:avLst/>
          </a:prstGeom>
          <a:noFill/>
          <a:ln>
            <a:noFill/>
          </a:ln>
        </p:spPr>
        <p:txBody>
          <a:bodyPr anchorCtr="0" anchor="b" bIns="46650" lIns="93300" spcFirstLastPara="1" rIns="93300" wrap="square" tIns="46650">
            <a:noAutofit/>
          </a:bodyPr>
          <a:lstStyle/>
          <a:p>
            <a:pPr indent="0" lvl="0" marL="0" marR="0" rtl="0" algn="l">
              <a:lnSpc>
                <a:spcPct val="100000"/>
              </a:lnSpc>
              <a:spcBef>
                <a:spcPts val="0"/>
              </a:spcBef>
              <a:spcAft>
                <a:spcPts val="0"/>
              </a:spcAft>
              <a:buSzPts val="1400"/>
              <a:buNone/>
            </a:pPr>
            <a:r>
              <a:rPr b="0" i="0" lang="en-US" sz="500" u="none" cap="none" strike="noStrike">
                <a:solidFill>
                  <a:srgbClr val="000000"/>
                </a:solidFill>
                <a:latin typeface="Calibri"/>
                <a:ea typeface="Calibri"/>
                <a:cs typeface="Calibri"/>
                <a:sym typeface="Calibri"/>
              </a:rPr>
              <a:t>© 2007 Microsoft Corporation. All rights reserved. Microsoft, Windows, Windows Vista and other product names are or may be registered trademarks and/or trademarks in the U.S. and/or other countries.</a:t>
            </a:r>
            <a:endParaRPr/>
          </a:p>
          <a:p>
            <a:pPr indent="0" lvl="0" marL="0" marR="0" rtl="0" algn="l">
              <a:lnSpc>
                <a:spcPct val="100000"/>
              </a:lnSpc>
              <a:spcBef>
                <a:spcPts val="0"/>
              </a:spcBef>
              <a:spcAft>
                <a:spcPts val="0"/>
              </a:spcAft>
              <a:buSzPts val="1400"/>
              <a:buNone/>
            </a:pPr>
            <a:r>
              <a:rPr b="0" i="0" lang="en-US" sz="500" u="none" cap="none" strike="noStrike">
                <a:solidFill>
                  <a:srgbClr val="000000"/>
                </a:solidFill>
                <a:latin typeface="Calibri"/>
                <a:ea typeface="Calibri"/>
                <a:cs typeface="Calibri"/>
                <a:sym typeface="Calibri"/>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b="0" i="0" lang="en-US" sz="500" u="none" cap="none" strike="noStrike">
                <a:solidFill>
                  <a:srgbClr val="000000"/>
                </a:solidFill>
                <a:latin typeface="Calibri"/>
                <a:ea typeface="Calibri"/>
                <a:cs typeface="Calibri"/>
                <a:sym typeface="Calibri"/>
              </a:rPr>
            </a:br>
            <a:r>
              <a:rPr b="0" i="0" lang="en-US" sz="500" u="none" cap="none" strike="noStrike">
                <a:solidFill>
                  <a:srgbClr val="000000"/>
                </a:solidFill>
                <a:latin typeface="Calibri"/>
                <a:ea typeface="Calibri"/>
                <a:cs typeface="Calibri"/>
                <a:sym typeface="Calibri"/>
              </a:rPr>
              <a:t>MICROSOFT MAKES NO WARRANTIES, EXPRESS, IMPLIED OR STATUTORY, AS TO THE INFORMATION IN THIS PRESENTATION.</a:t>
            </a:r>
            <a:endParaRPr/>
          </a:p>
          <a:p>
            <a:pPr indent="0" lvl="0" marL="0" marR="0" rtl="0" algn="l">
              <a:lnSpc>
                <a:spcPct val="100000"/>
              </a:lnSpc>
              <a:spcBef>
                <a:spcPts val="0"/>
              </a:spcBef>
              <a:spcAft>
                <a:spcPts val="0"/>
              </a:spcAft>
              <a:buSzPts val="1400"/>
              <a:buNone/>
            </a:pPr>
            <a:r>
              <a:t/>
            </a:r>
            <a:endParaRPr b="0" i="0" sz="500" u="none" cap="none" strike="noStrike">
              <a:solidFill>
                <a:schemeClr val="dk1"/>
              </a:solidFill>
              <a:latin typeface="Calibri"/>
              <a:ea typeface="Calibri"/>
              <a:cs typeface="Calibri"/>
              <a:sym typeface="Calibri"/>
            </a:endParaRPr>
          </a:p>
        </p:txBody>
      </p:sp>
      <p:sp>
        <p:nvSpPr>
          <p:cNvPr id="26" name="Google Shape;26;p1:notes"/>
          <p:cNvSpPr txBox="1"/>
          <p:nvPr>
            <p:ph idx="12" type="sldNum"/>
          </p:nvPr>
        </p:nvSpPr>
        <p:spPr>
          <a:xfrm>
            <a:off x="6320790" y="8842029"/>
            <a:ext cx="700685"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45ff00e31a_0_36: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83" name="Google Shape;83;g245ff00e31a_0_36: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45ff00e31a_0_41: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89" name="Google Shape;89;g245ff00e31a_0_41: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45ff00e31a_0_47: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95" name="Google Shape;95;g245ff00e31a_0_47: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 name="Shape 32"/>
        <p:cNvGrpSpPr/>
        <p:nvPr/>
      </p:nvGrpSpPr>
      <p:grpSpPr>
        <a:xfrm>
          <a:off x="0" y="0"/>
          <a:ext cx="0" cy="0"/>
          <a:chOff x="0" y="0"/>
          <a:chExt cx="0" cy="0"/>
        </a:xfrm>
      </p:grpSpPr>
      <p:sp>
        <p:nvSpPr>
          <p:cNvPr id="33" name="Google Shape;33;g245ff00e31a_0_6: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34" name="Google Shape;34;g245ff00e31a_0_6: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2: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40" name="Google Shape;40;p2: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g245ff00e31a_0_11: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46" name="Google Shape;46;g245ff00e31a_0_11: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247ca583de5_0_7: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53" name="Google Shape;53;g247ca583de5_0_7: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45ff00e31a_0_16: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59" name="Google Shape;59;g245ff00e31a_0_16: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45ff00e31a_0_21: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65" name="Google Shape;65;g245ff00e31a_0_21: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45ff00e31a_0_26: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71" name="Google Shape;71;g245ff00e31a_0_26: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45ff00e31a_0_31: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77" name="Google Shape;77;g245ff00e31a_0_31: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pic>
        <p:nvPicPr>
          <p:cNvPr id="14" name="Google Shape;14;p14"/>
          <p:cNvPicPr preferRelativeResize="0"/>
          <p:nvPr/>
        </p:nvPicPr>
        <p:blipFill rotWithShape="1">
          <a:blip r:embed="rId2">
            <a:alphaModFix/>
          </a:blip>
          <a:srcRect b="0" l="0" r="0" t="0"/>
          <a:stretch/>
        </p:blipFill>
        <p:spPr>
          <a:xfrm>
            <a:off x="26988" y="9525"/>
            <a:ext cx="1924050" cy="1133475"/>
          </a:xfrm>
          <a:prstGeom prst="rect">
            <a:avLst/>
          </a:prstGeom>
          <a:noFill/>
          <a:ln>
            <a:noFill/>
          </a:ln>
        </p:spPr>
      </p:pic>
      <p:sp>
        <p:nvSpPr>
          <p:cNvPr id="15" name="Google Shape;15;p14"/>
          <p:cNvSpPr txBox="1"/>
          <p:nvPr>
            <p:ph type="ctrTitle"/>
          </p:nvPr>
        </p:nvSpPr>
        <p:spPr>
          <a:xfrm>
            <a:off x="730250" y="1905000"/>
            <a:ext cx="7681913" cy="1523495"/>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sz="5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6" name="Google Shape;16;p14"/>
          <p:cNvSpPr txBox="1"/>
          <p:nvPr>
            <p:ph idx="1" type="subTitle"/>
          </p:nvPr>
        </p:nvSpPr>
        <p:spPr>
          <a:xfrm>
            <a:off x="730249" y="4344988"/>
            <a:ext cx="7681913" cy="461665"/>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rgbClr val="888888"/>
              </a:buClr>
              <a:buSzPts val="3000"/>
              <a:buNone/>
              <a:defRPr>
                <a:solidFill>
                  <a:srgbClr val="888888"/>
                </a:solidFill>
              </a:defRPr>
            </a:lvl1pPr>
            <a:lvl2pPr lvl="1" algn="ctr">
              <a:lnSpc>
                <a:spcPct val="90000"/>
              </a:lnSpc>
              <a:spcBef>
                <a:spcPts val="560"/>
              </a:spcBef>
              <a:spcAft>
                <a:spcPts val="0"/>
              </a:spcAft>
              <a:buClr>
                <a:srgbClr val="888888"/>
              </a:buClr>
              <a:buSzPts val="2800"/>
              <a:buNone/>
              <a:defRPr>
                <a:solidFill>
                  <a:srgbClr val="888888"/>
                </a:solidFill>
              </a:defRPr>
            </a:lvl2pPr>
            <a:lvl3pPr lvl="2" algn="ctr">
              <a:lnSpc>
                <a:spcPct val="90000"/>
              </a:lnSpc>
              <a:spcBef>
                <a:spcPts val="480"/>
              </a:spcBef>
              <a:spcAft>
                <a:spcPts val="0"/>
              </a:spcAft>
              <a:buClr>
                <a:srgbClr val="888888"/>
              </a:buClr>
              <a:buSzPts val="2400"/>
              <a:buNone/>
              <a:defRPr>
                <a:solidFill>
                  <a:srgbClr val="888888"/>
                </a:solidFill>
              </a:defRPr>
            </a:lvl3pPr>
            <a:lvl4pPr lvl="3" algn="ctr">
              <a:lnSpc>
                <a:spcPct val="90000"/>
              </a:lnSpc>
              <a:spcBef>
                <a:spcPts val="480"/>
              </a:spcBef>
              <a:spcAft>
                <a:spcPts val="0"/>
              </a:spcAft>
              <a:buClr>
                <a:srgbClr val="888888"/>
              </a:buClr>
              <a:buSzPts val="2400"/>
              <a:buNone/>
              <a:defRPr>
                <a:solidFill>
                  <a:srgbClr val="888888"/>
                </a:solidFill>
              </a:defRPr>
            </a:lvl4pPr>
            <a:lvl5pPr lvl="4" algn="ctr">
              <a:lnSpc>
                <a:spcPct val="90000"/>
              </a:lnSpc>
              <a:spcBef>
                <a:spcPts val="480"/>
              </a:spcBef>
              <a:spcAft>
                <a:spcPts val="0"/>
              </a:spcAft>
              <a:buClr>
                <a:srgbClr val="888888"/>
              </a:buClr>
              <a:buSzPts val="24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Use for slides with Software Code">
  <p:cSld name="Use for slides with Software Code">
    <p:spTree>
      <p:nvGrpSpPr>
        <p:cNvPr id="17" name="Shape 17"/>
        <p:cNvGrpSpPr/>
        <p:nvPr/>
      </p:nvGrpSpPr>
      <p:grpSpPr>
        <a:xfrm>
          <a:off x="0" y="0"/>
          <a:ext cx="0" cy="0"/>
          <a:chOff x="0" y="0"/>
          <a:chExt cx="0" cy="0"/>
        </a:xfrm>
      </p:grpSpPr>
      <p:sp>
        <p:nvSpPr>
          <p:cNvPr id="18" name="Google Shape;18;p15"/>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9" name="Google Shape;19;p15"/>
          <p:cNvSpPr txBox="1"/>
          <p:nvPr>
            <p:ph idx="1" type="body"/>
          </p:nvPr>
        </p:nvSpPr>
        <p:spPr>
          <a:xfrm>
            <a:off x="722313" y="1905000"/>
            <a:ext cx="8040688" cy="2286000"/>
          </a:xfrm>
          <a:prstGeom prst="rect">
            <a:avLst/>
          </a:prstGeom>
          <a:noFill/>
          <a:ln>
            <a:noFill/>
          </a:ln>
        </p:spPr>
        <p:txBody>
          <a:bodyPr anchorCtr="0" anchor="t" bIns="0" lIns="0" spcFirstLastPara="1" rIns="0" wrap="square" tIns="0">
            <a:spAutoFit/>
          </a:bodyPr>
          <a:lstStyle>
            <a:lvl1pPr indent="-228600" lvl="0" marL="457200" algn="l">
              <a:lnSpc>
                <a:spcPct val="90000"/>
              </a:lnSpc>
              <a:spcBef>
                <a:spcPts val="600"/>
              </a:spcBef>
              <a:spcAft>
                <a:spcPts val="0"/>
              </a:spcAft>
              <a:buSzPts val="1400"/>
              <a:buNone/>
              <a:defRPr/>
            </a:lvl1pPr>
            <a:lvl2pPr indent="-228600" lvl="1" marL="914400" algn="l">
              <a:lnSpc>
                <a:spcPct val="90000"/>
              </a:lnSpc>
              <a:spcBef>
                <a:spcPts val="560"/>
              </a:spcBef>
              <a:spcAft>
                <a:spcPts val="0"/>
              </a:spcAft>
              <a:buSzPts val="1400"/>
              <a:buNone/>
              <a:defRPr/>
            </a:lvl2pPr>
            <a:lvl3pPr indent="-228600" lvl="2" marL="1371600" algn="l">
              <a:lnSpc>
                <a:spcPct val="90000"/>
              </a:lnSpc>
              <a:spcBef>
                <a:spcPts val="480"/>
              </a:spcBef>
              <a:spcAft>
                <a:spcPts val="0"/>
              </a:spcAft>
              <a:buSzPts val="1400"/>
              <a:buNone/>
              <a:defRPr/>
            </a:lvl3pPr>
            <a:lvl4pPr indent="-228600" lvl="3" marL="1828800" algn="l">
              <a:lnSpc>
                <a:spcPct val="90000"/>
              </a:lnSpc>
              <a:spcBef>
                <a:spcPts val="480"/>
              </a:spcBef>
              <a:spcAft>
                <a:spcPts val="0"/>
              </a:spcAft>
              <a:buSzPts val="1400"/>
              <a:buNone/>
              <a:defRPr/>
            </a:lvl4pPr>
            <a:lvl5pPr indent="-228600" lvl="4" marL="2286000" algn="l">
              <a:lnSpc>
                <a:spcPct val="90000"/>
              </a:lnSpc>
              <a:spcBef>
                <a:spcPts val="480"/>
              </a:spcBef>
              <a:spcAft>
                <a:spcPts val="0"/>
              </a:spcAft>
              <a:buSzPts val="1400"/>
              <a:buNone/>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pic>
        <p:nvPicPr>
          <p:cNvPr descr="white rectangle.png" id="10" name="Google Shape;10;p13"/>
          <p:cNvPicPr preferRelativeResize="0"/>
          <p:nvPr/>
        </p:nvPicPr>
        <p:blipFill rotWithShape="1">
          <a:blip r:embed="rId2">
            <a:alphaModFix/>
          </a:blip>
          <a:srcRect b="10451" l="0" r="0" t="0"/>
          <a:stretch/>
        </p:blipFill>
        <p:spPr>
          <a:xfrm>
            <a:off x="0" y="1300163"/>
            <a:ext cx="9144000" cy="5557837"/>
          </a:xfrm>
          <a:prstGeom prst="rect">
            <a:avLst/>
          </a:prstGeom>
          <a:noFill/>
          <a:ln>
            <a:noFill/>
          </a:ln>
        </p:spPr>
      </p:pic>
      <p:sp>
        <p:nvSpPr>
          <p:cNvPr id="11" name="Google Shape;11;p13"/>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marR="0" rtl="0" algn="l">
              <a:lnSpc>
                <a:spcPct val="90000"/>
              </a:lnSpc>
              <a:spcBef>
                <a:spcPts val="0"/>
              </a:spcBef>
              <a:spcAft>
                <a:spcPts val="0"/>
              </a:spcAft>
              <a:buClr>
                <a:srgbClr val="000000"/>
              </a:buClr>
              <a:buSzPts val="1400"/>
              <a:buFont typeface="Arial"/>
              <a:buNone/>
              <a:defRPr b="0" i="0" sz="4800" u="none" cap="none" strike="noStrike">
                <a:solidFill>
                  <a:srgbClr val="FFFFB9"/>
                </a:solidFill>
                <a:latin typeface="Calibri"/>
                <a:ea typeface="Calibri"/>
                <a:cs typeface="Calibri"/>
                <a:sym typeface="Calibri"/>
              </a:defRPr>
            </a:lvl1pPr>
            <a:lvl2pPr lvl="1"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9pPr>
          </a:lstStyle>
          <a:p/>
        </p:txBody>
      </p:sp>
      <p:sp>
        <p:nvSpPr>
          <p:cNvPr id="12" name="Google Shape;12;p13"/>
          <p:cNvSpPr txBox="1"/>
          <p:nvPr>
            <p:ph idx="1" type="body"/>
          </p:nvPr>
        </p:nvSpPr>
        <p:spPr>
          <a:xfrm>
            <a:off x="722313" y="1905000"/>
            <a:ext cx="8040687" cy="2108200"/>
          </a:xfrm>
          <a:prstGeom prst="rect">
            <a:avLst/>
          </a:prstGeom>
          <a:noFill/>
          <a:ln>
            <a:noFill/>
          </a:ln>
        </p:spPr>
        <p:txBody>
          <a:bodyPr anchorCtr="0" anchor="t" bIns="0" lIns="0" spcFirstLastPara="1" rIns="0" wrap="square" tIns="0">
            <a:spAutoFit/>
          </a:bodyPr>
          <a:lstStyle>
            <a:lvl1pPr indent="-228600" lvl="0" marL="457200" marR="0" rtl="0" algn="l">
              <a:lnSpc>
                <a:spcPct val="90000"/>
              </a:lnSpc>
              <a:spcBef>
                <a:spcPts val="600"/>
              </a:spcBef>
              <a:spcAft>
                <a:spcPts val="0"/>
              </a:spcAft>
              <a:buClr>
                <a:srgbClr val="000000"/>
              </a:buClr>
              <a:buSzPts val="1400"/>
              <a:buFont typeface="Arial"/>
              <a:buNone/>
              <a:defRPr b="1" i="0" sz="3000" u="none" cap="none" strike="noStrike">
                <a:solidFill>
                  <a:schemeClr val="dk1"/>
                </a:solidFill>
                <a:latin typeface="Courier New"/>
                <a:ea typeface="Courier New"/>
                <a:cs typeface="Courier New"/>
                <a:sym typeface="Courier New"/>
              </a:defRPr>
            </a:lvl1pPr>
            <a:lvl2pPr indent="-228600" lvl="1" marL="914400" marR="0" rtl="0" algn="l">
              <a:lnSpc>
                <a:spcPct val="90000"/>
              </a:lnSpc>
              <a:spcBef>
                <a:spcPts val="560"/>
              </a:spcBef>
              <a:spcAft>
                <a:spcPts val="0"/>
              </a:spcAft>
              <a:buClr>
                <a:srgbClr val="000000"/>
              </a:buClr>
              <a:buSzPts val="1400"/>
              <a:buFont typeface="Arial"/>
              <a:buNone/>
              <a:defRPr b="1" i="0" sz="2800" u="none" cap="none" strike="noStrike">
                <a:solidFill>
                  <a:schemeClr val="dk1"/>
                </a:solidFill>
                <a:latin typeface="Courier New"/>
                <a:ea typeface="Courier New"/>
                <a:cs typeface="Courier New"/>
                <a:sym typeface="Courier New"/>
              </a:defRPr>
            </a:lvl2pPr>
            <a:lvl3pPr indent="-228600" lvl="2" marL="1371600" marR="0" rtl="0" algn="l">
              <a:lnSpc>
                <a:spcPct val="90000"/>
              </a:lnSpc>
              <a:spcBef>
                <a:spcPts val="480"/>
              </a:spcBef>
              <a:spcAft>
                <a:spcPts val="0"/>
              </a:spcAft>
              <a:buClr>
                <a:srgbClr val="000000"/>
              </a:buClr>
              <a:buSzPts val="1400"/>
              <a:buFont typeface="Arial"/>
              <a:buNone/>
              <a:defRPr b="1" i="0" sz="2400" u="none" cap="none" strike="noStrike">
                <a:solidFill>
                  <a:schemeClr val="dk1"/>
                </a:solidFill>
                <a:latin typeface="Courier New"/>
                <a:ea typeface="Courier New"/>
                <a:cs typeface="Courier New"/>
                <a:sym typeface="Courier New"/>
              </a:defRPr>
            </a:lvl3pPr>
            <a:lvl4pPr indent="-228600" lvl="3" marL="1828800" marR="0" rtl="0" algn="l">
              <a:lnSpc>
                <a:spcPct val="90000"/>
              </a:lnSpc>
              <a:spcBef>
                <a:spcPts val="480"/>
              </a:spcBef>
              <a:spcAft>
                <a:spcPts val="0"/>
              </a:spcAft>
              <a:buClr>
                <a:srgbClr val="000000"/>
              </a:buClr>
              <a:buSzPts val="1400"/>
              <a:buFont typeface="Arial"/>
              <a:buNone/>
              <a:defRPr b="1" i="0" sz="2400" u="none" cap="none" strike="noStrike">
                <a:solidFill>
                  <a:schemeClr val="dk1"/>
                </a:solidFill>
                <a:latin typeface="Courier New"/>
                <a:ea typeface="Courier New"/>
                <a:cs typeface="Courier New"/>
                <a:sym typeface="Courier New"/>
              </a:defRPr>
            </a:lvl4pPr>
            <a:lvl5pPr indent="-228600" lvl="4" marL="2286000" marR="0" rtl="0" algn="l">
              <a:lnSpc>
                <a:spcPct val="90000"/>
              </a:lnSpc>
              <a:spcBef>
                <a:spcPts val="480"/>
              </a:spcBef>
              <a:spcAft>
                <a:spcPts val="0"/>
              </a:spcAft>
              <a:buClr>
                <a:srgbClr val="000000"/>
              </a:buClr>
              <a:buSzPts val="1400"/>
              <a:buFont typeface="Arial"/>
              <a:buNone/>
              <a:defRPr b="1" i="0" sz="2400" u="none" cap="none" strike="noStrike">
                <a:solidFill>
                  <a:schemeClr val="dk1"/>
                </a:solidFill>
                <a:latin typeface="Courier New"/>
                <a:ea typeface="Courier New"/>
                <a:cs typeface="Courier New"/>
                <a:sym typeface="Courier New"/>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bloomu.edu/admissions-aid/tuition-fees-and-financial-aid/fafsa" TargetMode="External"/><Relationship Id="rId4" Type="http://schemas.openxmlformats.org/officeDocument/2006/relationships/hyperlink" Target="https://www.bloomu.edu/admissions-aid/tuition-fees-and-financial-aid/fafs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 name="Shape 27"/>
        <p:cNvGrpSpPr/>
        <p:nvPr/>
      </p:nvGrpSpPr>
      <p:grpSpPr>
        <a:xfrm>
          <a:off x="0" y="0"/>
          <a:ext cx="0" cy="0"/>
          <a:chOff x="0" y="0"/>
          <a:chExt cx="0" cy="0"/>
        </a:xfrm>
      </p:grpSpPr>
      <p:sp>
        <p:nvSpPr>
          <p:cNvPr id="28" name="Google Shape;28;p1"/>
          <p:cNvSpPr txBox="1"/>
          <p:nvPr>
            <p:ph type="ctrTitle"/>
          </p:nvPr>
        </p:nvSpPr>
        <p:spPr>
          <a:xfrm>
            <a:off x="500500" y="2083000"/>
            <a:ext cx="7681800" cy="15234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b="1" lang="en-US" sz="3700">
                <a:solidFill>
                  <a:schemeClr val="dk2"/>
                </a:solidFill>
              </a:rPr>
              <a:t>Institutional Scholarship Panel</a:t>
            </a:r>
            <a:endParaRPr b="1" sz="3700">
              <a:solidFill>
                <a:schemeClr val="dk2"/>
              </a:solidFill>
            </a:endParaRPr>
          </a:p>
          <a:p>
            <a:pPr indent="0" lvl="0" marL="0" rtl="0" algn="l">
              <a:lnSpc>
                <a:spcPct val="90000"/>
              </a:lnSpc>
              <a:spcBef>
                <a:spcPts val="0"/>
              </a:spcBef>
              <a:spcAft>
                <a:spcPts val="0"/>
              </a:spcAft>
              <a:buSzPts val="1400"/>
              <a:buNone/>
            </a:pPr>
            <a:r>
              <a:t/>
            </a:r>
            <a:endParaRPr b="1" sz="3000">
              <a:solidFill>
                <a:schemeClr val="dk2"/>
              </a:solidFill>
              <a:latin typeface="Courier New"/>
              <a:ea typeface="Courier New"/>
              <a:cs typeface="Courier New"/>
              <a:sym typeface="Courier New"/>
            </a:endParaRPr>
          </a:p>
        </p:txBody>
      </p:sp>
      <p:sp>
        <p:nvSpPr>
          <p:cNvPr id="29" name="Google Shape;29;p1"/>
          <p:cNvSpPr txBox="1"/>
          <p:nvPr>
            <p:ph idx="1" type="subTitle"/>
          </p:nvPr>
        </p:nvSpPr>
        <p:spPr>
          <a:xfrm>
            <a:off x="888825" y="2832125"/>
            <a:ext cx="7524000" cy="2050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rgbClr val="888888"/>
              </a:buClr>
              <a:buSzPts val="3000"/>
              <a:buFont typeface="Arial"/>
              <a:buNone/>
            </a:pPr>
            <a:r>
              <a:rPr b="0" lang="en-US" sz="2400">
                <a:solidFill>
                  <a:schemeClr val="dk2"/>
                </a:solidFill>
                <a:latin typeface="Calibri"/>
                <a:ea typeface="Calibri"/>
                <a:cs typeface="Calibri"/>
                <a:sym typeface="Calibri"/>
              </a:rPr>
              <a:t>Linda Berlin, Northwestern Michigan College</a:t>
            </a:r>
            <a:endParaRPr b="0" sz="2400">
              <a:solidFill>
                <a:schemeClr val="dk2"/>
              </a:solidFill>
              <a:latin typeface="Calibri"/>
              <a:ea typeface="Calibri"/>
              <a:cs typeface="Calibri"/>
              <a:sym typeface="Calibri"/>
            </a:endParaRPr>
          </a:p>
          <a:p>
            <a:pPr indent="0" lvl="0" marL="0" rtl="0" algn="l">
              <a:lnSpc>
                <a:spcPct val="115000"/>
              </a:lnSpc>
              <a:spcBef>
                <a:spcPts val="0"/>
              </a:spcBef>
              <a:spcAft>
                <a:spcPts val="0"/>
              </a:spcAft>
              <a:buClr>
                <a:srgbClr val="888888"/>
              </a:buClr>
              <a:buSzPts val="3000"/>
              <a:buFont typeface="Arial"/>
              <a:buNone/>
            </a:pPr>
            <a:r>
              <a:rPr b="0" lang="en-US" sz="2400">
                <a:solidFill>
                  <a:schemeClr val="dk2"/>
                </a:solidFill>
                <a:latin typeface="Calibri"/>
                <a:ea typeface="Calibri"/>
                <a:cs typeface="Calibri"/>
                <a:sym typeface="Calibri"/>
              </a:rPr>
              <a:t>Alisha Cederberg, Kalamazoo Valley Community College</a:t>
            </a:r>
            <a:endParaRPr b="0" sz="2400">
              <a:solidFill>
                <a:schemeClr val="dk2"/>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0" lang="en-US" sz="2400">
                <a:solidFill>
                  <a:schemeClr val="dk2"/>
                </a:solidFill>
                <a:latin typeface="Calibri"/>
                <a:ea typeface="Calibri"/>
                <a:cs typeface="Calibri"/>
                <a:sym typeface="Calibri"/>
              </a:rPr>
              <a:t>Anthony Krolak, Michigan State University</a:t>
            </a:r>
            <a:endParaRPr b="0" sz="2400">
              <a:solidFill>
                <a:schemeClr val="dk2"/>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0" lang="en-US" sz="2400">
                <a:solidFill>
                  <a:schemeClr val="dk2"/>
                </a:solidFill>
                <a:latin typeface="Calibri"/>
                <a:ea typeface="Calibri"/>
                <a:cs typeface="Calibri"/>
                <a:sym typeface="Calibri"/>
              </a:rPr>
              <a:t>Becca Murphy, Kalamazoo College</a:t>
            </a:r>
            <a:endParaRPr b="0" sz="2400">
              <a:solidFill>
                <a:schemeClr val="dk2"/>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0" lang="en-US" sz="2400">
                <a:solidFill>
                  <a:schemeClr val="dk2"/>
                </a:solidFill>
                <a:latin typeface="Calibri"/>
                <a:ea typeface="Calibri"/>
                <a:cs typeface="Calibri"/>
                <a:sym typeface="Calibri"/>
              </a:rPr>
              <a:t>Lindsay McLean, Eastern Michigan University</a:t>
            </a:r>
            <a:endParaRPr b="0" sz="2400">
              <a:solidFill>
                <a:schemeClr val="dk2"/>
              </a:solidFill>
              <a:latin typeface="Calibri"/>
              <a:ea typeface="Calibri"/>
              <a:cs typeface="Calibri"/>
              <a:sym typeface="Calibri"/>
            </a:endParaRPr>
          </a:p>
          <a:p>
            <a:pPr indent="0" lvl="0" marL="0" rtl="0" algn="l">
              <a:lnSpc>
                <a:spcPct val="90000"/>
              </a:lnSpc>
              <a:spcBef>
                <a:spcPts val="0"/>
              </a:spcBef>
              <a:spcAft>
                <a:spcPts val="0"/>
              </a:spcAft>
              <a:buClr>
                <a:srgbClr val="888888"/>
              </a:buClr>
              <a:buSzPts val="3000"/>
              <a:buFont typeface="Arial"/>
              <a:buNone/>
            </a:pPr>
            <a:r>
              <a:t/>
            </a:r>
            <a:endParaRPr sz="1400"/>
          </a:p>
        </p:txBody>
      </p:sp>
      <p:sp>
        <p:nvSpPr>
          <p:cNvPr id="30" name="Google Shape;30;p1"/>
          <p:cNvSpPr txBox="1"/>
          <p:nvPr/>
        </p:nvSpPr>
        <p:spPr>
          <a:xfrm>
            <a:off x="2286000" y="152400"/>
            <a:ext cx="43434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1" lang="en-US" sz="2000" u="none" cap="none" strike="noStrike">
                <a:solidFill>
                  <a:srgbClr val="222222"/>
                </a:solidFill>
                <a:highlight>
                  <a:srgbClr val="FFFFFF"/>
                </a:highlight>
                <a:latin typeface="Calibri"/>
                <a:ea typeface="Calibri"/>
                <a:cs typeface="Calibri"/>
                <a:sym typeface="Calibri"/>
              </a:rPr>
              <a:t>Reflecting on the Past, Celebrating the Present, Shaping our future together.</a:t>
            </a:r>
            <a:r>
              <a:rPr b="0" i="0" lang="en-US" sz="2000" u="none" cap="none" strike="noStrike">
                <a:solidFill>
                  <a:srgbClr val="000000"/>
                </a:solidFill>
                <a:latin typeface="Calibri"/>
                <a:ea typeface="Calibri"/>
                <a:cs typeface="Calibri"/>
                <a:sym typeface="Calibri"/>
              </a:rPr>
              <a:t> </a:t>
            </a:r>
            <a:endParaRPr b="0" i="0" sz="20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0" i="1" lang="en-US" sz="2000" u="none" cap="none" strike="noStrike">
                <a:solidFill>
                  <a:schemeClr val="dk1"/>
                </a:solidFill>
                <a:latin typeface="Calibri"/>
                <a:ea typeface="Calibri"/>
                <a:cs typeface="Calibri"/>
                <a:sym typeface="Calibri"/>
              </a:rPr>
              <a:t>2023 Conference</a:t>
            </a:r>
            <a:endParaRPr b="0" i="1" sz="2000" u="none" cap="none" strike="noStrike">
              <a:solidFill>
                <a:srgbClr val="000000"/>
              </a:solidFill>
              <a:latin typeface="Arial"/>
              <a:ea typeface="Arial"/>
              <a:cs typeface="Arial"/>
              <a:sym typeface="Arial"/>
            </a:endParaRPr>
          </a:p>
        </p:txBody>
      </p:sp>
      <p:pic>
        <p:nvPicPr>
          <p:cNvPr id="31" name="Google Shape;31;p1"/>
          <p:cNvPicPr preferRelativeResize="0"/>
          <p:nvPr/>
        </p:nvPicPr>
        <p:blipFill rotWithShape="1">
          <a:blip r:embed="rId3">
            <a:alphaModFix/>
          </a:blip>
          <a:srcRect b="0" l="0" r="0" t="0"/>
          <a:stretch/>
        </p:blipFill>
        <p:spPr>
          <a:xfrm>
            <a:off x="6914801" y="4955050"/>
            <a:ext cx="1827923" cy="1718727"/>
          </a:xfrm>
          <a:prstGeom prst="rect">
            <a:avLst/>
          </a:prstGeom>
          <a:noFill/>
          <a:ln>
            <a:noFill/>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245ff00e31a_0_36"/>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endParaRPr sz="4000"/>
          </a:p>
        </p:txBody>
      </p:sp>
      <p:sp>
        <p:nvSpPr>
          <p:cNvPr id="86" name="Google Shape;86;g245ff00e31a_0_36"/>
          <p:cNvSpPr txBox="1"/>
          <p:nvPr>
            <p:ph idx="1" type="subTitle"/>
          </p:nvPr>
        </p:nvSpPr>
        <p:spPr>
          <a:xfrm>
            <a:off x="730250" y="1537350"/>
            <a:ext cx="7681800" cy="46848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rgbClr val="888888"/>
              </a:buClr>
              <a:buSzPts val="3000"/>
              <a:buFont typeface="Arial"/>
              <a:buNone/>
            </a:pPr>
            <a:r>
              <a:rPr lang="en-US" sz="3300">
                <a:solidFill>
                  <a:schemeClr val="dk2"/>
                </a:solidFill>
                <a:latin typeface="Calibri"/>
                <a:ea typeface="Calibri"/>
                <a:cs typeface="Calibri"/>
                <a:sym typeface="Calibri"/>
              </a:rPr>
              <a:t>Questions:</a:t>
            </a:r>
            <a:endParaRPr sz="3300">
              <a:solidFill>
                <a:schemeClr val="dk2"/>
              </a:solidFill>
              <a:latin typeface="Calibri"/>
              <a:ea typeface="Calibri"/>
              <a:cs typeface="Calibri"/>
              <a:sym typeface="Calibri"/>
            </a:endParaRPr>
          </a:p>
          <a:p>
            <a:pPr indent="0" lvl="0" marL="0" rtl="0" algn="l">
              <a:lnSpc>
                <a:spcPct val="90000"/>
              </a:lnSpc>
              <a:spcBef>
                <a:spcPts val="0"/>
              </a:spcBef>
              <a:spcAft>
                <a:spcPts val="0"/>
              </a:spcAft>
              <a:buClr>
                <a:srgbClr val="888888"/>
              </a:buClr>
              <a:buSzPts val="3000"/>
              <a:buFont typeface="Arial"/>
              <a:buNone/>
            </a:pPr>
            <a:r>
              <a:t/>
            </a:r>
            <a:endParaRPr sz="1000">
              <a:solidFill>
                <a:schemeClr val="dk2"/>
              </a:solidFill>
              <a:latin typeface="Calibri"/>
              <a:ea typeface="Calibri"/>
              <a:cs typeface="Calibri"/>
              <a:sym typeface="Calibri"/>
            </a:endParaRPr>
          </a:p>
          <a:p>
            <a:pPr indent="0" lvl="0" marL="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Student access to scholarships</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0" sz="10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What % of your students receive a scholarship?</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10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Do students have to apply to receive a scholarship? If so, what % apply?</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10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What are some barriers to applying/receiving a scholarship?</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0" sz="1100">
              <a:solidFill>
                <a:srgbClr val="222222"/>
              </a:solidFill>
              <a:highlight>
                <a:srgbClr val="FFFFFF"/>
              </a:highlight>
              <a:latin typeface="Arial"/>
              <a:ea typeface="Arial"/>
              <a:cs typeface="Arial"/>
              <a:sym typeface="Arial"/>
            </a:endParaRPr>
          </a:p>
          <a:p>
            <a:pPr indent="0" lvl="0" marL="0" rtl="0" algn="l">
              <a:lnSpc>
                <a:spcPct val="90000"/>
              </a:lnSpc>
              <a:spcBef>
                <a:spcPts val="0"/>
              </a:spcBef>
              <a:spcAft>
                <a:spcPts val="0"/>
              </a:spcAft>
              <a:buNone/>
            </a:pPr>
            <a:r>
              <a:t/>
            </a:r>
            <a:endParaRPr sz="2700">
              <a:solidFill>
                <a:schemeClr val="dk2"/>
              </a:solidFill>
              <a:latin typeface="Calibri"/>
              <a:ea typeface="Calibri"/>
              <a:cs typeface="Calibri"/>
              <a:sym typeface="Calibri"/>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45ff00e31a_0_41"/>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endParaRPr sz="4000"/>
          </a:p>
        </p:txBody>
      </p:sp>
      <p:sp>
        <p:nvSpPr>
          <p:cNvPr id="92" name="Google Shape;92;g245ff00e31a_0_41"/>
          <p:cNvSpPr txBox="1"/>
          <p:nvPr>
            <p:ph idx="1" type="subTitle"/>
          </p:nvPr>
        </p:nvSpPr>
        <p:spPr>
          <a:xfrm>
            <a:off x="730250" y="1537350"/>
            <a:ext cx="7681800" cy="46848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rgbClr val="888888"/>
              </a:buClr>
              <a:buSzPts val="3000"/>
              <a:buFont typeface="Arial"/>
              <a:buNone/>
            </a:pPr>
            <a:r>
              <a:rPr lang="en-US" sz="3300">
                <a:solidFill>
                  <a:schemeClr val="dk2"/>
                </a:solidFill>
                <a:latin typeface="Calibri"/>
                <a:ea typeface="Calibri"/>
                <a:cs typeface="Calibri"/>
                <a:sym typeface="Calibri"/>
              </a:rPr>
              <a:t>Questions:</a:t>
            </a:r>
            <a:endParaRPr sz="3300">
              <a:solidFill>
                <a:schemeClr val="dk2"/>
              </a:solidFill>
              <a:latin typeface="Calibri"/>
              <a:ea typeface="Calibri"/>
              <a:cs typeface="Calibri"/>
              <a:sym typeface="Calibri"/>
            </a:endParaRPr>
          </a:p>
          <a:p>
            <a:pPr indent="0" lvl="0" marL="0" rtl="0" algn="l">
              <a:lnSpc>
                <a:spcPct val="90000"/>
              </a:lnSpc>
              <a:spcBef>
                <a:spcPts val="0"/>
              </a:spcBef>
              <a:spcAft>
                <a:spcPts val="0"/>
              </a:spcAft>
              <a:buClr>
                <a:srgbClr val="888888"/>
              </a:buClr>
              <a:buSzPts val="3000"/>
              <a:buFont typeface="Arial"/>
              <a:buNone/>
            </a:pPr>
            <a:r>
              <a:t/>
            </a:r>
            <a:endParaRPr sz="3300">
              <a:solidFill>
                <a:schemeClr val="dk2"/>
              </a:solidFill>
              <a:latin typeface="Calibri"/>
              <a:ea typeface="Calibri"/>
              <a:cs typeface="Calibri"/>
              <a:sym typeface="Calibri"/>
            </a:endParaRPr>
          </a:p>
          <a:p>
            <a:pPr indent="0" lvl="0" marL="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Athletic Scholarships</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0" sz="12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Questions are welcome, but also:</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13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3:45 Session on Athletics</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Jean Balcer (Davenport University) </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Leigh McDougall-Smith (Michigan State University) </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0" sz="1100">
              <a:solidFill>
                <a:srgbClr val="222222"/>
              </a:solidFill>
              <a:highlight>
                <a:srgbClr val="FFFFFF"/>
              </a:highlight>
              <a:latin typeface="Arial"/>
              <a:ea typeface="Arial"/>
              <a:cs typeface="Arial"/>
              <a:sym typeface="Arial"/>
            </a:endParaRPr>
          </a:p>
          <a:p>
            <a:pPr indent="0" lvl="0" marL="0" rtl="0" algn="l">
              <a:lnSpc>
                <a:spcPct val="90000"/>
              </a:lnSpc>
              <a:spcBef>
                <a:spcPts val="0"/>
              </a:spcBef>
              <a:spcAft>
                <a:spcPts val="0"/>
              </a:spcAft>
              <a:buNone/>
            </a:pPr>
            <a:r>
              <a:t/>
            </a:r>
            <a:endParaRPr sz="2700">
              <a:solidFill>
                <a:schemeClr val="dk2"/>
              </a:solidFill>
              <a:latin typeface="Calibri"/>
              <a:ea typeface="Calibri"/>
              <a:cs typeface="Calibri"/>
              <a:sym typeface="Calibri"/>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245ff00e31a_0_47"/>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endParaRPr sz="4000"/>
          </a:p>
        </p:txBody>
      </p:sp>
      <p:sp>
        <p:nvSpPr>
          <p:cNvPr id="98" name="Google Shape;98;g245ff00e31a_0_47"/>
          <p:cNvSpPr txBox="1"/>
          <p:nvPr>
            <p:ph idx="1" type="subTitle"/>
          </p:nvPr>
        </p:nvSpPr>
        <p:spPr>
          <a:xfrm>
            <a:off x="730250" y="1537350"/>
            <a:ext cx="7681800" cy="46848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rgbClr val="888888"/>
              </a:buClr>
              <a:buSzPts val="3000"/>
              <a:buFont typeface="Arial"/>
              <a:buNone/>
            </a:pPr>
            <a:r>
              <a:t/>
            </a:r>
            <a:endParaRPr sz="33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latin typeface="Calibri"/>
                <a:ea typeface="Calibri"/>
                <a:cs typeface="Calibri"/>
                <a:sym typeface="Calibri"/>
              </a:rPr>
              <a:t>Any other questions for our panel?</a:t>
            </a:r>
            <a:endParaRPr b="0" sz="24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latin typeface="Calibri"/>
                <a:ea typeface="Calibri"/>
                <a:cs typeface="Calibri"/>
                <a:sym typeface="Calibri"/>
              </a:rPr>
              <a:t>Question for you:  Do you have resources  you can share for scholarship administration best practices, legal, etc. </a:t>
            </a:r>
            <a:endParaRPr b="0" sz="24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latin typeface="Calibri"/>
                <a:ea typeface="Calibri"/>
                <a:cs typeface="Calibri"/>
                <a:sym typeface="Calibri"/>
              </a:rPr>
              <a:t>Thanks for attending!</a:t>
            </a:r>
            <a:endParaRPr b="0" sz="24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0" sz="1100">
              <a:solidFill>
                <a:srgbClr val="222222"/>
              </a:solidFill>
              <a:highlight>
                <a:srgbClr val="FFFFFF"/>
              </a:highlight>
              <a:latin typeface="Arial"/>
              <a:ea typeface="Arial"/>
              <a:cs typeface="Arial"/>
              <a:sym typeface="Arial"/>
            </a:endParaRPr>
          </a:p>
          <a:p>
            <a:pPr indent="0" lvl="0" marL="0" rtl="0" algn="l">
              <a:lnSpc>
                <a:spcPct val="90000"/>
              </a:lnSpc>
              <a:spcBef>
                <a:spcPts val="0"/>
              </a:spcBef>
              <a:spcAft>
                <a:spcPts val="0"/>
              </a:spcAft>
              <a:buNone/>
            </a:pPr>
            <a:r>
              <a:t/>
            </a:r>
            <a:endParaRPr sz="2700">
              <a:solidFill>
                <a:schemeClr val="dk2"/>
              </a:solidFill>
              <a:latin typeface="Calibri"/>
              <a:ea typeface="Calibri"/>
              <a:cs typeface="Calibri"/>
              <a:sym typeface="Calibri"/>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 name="Shape 35"/>
        <p:cNvGrpSpPr/>
        <p:nvPr/>
      </p:nvGrpSpPr>
      <p:grpSpPr>
        <a:xfrm>
          <a:off x="0" y="0"/>
          <a:ext cx="0" cy="0"/>
          <a:chOff x="0" y="0"/>
          <a:chExt cx="0" cy="0"/>
        </a:xfrm>
      </p:grpSpPr>
      <p:sp>
        <p:nvSpPr>
          <p:cNvPr id="36" name="Google Shape;36;g245ff00e31a_0_6"/>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endParaRPr sz="4000"/>
          </a:p>
        </p:txBody>
      </p:sp>
      <p:sp>
        <p:nvSpPr>
          <p:cNvPr id="37" name="Google Shape;37;g245ff00e31a_0_6"/>
          <p:cNvSpPr txBox="1"/>
          <p:nvPr>
            <p:ph idx="1" type="subTitle"/>
          </p:nvPr>
        </p:nvSpPr>
        <p:spPr>
          <a:xfrm>
            <a:off x="730250" y="1537350"/>
            <a:ext cx="7681800" cy="4684800"/>
          </a:xfrm>
          <a:prstGeom prst="rect">
            <a:avLst/>
          </a:prstGeom>
          <a:noFill/>
          <a:ln>
            <a:noFill/>
          </a:ln>
        </p:spPr>
        <p:txBody>
          <a:bodyPr anchorCtr="0" anchor="t" bIns="0" lIns="0" spcFirstLastPara="1" rIns="0" wrap="square" tIns="0">
            <a:noAutofit/>
          </a:bodyPr>
          <a:lstStyle/>
          <a:p>
            <a:pPr indent="-266700" lvl="0" marL="457200" rtl="0" algn="l">
              <a:lnSpc>
                <a:spcPct val="90000"/>
              </a:lnSpc>
              <a:spcBef>
                <a:spcPts val="0"/>
              </a:spcBef>
              <a:spcAft>
                <a:spcPts val="0"/>
              </a:spcAft>
              <a:buClr>
                <a:srgbClr val="888888"/>
              </a:buClr>
              <a:buSzPts val="3000"/>
              <a:buFont typeface="Arial"/>
              <a:buNone/>
            </a:pPr>
            <a:r>
              <a:rPr lang="en-US" sz="3300">
                <a:solidFill>
                  <a:schemeClr val="dk2"/>
                </a:solidFill>
                <a:latin typeface="Calibri"/>
                <a:ea typeface="Calibri"/>
                <a:cs typeface="Calibri"/>
                <a:sym typeface="Calibri"/>
              </a:rPr>
              <a:t>Agenda</a:t>
            </a:r>
            <a:endParaRPr sz="3300">
              <a:solidFill>
                <a:schemeClr val="dk2"/>
              </a:solidFill>
              <a:latin typeface="Calibri"/>
              <a:ea typeface="Calibri"/>
              <a:cs typeface="Calibri"/>
              <a:sym typeface="Calibri"/>
            </a:endParaRPr>
          </a:p>
          <a:p>
            <a:pPr indent="-266700" lvl="0" marL="457200" rtl="0" algn="l">
              <a:lnSpc>
                <a:spcPct val="90000"/>
              </a:lnSpc>
              <a:spcBef>
                <a:spcPts val="0"/>
              </a:spcBef>
              <a:spcAft>
                <a:spcPts val="0"/>
              </a:spcAft>
              <a:buClr>
                <a:srgbClr val="888888"/>
              </a:buClr>
              <a:buSzPts val="3000"/>
              <a:buFont typeface="Arial"/>
              <a:buNone/>
            </a:pPr>
            <a:r>
              <a:t/>
            </a:r>
            <a:endParaRPr sz="1500">
              <a:solidFill>
                <a:schemeClr val="dk2"/>
              </a:solidFill>
              <a:latin typeface="Calibri"/>
              <a:ea typeface="Calibri"/>
              <a:cs typeface="Calibri"/>
              <a:sym typeface="Calibri"/>
            </a:endParaRPr>
          </a:p>
          <a:p>
            <a:pPr indent="-381000" lvl="0" marL="9144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Panel Intro</a:t>
            </a:r>
            <a:endParaRPr b="0" sz="2400">
              <a:solidFill>
                <a:schemeClr val="dk2"/>
              </a:solidFill>
              <a:latin typeface="Calibri"/>
              <a:ea typeface="Calibri"/>
              <a:cs typeface="Calibri"/>
              <a:sym typeface="Calibri"/>
            </a:endParaRPr>
          </a:p>
          <a:p>
            <a:pPr indent="-381000" lvl="0" marL="9144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Terms</a:t>
            </a:r>
            <a:endParaRPr b="0" sz="2400">
              <a:solidFill>
                <a:schemeClr val="dk2"/>
              </a:solidFill>
              <a:latin typeface="Calibri"/>
              <a:ea typeface="Calibri"/>
              <a:cs typeface="Calibri"/>
              <a:sym typeface="Calibri"/>
            </a:endParaRPr>
          </a:p>
          <a:p>
            <a:pPr indent="-381000" lvl="0" marL="9144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Questions</a:t>
            </a:r>
            <a:endParaRPr b="0" sz="2400">
              <a:solidFill>
                <a:schemeClr val="dk2"/>
              </a:solidFill>
              <a:latin typeface="Calibri"/>
              <a:ea typeface="Calibri"/>
              <a:cs typeface="Calibri"/>
              <a:sym typeface="Calibri"/>
            </a:endParaRPr>
          </a:p>
          <a:p>
            <a:pPr indent="-381000" lvl="1" marL="13716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State aid impact</a:t>
            </a:r>
            <a:endParaRPr b="0" sz="2400">
              <a:solidFill>
                <a:schemeClr val="dk2"/>
              </a:solidFill>
              <a:latin typeface="Calibri"/>
              <a:ea typeface="Calibri"/>
              <a:cs typeface="Calibri"/>
              <a:sym typeface="Calibri"/>
            </a:endParaRPr>
          </a:p>
          <a:p>
            <a:pPr indent="-381000" lvl="1" marL="13716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DEIB support</a:t>
            </a:r>
            <a:endParaRPr b="0" sz="2400">
              <a:solidFill>
                <a:schemeClr val="dk2"/>
              </a:solidFill>
              <a:latin typeface="Calibri"/>
              <a:ea typeface="Calibri"/>
              <a:cs typeface="Calibri"/>
              <a:sym typeface="Calibri"/>
            </a:endParaRPr>
          </a:p>
          <a:p>
            <a:pPr indent="-381000" lvl="1" marL="13716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Early awarding</a:t>
            </a:r>
            <a:endParaRPr b="0" sz="2400">
              <a:solidFill>
                <a:schemeClr val="dk2"/>
              </a:solidFill>
              <a:latin typeface="Calibri"/>
              <a:ea typeface="Calibri"/>
              <a:cs typeface="Calibri"/>
              <a:sym typeface="Calibri"/>
            </a:endParaRPr>
          </a:p>
          <a:p>
            <a:pPr indent="-381000" lvl="1" marL="13716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Process</a:t>
            </a:r>
            <a:endParaRPr b="0" sz="2400">
              <a:solidFill>
                <a:schemeClr val="dk2"/>
              </a:solidFill>
              <a:latin typeface="Calibri"/>
              <a:ea typeface="Calibri"/>
              <a:cs typeface="Calibri"/>
              <a:sym typeface="Calibri"/>
            </a:endParaRPr>
          </a:p>
          <a:p>
            <a:pPr indent="-381000" lvl="1" marL="13716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Student access</a:t>
            </a:r>
            <a:endParaRPr b="0" sz="2400">
              <a:solidFill>
                <a:schemeClr val="dk2"/>
              </a:solidFill>
              <a:latin typeface="Calibri"/>
              <a:ea typeface="Calibri"/>
              <a:cs typeface="Calibri"/>
              <a:sym typeface="Calibri"/>
            </a:endParaRPr>
          </a:p>
          <a:p>
            <a:pPr indent="-381000" lvl="1" marL="13716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Athletic scholarships</a:t>
            </a:r>
            <a:endParaRPr b="0" sz="2400">
              <a:solidFill>
                <a:schemeClr val="dk2"/>
              </a:solidFill>
              <a:latin typeface="Calibri"/>
              <a:ea typeface="Calibri"/>
              <a:cs typeface="Calibri"/>
              <a:sym typeface="Calibri"/>
            </a:endParaRPr>
          </a:p>
          <a:p>
            <a:pPr indent="-381000" lvl="1" marL="13716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Other Qs</a:t>
            </a:r>
            <a:endParaRPr b="0" sz="2400">
              <a:solidFill>
                <a:schemeClr val="dk2"/>
              </a:solidFill>
              <a:latin typeface="Calibri"/>
              <a:ea typeface="Calibri"/>
              <a:cs typeface="Calibri"/>
              <a:sym typeface="Calibri"/>
            </a:endParaRPr>
          </a:p>
          <a:p>
            <a:pPr indent="0" lvl="0" marL="0" rtl="0" algn="l">
              <a:lnSpc>
                <a:spcPct val="90000"/>
              </a:lnSpc>
              <a:spcBef>
                <a:spcPts val="0"/>
              </a:spcBef>
              <a:spcAft>
                <a:spcPts val="0"/>
              </a:spcAft>
              <a:buNone/>
            </a:pPr>
            <a:r>
              <a:t/>
            </a:r>
            <a:endParaRPr sz="2800">
              <a:solidFill>
                <a:schemeClr val="dk2"/>
              </a:solidFill>
              <a:latin typeface="Calibri"/>
              <a:ea typeface="Calibri"/>
              <a:cs typeface="Calibri"/>
              <a:sym typeface="Calibri"/>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sp>
        <p:nvSpPr>
          <p:cNvPr id="42" name="Google Shape;42;p2"/>
          <p:cNvSpPr txBox="1"/>
          <p:nvPr>
            <p:ph type="ctrTitle"/>
          </p:nvPr>
        </p:nvSpPr>
        <p:spPr>
          <a:xfrm>
            <a:off x="730249" y="1752600"/>
            <a:ext cx="7681913"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endParaRPr sz="4000"/>
          </a:p>
        </p:txBody>
      </p:sp>
      <p:sp>
        <p:nvSpPr>
          <p:cNvPr id="43" name="Google Shape;43;p2"/>
          <p:cNvSpPr txBox="1"/>
          <p:nvPr>
            <p:ph idx="1" type="subTitle"/>
          </p:nvPr>
        </p:nvSpPr>
        <p:spPr>
          <a:xfrm>
            <a:off x="730250" y="1537350"/>
            <a:ext cx="7681800" cy="4684800"/>
          </a:xfrm>
          <a:prstGeom prst="rect">
            <a:avLst/>
          </a:prstGeom>
          <a:noFill/>
          <a:ln>
            <a:noFill/>
          </a:ln>
        </p:spPr>
        <p:txBody>
          <a:bodyPr anchorCtr="0" anchor="t" bIns="0" lIns="0" spcFirstLastPara="1" rIns="0" wrap="square" tIns="0">
            <a:noAutofit/>
          </a:bodyPr>
          <a:lstStyle/>
          <a:p>
            <a:pPr indent="-266700" lvl="0" marL="457200" rtl="0" algn="l">
              <a:lnSpc>
                <a:spcPct val="90000"/>
              </a:lnSpc>
              <a:spcBef>
                <a:spcPts val="0"/>
              </a:spcBef>
              <a:spcAft>
                <a:spcPts val="0"/>
              </a:spcAft>
              <a:buClr>
                <a:srgbClr val="888888"/>
              </a:buClr>
              <a:buSzPts val="3000"/>
              <a:buFont typeface="Arial"/>
              <a:buNone/>
            </a:pPr>
            <a:r>
              <a:rPr lang="en-US" sz="3300">
                <a:solidFill>
                  <a:schemeClr val="dk2"/>
                </a:solidFill>
                <a:latin typeface="Calibri"/>
                <a:ea typeface="Calibri"/>
                <a:cs typeface="Calibri"/>
                <a:sym typeface="Calibri"/>
              </a:rPr>
              <a:t>Panel Intro and Overview of Institution and Scholarship Program</a:t>
            </a:r>
            <a:endParaRPr sz="3300">
              <a:solidFill>
                <a:schemeClr val="dk2"/>
              </a:solidFill>
              <a:latin typeface="Calibri"/>
              <a:ea typeface="Calibri"/>
              <a:cs typeface="Calibri"/>
              <a:sym typeface="Calibri"/>
            </a:endParaRPr>
          </a:p>
          <a:p>
            <a:pPr indent="-266700" lvl="0" marL="457200" rtl="0" algn="l">
              <a:lnSpc>
                <a:spcPct val="90000"/>
              </a:lnSpc>
              <a:spcBef>
                <a:spcPts val="0"/>
              </a:spcBef>
              <a:spcAft>
                <a:spcPts val="0"/>
              </a:spcAft>
              <a:buClr>
                <a:srgbClr val="888888"/>
              </a:buClr>
              <a:buSzPts val="3000"/>
              <a:buFont typeface="Arial"/>
              <a:buNone/>
            </a:pPr>
            <a:r>
              <a:t/>
            </a:r>
            <a:endParaRPr sz="33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latin typeface="Calibri"/>
                <a:ea typeface="Calibri"/>
                <a:cs typeface="Calibri"/>
                <a:sym typeface="Calibri"/>
              </a:rPr>
              <a:t>Linda Berlin, Northwestern Michigan College</a:t>
            </a:r>
            <a:endParaRPr b="0" sz="24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latin typeface="Calibri"/>
                <a:ea typeface="Calibri"/>
                <a:cs typeface="Calibri"/>
                <a:sym typeface="Calibri"/>
              </a:rPr>
              <a:t>Alisha Cederberg, Kalamazoo Valley Community College</a:t>
            </a:r>
            <a:endParaRPr b="0" sz="24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latin typeface="Calibri"/>
                <a:ea typeface="Calibri"/>
                <a:cs typeface="Calibri"/>
                <a:sym typeface="Calibri"/>
              </a:rPr>
              <a:t>Anthony Krolak, Michigan State University</a:t>
            </a:r>
            <a:endParaRPr b="0" sz="24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latin typeface="Calibri"/>
                <a:ea typeface="Calibri"/>
                <a:cs typeface="Calibri"/>
                <a:sym typeface="Calibri"/>
              </a:rPr>
              <a:t>Lindsay McLean, Eastern Michigan University</a:t>
            </a:r>
            <a:endParaRPr b="0" sz="24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latin typeface="Calibri"/>
                <a:ea typeface="Calibri"/>
                <a:cs typeface="Calibri"/>
                <a:sym typeface="Calibri"/>
              </a:rPr>
              <a:t>Becca Murphy, Kalamazoo College</a:t>
            </a:r>
            <a:endParaRPr b="0" sz="2400">
              <a:solidFill>
                <a:schemeClr val="dk2"/>
              </a:solidFill>
              <a:latin typeface="Calibri"/>
              <a:ea typeface="Calibri"/>
              <a:cs typeface="Calibri"/>
              <a:sym typeface="Calibri"/>
            </a:endParaRPr>
          </a:p>
          <a:p>
            <a:pPr indent="0" lvl="0" marL="0" rtl="0" algn="l">
              <a:lnSpc>
                <a:spcPct val="90000"/>
              </a:lnSpc>
              <a:spcBef>
                <a:spcPts val="0"/>
              </a:spcBef>
              <a:spcAft>
                <a:spcPts val="0"/>
              </a:spcAft>
              <a:buNone/>
            </a:pPr>
            <a:r>
              <a:t/>
            </a:r>
            <a:endParaRPr sz="2800">
              <a:solidFill>
                <a:schemeClr val="dk2"/>
              </a:solidFill>
              <a:latin typeface="Calibri"/>
              <a:ea typeface="Calibri"/>
              <a:cs typeface="Calibri"/>
              <a:sym typeface="Calibri"/>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g245ff00e31a_0_11"/>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endParaRPr sz="4000"/>
          </a:p>
        </p:txBody>
      </p:sp>
      <p:sp>
        <p:nvSpPr>
          <p:cNvPr id="49" name="Google Shape;49;g245ff00e31a_0_11"/>
          <p:cNvSpPr txBox="1"/>
          <p:nvPr>
            <p:ph idx="1" type="subTitle"/>
          </p:nvPr>
        </p:nvSpPr>
        <p:spPr>
          <a:xfrm>
            <a:off x="730250" y="1537350"/>
            <a:ext cx="7681800" cy="4684800"/>
          </a:xfrm>
          <a:prstGeom prst="rect">
            <a:avLst/>
          </a:prstGeom>
          <a:noFill/>
          <a:ln>
            <a:noFill/>
          </a:ln>
        </p:spPr>
        <p:txBody>
          <a:bodyPr anchorCtr="0" anchor="t" bIns="0" lIns="0" spcFirstLastPara="1" rIns="0" wrap="square" tIns="0">
            <a:noAutofit/>
          </a:bodyPr>
          <a:lstStyle/>
          <a:p>
            <a:pPr indent="-266700" lvl="0" marL="457200" rtl="0" algn="l">
              <a:lnSpc>
                <a:spcPct val="90000"/>
              </a:lnSpc>
              <a:spcBef>
                <a:spcPts val="0"/>
              </a:spcBef>
              <a:spcAft>
                <a:spcPts val="0"/>
              </a:spcAft>
              <a:buClr>
                <a:srgbClr val="888888"/>
              </a:buClr>
              <a:buSzPts val="3000"/>
              <a:buFont typeface="Arial"/>
              <a:buNone/>
            </a:pPr>
            <a:r>
              <a:rPr lang="en-US" sz="3900">
                <a:solidFill>
                  <a:schemeClr val="dk2"/>
                </a:solidFill>
                <a:latin typeface="Calibri"/>
                <a:ea typeface="Calibri"/>
                <a:cs typeface="Calibri"/>
                <a:sym typeface="Calibri"/>
              </a:rPr>
              <a:t>Terms</a:t>
            </a:r>
            <a:endParaRPr sz="39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t/>
            </a:r>
            <a:endParaRPr b="0" sz="1100">
              <a:solidFill>
                <a:schemeClr val="dk2"/>
              </a:solidFill>
              <a:highlight>
                <a:srgbClr val="FFFFFF"/>
              </a:highlight>
              <a:latin typeface="Calibri"/>
              <a:ea typeface="Calibri"/>
              <a:cs typeface="Calibri"/>
              <a:sym typeface="Calibri"/>
            </a:endParaRPr>
          </a:p>
          <a:p>
            <a:pPr indent="-400050" lvl="0" marL="457200" rtl="0" algn="l">
              <a:lnSpc>
                <a:spcPct val="115000"/>
              </a:lnSpc>
              <a:spcBef>
                <a:spcPts val="0"/>
              </a:spcBef>
              <a:spcAft>
                <a:spcPts val="0"/>
              </a:spcAft>
              <a:buClr>
                <a:schemeClr val="dk2"/>
              </a:buClr>
              <a:buSzPts val="2700"/>
              <a:buFont typeface="Calibri"/>
              <a:buChar char="●"/>
            </a:pPr>
            <a:r>
              <a:rPr b="0" lang="en-US" sz="2700">
                <a:solidFill>
                  <a:schemeClr val="dk2"/>
                </a:solidFill>
                <a:highlight>
                  <a:srgbClr val="FFFFFF"/>
                </a:highlight>
                <a:latin typeface="Calibri"/>
                <a:ea typeface="Calibri"/>
                <a:cs typeface="Calibri"/>
                <a:sym typeface="Calibri"/>
              </a:rPr>
              <a:t>Institutional vs Foundation Scholarships</a:t>
            </a:r>
            <a:endParaRPr b="0" sz="2700">
              <a:solidFill>
                <a:schemeClr val="dk2"/>
              </a:solidFill>
              <a:highlight>
                <a:srgbClr val="FFFFFF"/>
              </a:highlight>
              <a:latin typeface="Calibri"/>
              <a:ea typeface="Calibri"/>
              <a:cs typeface="Calibri"/>
              <a:sym typeface="Calibri"/>
            </a:endParaRPr>
          </a:p>
          <a:p>
            <a:pPr indent="-342900" lvl="1" marL="914400" rtl="0" algn="l">
              <a:lnSpc>
                <a:spcPct val="115000"/>
              </a:lnSpc>
              <a:spcBef>
                <a:spcPts val="0"/>
              </a:spcBef>
              <a:spcAft>
                <a:spcPts val="0"/>
              </a:spcAft>
              <a:buClr>
                <a:schemeClr val="dk2"/>
              </a:buClr>
              <a:buSzPts val="1800"/>
              <a:buFont typeface="Calibri"/>
              <a:buChar char="○"/>
            </a:pPr>
            <a:r>
              <a:rPr b="0" lang="en-US" sz="1800">
                <a:solidFill>
                  <a:schemeClr val="dk2"/>
                </a:solidFill>
                <a:highlight>
                  <a:srgbClr val="FFFFFF"/>
                </a:highlight>
                <a:latin typeface="Calibri"/>
                <a:ea typeface="Calibri"/>
                <a:cs typeface="Calibri"/>
                <a:sym typeface="Calibri"/>
              </a:rPr>
              <a:t>Under control of college administration vs. external foundation</a:t>
            </a:r>
            <a:endParaRPr b="0" sz="1800">
              <a:solidFill>
                <a:schemeClr val="dk2"/>
              </a:solidFill>
              <a:highlight>
                <a:srgbClr val="FFFFFF"/>
              </a:highlight>
              <a:latin typeface="Calibri"/>
              <a:ea typeface="Calibri"/>
              <a:cs typeface="Calibri"/>
              <a:sym typeface="Calibri"/>
            </a:endParaRPr>
          </a:p>
          <a:p>
            <a:pPr indent="-342900" lvl="1" marL="914400" rtl="0" algn="l">
              <a:lnSpc>
                <a:spcPct val="115000"/>
              </a:lnSpc>
              <a:spcBef>
                <a:spcPts val="0"/>
              </a:spcBef>
              <a:spcAft>
                <a:spcPts val="0"/>
              </a:spcAft>
              <a:buClr>
                <a:schemeClr val="dk2"/>
              </a:buClr>
              <a:buSzPts val="1800"/>
              <a:buFont typeface="Calibri"/>
              <a:buChar char="○"/>
            </a:pPr>
            <a:r>
              <a:rPr b="0" lang="en-US" sz="1800">
                <a:solidFill>
                  <a:schemeClr val="dk2"/>
                </a:solidFill>
                <a:highlight>
                  <a:srgbClr val="FFFFFF"/>
                </a:highlight>
                <a:latin typeface="Calibri"/>
                <a:ea typeface="Calibri"/>
                <a:cs typeface="Calibri"/>
                <a:sym typeface="Calibri"/>
              </a:rPr>
              <a:t>CEPI: MCCDI, NCES: NPSAS, and other Reporting?</a:t>
            </a:r>
            <a:endParaRPr b="0" sz="1800">
              <a:solidFill>
                <a:schemeClr val="dk2"/>
              </a:solidFill>
              <a:highlight>
                <a:srgbClr val="FFFFFF"/>
              </a:highlight>
              <a:latin typeface="Calibri"/>
              <a:ea typeface="Calibri"/>
              <a:cs typeface="Calibri"/>
              <a:sym typeface="Calibri"/>
            </a:endParaRPr>
          </a:p>
          <a:p>
            <a:pPr indent="-400050" lvl="0" marL="457200" rtl="0" algn="l">
              <a:lnSpc>
                <a:spcPct val="115000"/>
              </a:lnSpc>
              <a:spcBef>
                <a:spcPts val="0"/>
              </a:spcBef>
              <a:spcAft>
                <a:spcPts val="0"/>
              </a:spcAft>
              <a:buClr>
                <a:schemeClr val="dk2"/>
              </a:buClr>
              <a:buSzPts val="2700"/>
              <a:buFont typeface="Calibri"/>
              <a:buChar char="●"/>
            </a:pPr>
            <a:r>
              <a:rPr b="0" lang="en-US" sz="2700">
                <a:solidFill>
                  <a:schemeClr val="dk2"/>
                </a:solidFill>
                <a:highlight>
                  <a:srgbClr val="FFFFFF"/>
                </a:highlight>
                <a:latin typeface="Calibri"/>
                <a:ea typeface="Calibri"/>
                <a:cs typeface="Calibri"/>
                <a:sym typeface="Calibri"/>
              </a:rPr>
              <a:t>Restricted vs Unrestricted Scholarships</a:t>
            </a:r>
            <a:endParaRPr b="0" sz="2700">
              <a:solidFill>
                <a:schemeClr val="dk2"/>
              </a:solidFill>
              <a:highlight>
                <a:srgbClr val="FFFFFF"/>
              </a:highlight>
              <a:latin typeface="Calibri"/>
              <a:ea typeface="Calibri"/>
              <a:cs typeface="Calibri"/>
              <a:sym typeface="Calibri"/>
            </a:endParaRPr>
          </a:p>
          <a:p>
            <a:pPr indent="-342900" lvl="1" marL="914400" rtl="0" algn="l">
              <a:lnSpc>
                <a:spcPct val="115000"/>
              </a:lnSpc>
              <a:spcBef>
                <a:spcPts val="0"/>
              </a:spcBef>
              <a:spcAft>
                <a:spcPts val="0"/>
              </a:spcAft>
              <a:buClr>
                <a:schemeClr val="dk2"/>
              </a:buClr>
              <a:buSzPts val="1800"/>
              <a:buFont typeface="Calibri"/>
              <a:buChar char="○"/>
            </a:pPr>
            <a:r>
              <a:rPr b="0" lang="en-US" sz="1800">
                <a:solidFill>
                  <a:schemeClr val="dk2"/>
                </a:solidFill>
                <a:highlight>
                  <a:schemeClr val="lt1"/>
                </a:highlight>
                <a:latin typeface="Calibri"/>
                <a:ea typeface="Calibri"/>
                <a:cs typeface="Calibri"/>
                <a:sym typeface="Calibri"/>
              </a:rPr>
              <a:t>Funds given with donor restrictions (program, enrollment status, etc)</a:t>
            </a:r>
            <a:endParaRPr b="0" sz="1800">
              <a:solidFill>
                <a:schemeClr val="dk2"/>
              </a:solidFill>
              <a:highlight>
                <a:schemeClr val="lt1"/>
              </a:highlight>
              <a:latin typeface="Calibri"/>
              <a:ea typeface="Calibri"/>
              <a:cs typeface="Calibri"/>
              <a:sym typeface="Calibri"/>
            </a:endParaRPr>
          </a:p>
          <a:p>
            <a:pPr indent="-342900" lvl="1" marL="914400" rtl="0" algn="l">
              <a:lnSpc>
                <a:spcPct val="115000"/>
              </a:lnSpc>
              <a:spcBef>
                <a:spcPts val="0"/>
              </a:spcBef>
              <a:spcAft>
                <a:spcPts val="0"/>
              </a:spcAft>
              <a:buClr>
                <a:schemeClr val="dk2"/>
              </a:buClr>
              <a:buSzPts val="1800"/>
              <a:buFont typeface="Calibri"/>
              <a:buChar char="○"/>
            </a:pPr>
            <a:r>
              <a:rPr b="0" lang="en-US" sz="1800">
                <a:solidFill>
                  <a:schemeClr val="dk2"/>
                </a:solidFill>
                <a:highlight>
                  <a:schemeClr val="lt1"/>
                </a:highlight>
                <a:latin typeface="Calibri"/>
                <a:ea typeface="Calibri"/>
                <a:cs typeface="Calibri"/>
                <a:sym typeface="Calibri"/>
              </a:rPr>
              <a:t>Vs. no restrictions - institution or foundation can use as it sees fit</a:t>
            </a:r>
            <a:endParaRPr b="0" sz="1800">
              <a:solidFill>
                <a:schemeClr val="dk2"/>
              </a:solidFill>
              <a:highlight>
                <a:schemeClr val="lt1"/>
              </a:highlight>
              <a:latin typeface="Calibri"/>
              <a:ea typeface="Calibri"/>
              <a:cs typeface="Calibri"/>
              <a:sym typeface="Calibri"/>
            </a:endParaRPr>
          </a:p>
          <a:p>
            <a:pPr indent="-400050" lvl="0" marL="457200" rtl="0" algn="l">
              <a:lnSpc>
                <a:spcPct val="115000"/>
              </a:lnSpc>
              <a:spcBef>
                <a:spcPts val="0"/>
              </a:spcBef>
              <a:spcAft>
                <a:spcPts val="0"/>
              </a:spcAft>
              <a:buClr>
                <a:schemeClr val="dk2"/>
              </a:buClr>
              <a:buSzPts val="2700"/>
              <a:buFont typeface="Calibri"/>
              <a:buChar char="●"/>
            </a:pPr>
            <a:r>
              <a:rPr b="0" lang="en-US" sz="2700">
                <a:solidFill>
                  <a:schemeClr val="dk2"/>
                </a:solidFill>
                <a:highlight>
                  <a:schemeClr val="lt1"/>
                </a:highlight>
                <a:latin typeface="Calibri"/>
                <a:ea typeface="Calibri"/>
                <a:cs typeface="Calibri"/>
                <a:sym typeface="Calibri"/>
              </a:rPr>
              <a:t>Tuition-Restricted Scholarships</a:t>
            </a:r>
            <a:endParaRPr b="0" sz="2700">
              <a:solidFill>
                <a:schemeClr val="dk2"/>
              </a:solidFill>
              <a:highlight>
                <a:schemeClr val="lt1"/>
              </a:highlight>
              <a:latin typeface="Calibri"/>
              <a:ea typeface="Calibri"/>
              <a:cs typeface="Calibri"/>
              <a:sym typeface="Calibri"/>
            </a:endParaRPr>
          </a:p>
          <a:p>
            <a:pPr indent="-342900" lvl="1" marL="914400" rtl="0" algn="l">
              <a:lnSpc>
                <a:spcPct val="115000"/>
              </a:lnSpc>
              <a:spcBef>
                <a:spcPts val="0"/>
              </a:spcBef>
              <a:spcAft>
                <a:spcPts val="0"/>
              </a:spcAft>
              <a:buClr>
                <a:schemeClr val="dk2"/>
              </a:buClr>
              <a:buSzPts val="1800"/>
              <a:buFont typeface="Calibri"/>
              <a:buChar char="○"/>
            </a:pPr>
            <a:r>
              <a:rPr b="0" lang="en-US" sz="1800">
                <a:solidFill>
                  <a:schemeClr val="dk2"/>
                </a:solidFill>
                <a:highlight>
                  <a:schemeClr val="lt1"/>
                </a:highlight>
                <a:latin typeface="Calibri"/>
                <a:ea typeface="Calibri"/>
                <a:cs typeface="Calibri"/>
                <a:sym typeface="Calibri"/>
              </a:rPr>
              <a:t>Tuition only, not to be refunded to student if other aid covers tuition.</a:t>
            </a:r>
            <a:endParaRPr b="0" sz="1400">
              <a:solidFill>
                <a:schemeClr val="dk2"/>
              </a:solidFill>
              <a:highlight>
                <a:srgbClr val="FFFFFF"/>
              </a:highlight>
              <a:latin typeface="Calibri"/>
              <a:ea typeface="Calibri"/>
              <a:cs typeface="Calibri"/>
              <a:sym typeface="Calibri"/>
            </a:endParaRPr>
          </a:p>
          <a:p>
            <a:pPr indent="0" lvl="0" marL="0" rtl="0" algn="l">
              <a:lnSpc>
                <a:spcPct val="90000"/>
              </a:lnSpc>
              <a:spcBef>
                <a:spcPts val="0"/>
              </a:spcBef>
              <a:spcAft>
                <a:spcPts val="0"/>
              </a:spcAft>
              <a:buNone/>
            </a:pPr>
            <a:r>
              <a:t/>
            </a:r>
            <a:endParaRPr sz="2700">
              <a:solidFill>
                <a:schemeClr val="dk2"/>
              </a:solidFill>
              <a:latin typeface="Calibri"/>
              <a:ea typeface="Calibri"/>
              <a:cs typeface="Calibri"/>
              <a:sym typeface="Calibri"/>
            </a:endParaRPr>
          </a:p>
        </p:txBody>
      </p:sp>
      <p:pic>
        <p:nvPicPr>
          <p:cNvPr id="50" name="Google Shape;50;g245ff00e31a_0_11"/>
          <p:cNvPicPr preferRelativeResize="0"/>
          <p:nvPr/>
        </p:nvPicPr>
        <p:blipFill>
          <a:blip r:embed="rId3">
            <a:alphaModFix/>
          </a:blip>
          <a:stretch>
            <a:fillRect/>
          </a:stretch>
        </p:blipFill>
        <p:spPr>
          <a:xfrm>
            <a:off x="7192850" y="5220890"/>
            <a:ext cx="1219200" cy="1001268"/>
          </a:xfrm>
          <a:prstGeom prst="rect">
            <a:avLst/>
          </a:prstGeom>
          <a:noFill/>
          <a:ln>
            <a:noFill/>
          </a:ln>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g247ca583de5_0_7"/>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endParaRPr sz="4000"/>
          </a:p>
        </p:txBody>
      </p:sp>
      <p:sp>
        <p:nvSpPr>
          <p:cNvPr id="56" name="Google Shape;56;g247ca583de5_0_7"/>
          <p:cNvSpPr txBox="1"/>
          <p:nvPr>
            <p:ph idx="1" type="subTitle"/>
          </p:nvPr>
        </p:nvSpPr>
        <p:spPr>
          <a:xfrm>
            <a:off x="730250" y="1537350"/>
            <a:ext cx="7681800" cy="4684800"/>
          </a:xfrm>
          <a:prstGeom prst="rect">
            <a:avLst/>
          </a:prstGeom>
          <a:noFill/>
          <a:ln>
            <a:noFill/>
          </a:ln>
        </p:spPr>
        <p:txBody>
          <a:bodyPr anchorCtr="0" anchor="t" bIns="0" lIns="0" spcFirstLastPara="1" rIns="0" wrap="square" tIns="0">
            <a:noAutofit/>
          </a:bodyPr>
          <a:lstStyle/>
          <a:p>
            <a:pPr indent="-266700" lvl="0" marL="457200" rtl="0" algn="l">
              <a:lnSpc>
                <a:spcPct val="90000"/>
              </a:lnSpc>
              <a:spcBef>
                <a:spcPts val="0"/>
              </a:spcBef>
              <a:spcAft>
                <a:spcPts val="0"/>
              </a:spcAft>
              <a:buClr>
                <a:srgbClr val="888888"/>
              </a:buClr>
              <a:buSzPts val="3000"/>
              <a:buFont typeface="Arial"/>
              <a:buNone/>
            </a:pPr>
            <a:r>
              <a:rPr lang="en-US" sz="3900">
                <a:solidFill>
                  <a:schemeClr val="dk2"/>
                </a:solidFill>
                <a:latin typeface="Calibri"/>
                <a:ea typeface="Calibri"/>
                <a:cs typeface="Calibri"/>
                <a:sym typeface="Calibri"/>
              </a:rPr>
              <a:t>Terms</a:t>
            </a:r>
            <a:endParaRPr sz="3900">
              <a:solidFill>
                <a:schemeClr val="dk2"/>
              </a:solidFill>
              <a:latin typeface="Calibri"/>
              <a:ea typeface="Calibri"/>
              <a:cs typeface="Calibri"/>
              <a:sym typeface="Calibri"/>
            </a:endParaRPr>
          </a:p>
          <a:p>
            <a:pPr indent="0" lvl="0" marL="457200" rtl="0" algn="l">
              <a:lnSpc>
                <a:spcPct val="115000"/>
              </a:lnSpc>
              <a:spcBef>
                <a:spcPts val="0"/>
              </a:spcBef>
              <a:spcAft>
                <a:spcPts val="0"/>
              </a:spcAft>
              <a:buNone/>
            </a:pPr>
            <a:r>
              <a:t/>
            </a:r>
            <a:endParaRPr b="0" sz="2700">
              <a:solidFill>
                <a:schemeClr val="dk2"/>
              </a:solidFill>
              <a:highlight>
                <a:srgbClr val="FFFFFF"/>
              </a:highlight>
              <a:latin typeface="Calibri"/>
              <a:ea typeface="Calibri"/>
              <a:cs typeface="Calibri"/>
              <a:sym typeface="Calibri"/>
            </a:endParaRPr>
          </a:p>
          <a:p>
            <a:pPr indent="-400050" lvl="0" marL="457200" rtl="0" algn="l">
              <a:lnSpc>
                <a:spcPct val="115000"/>
              </a:lnSpc>
              <a:spcBef>
                <a:spcPts val="0"/>
              </a:spcBef>
              <a:spcAft>
                <a:spcPts val="0"/>
              </a:spcAft>
              <a:buClr>
                <a:schemeClr val="dk2"/>
              </a:buClr>
              <a:buSzPts val="2700"/>
              <a:buFont typeface="Calibri"/>
              <a:buChar char="●"/>
            </a:pPr>
            <a:r>
              <a:rPr b="0" lang="en-US" sz="2700">
                <a:solidFill>
                  <a:schemeClr val="dk2"/>
                </a:solidFill>
                <a:highlight>
                  <a:srgbClr val="FFFFFF"/>
                </a:highlight>
                <a:latin typeface="Calibri"/>
                <a:ea typeface="Calibri"/>
                <a:cs typeface="Calibri"/>
                <a:sym typeface="Calibri"/>
              </a:rPr>
              <a:t>Grants vs Scholarships</a:t>
            </a:r>
            <a:endParaRPr b="0" sz="2700">
              <a:solidFill>
                <a:schemeClr val="dk2"/>
              </a:solidFill>
              <a:highlight>
                <a:srgbClr val="FFFFFF"/>
              </a:highlight>
              <a:latin typeface="Calibri"/>
              <a:ea typeface="Calibri"/>
              <a:cs typeface="Calibri"/>
              <a:sym typeface="Calibri"/>
            </a:endParaRPr>
          </a:p>
          <a:p>
            <a:pPr indent="0" lvl="0" marL="914400" rtl="0" algn="l">
              <a:lnSpc>
                <a:spcPct val="115000"/>
              </a:lnSpc>
              <a:spcBef>
                <a:spcPts val="0"/>
              </a:spcBef>
              <a:spcAft>
                <a:spcPts val="0"/>
              </a:spcAft>
              <a:buNone/>
            </a:pPr>
            <a:r>
              <a:t/>
            </a:r>
            <a:endParaRPr b="0" sz="1400">
              <a:solidFill>
                <a:schemeClr val="dk2"/>
              </a:solidFill>
              <a:latin typeface="Calibri"/>
              <a:ea typeface="Calibri"/>
              <a:cs typeface="Calibri"/>
              <a:sym typeface="Calibri"/>
            </a:endParaRPr>
          </a:p>
          <a:p>
            <a:pPr indent="-317500" lvl="1" marL="914400" rtl="0" algn="l">
              <a:lnSpc>
                <a:spcPct val="115000"/>
              </a:lnSpc>
              <a:spcBef>
                <a:spcPts val="560"/>
              </a:spcBef>
              <a:spcAft>
                <a:spcPts val="0"/>
              </a:spcAft>
              <a:buClr>
                <a:schemeClr val="dk2"/>
              </a:buClr>
              <a:buSzPts val="1400"/>
              <a:buFont typeface="Calibri"/>
              <a:buChar char="○"/>
            </a:pPr>
            <a:r>
              <a:rPr b="0" lang="en-US" sz="1400">
                <a:solidFill>
                  <a:schemeClr val="dk2"/>
                </a:solidFill>
                <a:latin typeface="Calibri"/>
                <a:ea typeface="Calibri"/>
                <a:cs typeface="Calibri"/>
                <a:sym typeface="Calibri"/>
              </a:rPr>
              <a:t>A grant is a form of financial aid that does not need to be repaid. Grant eligibility is need-based as determined by the </a:t>
            </a:r>
            <a:r>
              <a:rPr lang="en-US" sz="1400">
                <a:solidFill>
                  <a:schemeClr val="dk2"/>
                </a:solidFill>
                <a:uFill>
                  <a:noFill/>
                </a:uFill>
                <a:latin typeface="Calibri"/>
                <a:ea typeface="Calibri"/>
                <a:cs typeface="Calibri"/>
                <a:sym typeface="Calibri"/>
                <a:hlinkClick r:id="rId3">
                  <a:extLst>
                    <a:ext uri="{A12FA001-AC4F-418D-AE19-62706E023703}">
                      <ahyp:hlinkClr val="tx"/>
                    </a:ext>
                  </a:extLst>
                </a:hlinkClick>
              </a:rPr>
              <a:t>FAFSA</a:t>
            </a:r>
            <a:r>
              <a:rPr b="0" lang="en-US" sz="1400">
                <a:solidFill>
                  <a:schemeClr val="dk2"/>
                </a:solidFill>
                <a:latin typeface="Calibri"/>
                <a:ea typeface="Calibri"/>
                <a:cs typeface="Calibri"/>
                <a:sym typeface="Calibri"/>
              </a:rPr>
              <a:t> - Free Application for Federal Student Aid.</a:t>
            </a:r>
            <a:endParaRPr b="0" sz="1400">
              <a:solidFill>
                <a:schemeClr val="dk2"/>
              </a:solidFill>
              <a:latin typeface="Calibri"/>
              <a:ea typeface="Calibri"/>
              <a:cs typeface="Calibri"/>
              <a:sym typeface="Calibri"/>
            </a:endParaRPr>
          </a:p>
          <a:p>
            <a:pPr indent="0" lvl="0" marL="914400" rtl="0" algn="l">
              <a:lnSpc>
                <a:spcPct val="115000"/>
              </a:lnSpc>
              <a:spcBef>
                <a:spcPts val="0"/>
              </a:spcBef>
              <a:spcAft>
                <a:spcPts val="0"/>
              </a:spcAft>
              <a:buNone/>
            </a:pPr>
            <a:r>
              <a:t/>
            </a:r>
            <a:endParaRPr b="0" sz="1400">
              <a:solidFill>
                <a:schemeClr val="dk2"/>
              </a:solidFill>
              <a:latin typeface="Calibri"/>
              <a:ea typeface="Calibri"/>
              <a:cs typeface="Calibri"/>
              <a:sym typeface="Calibri"/>
            </a:endParaRPr>
          </a:p>
          <a:p>
            <a:pPr indent="0" lvl="0" marL="0" rtl="0" algn="l">
              <a:lnSpc>
                <a:spcPct val="115000"/>
              </a:lnSpc>
              <a:spcBef>
                <a:spcPts val="0"/>
              </a:spcBef>
              <a:spcAft>
                <a:spcPts val="0"/>
              </a:spcAft>
              <a:buNone/>
            </a:pPr>
            <a:r>
              <a:t/>
            </a:r>
            <a:endParaRPr b="0" sz="1400">
              <a:solidFill>
                <a:schemeClr val="dk2"/>
              </a:solidFill>
              <a:latin typeface="Calibri"/>
              <a:ea typeface="Calibri"/>
              <a:cs typeface="Calibri"/>
              <a:sym typeface="Calibri"/>
            </a:endParaRPr>
          </a:p>
          <a:p>
            <a:pPr indent="-317500" lvl="1" marL="914400" rtl="0" algn="l">
              <a:lnSpc>
                <a:spcPct val="115000"/>
              </a:lnSpc>
              <a:spcBef>
                <a:spcPts val="560"/>
              </a:spcBef>
              <a:spcAft>
                <a:spcPts val="0"/>
              </a:spcAft>
              <a:buClr>
                <a:schemeClr val="dk2"/>
              </a:buClr>
              <a:buSzPts val="1400"/>
              <a:buFont typeface="Calibri"/>
              <a:buChar char="○"/>
            </a:pPr>
            <a:r>
              <a:rPr b="0" lang="en-US" sz="1400">
                <a:solidFill>
                  <a:schemeClr val="dk2"/>
                </a:solidFill>
                <a:latin typeface="Calibri"/>
                <a:ea typeface="Calibri"/>
                <a:cs typeface="Calibri"/>
                <a:sym typeface="Calibri"/>
              </a:rPr>
              <a:t>A scholarship is a form of financial aid that does not need to be repaid. Scholarship eligibility may be need-based (as determined by the </a:t>
            </a:r>
            <a:r>
              <a:rPr lang="en-US" sz="1400">
                <a:solidFill>
                  <a:schemeClr val="dk2"/>
                </a:solidFill>
                <a:uFill>
                  <a:noFill/>
                </a:uFill>
                <a:latin typeface="Calibri"/>
                <a:ea typeface="Calibri"/>
                <a:cs typeface="Calibri"/>
                <a:sym typeface="Calibri"/>
                <a:hlinkClick r:id="rId4">
                  <a:extLst>
                    <a:ext uri="{A12FA001-AC4F-418D-AE19-62706E023703}">
                      <ahyp:hlinkClr val="tx"/>
                    </a:ext>
                  </a:extLst>
                </a:hlinkClick>
              </a:rPr>
              <a:t>FAFSA</a:t>
            </a:r>
            <a:r>
              <a:rPr b="0" lang="en-US" sz="1400">
                <a:solidFill>
                  <a:schemeClr val="dk2"/>
                </a:solidFill>
                <a:latin typeface="Calibri"/>
                <a:ea typeface="Calibri"/>
                <a:cs typeface="Calibri"/>
                <a:sym typeface="Calibri"/>
              </a:rPr>
              <a:t> - Free Application for Federal Student Aid) </a:t>
            </a:r>
            <a:r>
              <a:rPr b="0" lang="en-US" sz="1400" u="sng">
                <a:solidFill>
                  <a:schemeClr val="dk2"/>
                </a:solidFill>
                <a:latin typeface="Calibri"/>
                <a:ea typeface="Calibri"/>
                <a:cs typeface="Calibri"/>
                <a:sym typeface="Calibri"/>
              </a:rPr>
              <a:t>or merit-based.</a:t>
            </a:r>
            <a:r>
              <a:rPr b="0" lang="en-US" sz="1400">
                <a:solidFill>
                  <a:schemeClr val="dk2"/>
                </a:solidFill>
                <a:latin typeface="Calibri"/>
                <a:ea typeface="Calibri"/>
                <a:cs typeface="Calibri"/>
                <a:sym typeface="Calibri"/>
              </a:rPr>
              <a:t> You're encouraged to apply for scholarships as part of your financial aid plan.</a:t>
            </a:r>
            <a:endParaRPr b="0" sz="1400">
              <a:solidFill>
                <a:schemeClr val="dk2"/>
              </a:solidFill>
              <a:latin typeface="Calibri"/>
              <a:ea typeface="Calibri"/>
              <a:cs typeface="Calibri"/>
              <a:sym typeface="Calibri"/>
            </a:endParaRPr>
          </a:p>
          <a:p>
            <a:pPr indent="0" lvl="0" marL="914400" rtl="0" algn="l">
              <a:lnSpc>
                <a:spcPct val="115000"/>
              </a:lnSpc>
              <a:spcBef>
                <a:spcPts val="0"/>
              </a:spcBef>
              <a:spcAft>
                <a:spcPts val="0"/>
              </a:spcAft>
              <a:buNone/>
            </a:pPr>
            <a:r>
              <a:t/>
            </a:r>
            <a:endParaRPr b="0" sz="1400">
              <a:solidFill>
                <a:schemeClr val="dk2"/>
              </a:solidFill>
              <a:latin typeface="Calibri"/>
              <a:ea typeface="Calibri"/>
              <a:cs typeface="Calibri"/>
              <a:sym typeface="Calibri"/>
            </a:endParaRPr>
          </a:p>
          <a:p>
            <a:pPr indent="0" lvl="0" marL="0" rtl="0" algn="l">
              <a:lnSpc>
                <a:spcPct val="90000"/>
              </a:lnSpc>
              <a:spcBef>
                <a:spcPts val="0"/>
              </a:spcBef>
              <a:spcAft>
                <a:spcPts val="0"/>
              </a:spcAft>
              <a:buNone/>
            </a:pPr>
            <a:r>
              <a:t/>
            </a:r>
            <a:endParaRPr sz="2700">
              <a:solidFill>
                <a:schemeClr val="dk2"/>
              </a:solidFill>
              <a:latin typeface="Calibri"/>
              <a:ea typeface="Calibri"/>
              <a:cs typeface="Calibri"/>
              <a:sym typeface="Calibri"/>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g245ff00e31a_0_16"/>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endParaRPr sz="4000"/>
          </a:p>
        </p:txBody>
      </p:sp>
      <p:sp>
        <p:nvSpPr>
          <p:cNvPr id="62" name="Google Shape;62;g245ff00e31a_0_16"/>
          <p:cNvSpPr txBox="1"/>
          <p:nvPr>
            <p:ph idx="1" type="subTitle"/>
          </p:nvPr>
        </p:nvSpPr>
        <p:spPr>
          <a:xfrm>
            <a:off x="730250" y="1537350"/>
            <a:ext cx="7681800" cy="46848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rgbClr val="888888"/>
              </a:buClr>
              <a:buSzPts val="3000"/>
              <a:buFont typeface="Arial"/>
              <a:buNone/>
            </a:pPr>
            <a:r>
              <a:rPr lang="en-US" sz="3300">
                <a:solidFill>
                  <a:schemeClr val="dk2"/>
                </a:solidFill>
                <a:latin typeface="Calibri"/>
                <a:ea typeface="Calibri"/>
                <a:cs typeface="Calibri"/>
                <a:sym typeface="Calibri"/>
              </a:rPr>
              <a:t>Questions:</a:t>
            </a:r>
            <a:endParaRPr sz="3300">
              <a:solidFill>
                <a:schemeClr val="dk2"/>
              </a:solidFill>
              <a:latin typeface="Calibri"/>
              <a:ea typeface="Calibri"/>
              <a:cs typeface="Calibri"/>
              <a:sym typeface="Calibri"/>
            </a:endParaRPr>
          </a:p>
          <a:p>
            <a:pPr indent="0" lvl="0" marL="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How can we maximize the impact of institutional scholarships in light of increasing State scholarship support (including last-dollar funds like MI Achievement and MI Reconnect).</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6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Have you/are you thinking about making changes to how you award scholarships in light of new State funds?</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13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Are you in communication with local communities that have, or are developing, promise-type awards?  How are you advising them?</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2"/>
              </a:solidFill>
              <a:latin typeface="Calibri"/>
              <a:ea typeface="Calibri"/>
              <a:cs typeface="Calibri"/>
              <a:sym typeface="Calibri"/>
            </a:endParaRPr>
          </a:p>
          <a:p>
            <a:pPr indent="0" lvl="0" marL="0" rtl="0" algn="l">
              <a:lnSpc>
                <a:spcPct val="90000"/>
              </a:lnSpc>
              <a:spcBef>
                <a:spcPts val="0"/>
              </a:spcBef>
              <a:spcAft>
                <a:spcPts val="0"/>
              </a:spcAft>
              <a:buNone/>
            </a:pPr>
            <a:r>
              <a:t/>
            </a:r>
            <a:endParaRPr sz="2700">
              <a:solidFill>
                <a:schemeClr val="dk2"/>
              </a:solidFill>
              <a:latin typeface="Calibri"/>
              <a:ea typeface="Calibri"/>
              <a:cs typeface="Calibri"/>
              <a:sym typeface="Calibri"/>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g245ff00e31a_0_21"/>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endParaRPr sz="4000"/>
          </a:p>
        </p:txBody>
      </p:sp>
      <p:sp>
        <p:nvSpPr>
          <p:cNvPr id="68" name="Google Shape;68;g245ff00e31a_0_21"/>
          <p:cNvSpPr txBox="1"/>
          <p:nvPr>
            <p:ph idx="1" type="subTitle"/>
          </p:nvPr>
        </p:nvSpPr>
        <p:spPr>
          <a:xfrm>
            <a:off x="730250" y="1537350"/>
            <a:ext cx="7681800" cy="46848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rgbClr val="888888"/>
              </a:buClr>
              <a:buSzPts val="3000"/>
              <a:buFont typeface="Arial"/>
              <a:buNone/>
            </a:pPr>
            <a:r>
              <a:rPr lang="en-US" sz="3300">
                <a:solidFill>
                  <a:schemeClr val="dk2"/>
                </a:solidFill>
                <a:latin typeface="Calibri"/>
                <a:ea typeface="Calibri"/>
                <a:cs typeface="Calibri"/>
                <a:sym typeface="Calibri"/>
              </a:rPr>
              <a:t>Questions:</a:t>
            </a:r>
            <a:endParaRPr sz="3300">
              <a:solidFill>
                <a:schemeClr val="dk2"/>
              </a:solidFill>
              <a:latin typeface="Calibri"/>
              <a:ea typeface="Calibri"/>
              <a:cs typeface="Calibri"/>
              <a:sym typeface="Calibri"/>
            </a:endParaRPr>
          </a:p>
          <a:p>
            <a:pPr indent="0" lvl="0" marL="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How can we promote DEIB efforts with scholarships, considering Michigan’s legal restrictions?</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0" sz="13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Does your college promote DEIB efforts with scholarships? What is the basis for qualification?</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Do you promote outside DEIB-related opportunities on your college website?</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0" sz="1100">
              <a:solidFill>
                <a:srgbClr val="222222"/>
              </a:solidFill>
              <a:highlight>
                <a:srgbClr val="FFFFFF"/>
              </a:highlight>
              <a:latin typeface="Arial"/>
              <a:ea typeface="Arial"/>
              <a:cs typeface="Arial"/>
              <a:sym typeface="Arial"/>
            </a:endParaRPr>
          </a:p>
          <a:p>
            <a:pPr indent="0" lvl="0" marL="0" rtl="0" algn="l">
              <a:lnSpc>
                <a:spcPct val="90000"/>
              </a:lnSpc>
              <a:spcBef>
                <a:spcPts val="0"/>
              </a:spcBef>
              <a:spcAft>
                <a:spcPts val="0"/>
              </a:spcAft>
              <a:buNone/>
            </a:pPr>
            <a:r>
              <a:t/>
            </a:r>
            <a:endParaRPr sz="2700">
              <a:solidFill>
                <a:schemeClr val="dk2"/>
              </a:solidFill>
              <a:latin typeface="Calibri"/>
              <a:ea typeface="Calibri"/>
              <a:cs typeface="Calibri"/>
              <a:sym typeface="Calibri"/>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g245ff00e31a_0_26"/>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endParaRPr sz="4000"/>
          </a:p>
        </p:txBody>
      </p:sp>
      <p:sp>
        <p:nvSpPr>
          <p:cNvPr id="74" name="Google Shape;74;g245ff00e31a_0_26"/>
          <p:cNvSpPr txBox="1"/>
          <p:nvPr>
            <p:ph idx="1" type="subTitle"/>
          </p:nvPr>
        </p:nvSpPr>
        <p:spPr>
          <a:xfrm>
            <a:off x="730250" y="1537350"/>
            <a:ext cx="7681800" cy="46848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rgbClr val="888888"/>
              </a:buClr>
              <a:buSzPts val="3000"/>
              <a:buFont typeface="Arial"/>
              <a:buNone/>
            </a:pPr>
            <a:r>
              <a:rPr lang="en-US" sz="3300">
                <a:solidFill>
                  <a:schemeClr val="dk2"/>
                </a:solidFill>
                <a:latin typeface="Calibri"/>
                <a:ea typeface="Calibri"/>
                <a:cs typeface="Calibri"/>
                <a:sym typeface="Calibri"/>
              </a:rPr>
              <a:t>Questions:</a:t>
            </a:r>
            <a:endParaRPr sz="3300">
              <a:solidFill>
                <a:schemeClr val="dk2"/>
              </a:solidFill>
              <a:latin typeface="Calibri"/>
              <a:ea typeface="Calibri"/>
              <a:cs typeface="Calibri"/>
              <a:sym typeface="Calibri"/>
            </a:endParaRPr>
          </a:p>
          <a:p>
            <a:pPr indent="0" lvl="0" marL="0" rtl="0" algn="l">
              <a:lnSpc>
                <a:spcPct val="115000"/>
              </a:lnSpc>
              <a:spcBef>
                <a:spcPts val="0"/>
              </a:spcBef>
              <a:spcAft>
                <a:spcPts val="0"/>
              </a:spcAft>
              <a:buNone/>
            </a:pPr>
            <a:r>
              <a:t/>
            </a:r>
            <a:endParaRPr b="0" sz="10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Share best practices for early awarding in order to provide students with good data for cost comparisons between colleges.</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0" sz="1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Do you have a university grant/scholarship that gets awarded upon admission, then is replaced with individual restricted scholarships?  Please explain your process.</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13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Are awards based on merit or need and merit? Explain basis.</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0" sz="1100">
              <a:solidFill>
                <a:srgbClr val="222222"/>
              </a:solidFill>
              <a:highlight>
                <a:srgbClr val="FFFFFF"/>
              </a:highlight>
              <a:latin typeface="Arial"/>
              <a:ea typeface="Arial"/>
              <a:cs typeface="Arial"/>
              <a:sym typeface="Arial"/>
            </a:endParaRPr>
          </a:p>
          <a:p>
            <a:pPr indent="0" lvl="0" marL="0" rtl="0" algn="l">
              <a:lnSpc>
                <a:spcPct val="90000"/>
              </a:lnSpc>
              <a:spcBef>
                <a:spcPts val="0"/>
              </a:spcBef>
              <a:spcAft>
                <a:spcPts val="0"/>
              </a:spcAft>
              <a:buNone/>
            </a:pPr>
            <a:r>
              <a:t/>
            </a:r>
            <a:endParaRPr sz="2700">
              <a:solidFill>
                <a:schemeClr val="dk2"/>
              </a:solidFill>
              <a:latin typeface="Calibri"/>
              <a:ea typeface="Calibri"/>
              <a:cs typeface="Calibri"/>
              <a:sym typeface="Calibri"/>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g245ff00e31a_0_31"/>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endParaRPr sz="4000"/>
          </a:p>
        </p:txBody>
      </p:sp>
      <p:sp>
        <p:nvSpPr>
          <p:cNvPr id="80" name="Google Shape;80;g245ff00e31a_0_31"/>
          <p:cNvSpPr txBox="1"/>
          <p:nvPr>
            <p:ph idx="1" type="subTitle"/>
          </p:nvPr>
        </p:nvSpPr>
        <p:spPr>
          <a:xfrm>
            <a:off x="730250" y="1537350"/>
            <a:ext cx="7681800" cy="46848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rgbClr val="888888"/>
              </a:buClr>
              <a:buSzPts val="3000"/>
              <a:buFont typeface="Arial"/>
              <a:buNone/>
            </a:pPr>
            <a:r>
              <a:rPr lang="en-US" sz="3300">
                <a:solidFill>
                  <a:schemeClr val="dk2"/>
                </a:solidFill>
                <a:latin typeface="Calibri"/>
                <a:ea typeface="Calibri"/>
                <a:cs typeface="Calibri"/>
                <a:sym typeface="Calibri"/>
              </a:rPr>
              <a:t>Questions:</a:t>
            </a:r>
            <a:endParaRPr sz="3300">
              <a:solidFill>
                <a:schemeClr val="dk2"/>
              </a:solidFill>
              <a:latin typeface="Calibri"/>
              <a:ea typeface="Calibri"/>
              <a:cs typeface="Calibri"/>
              <a:sym typeface="Calibri"/>
            </a:endParaRPr>
          </a:p>
          <a:p>
            <a:pPr indent="0" lvl="0" marL="0" rtl="0" algn="l">
              <a:lnSpc>
                <a:spcPct val="115000"/>
              </a:lnSpc>
              <a:spcBef>
                <a:spcPts val="0"/>
              </a:spcBef>
              <a:spcAft>
                <a:spcPts val="0"/>
              </a:spcAft>
              <a:buNone/>
            </a:pPr>
            <a:r>
              <a:t/>
            </a:r>
            <a:endParaRPr b="0" sz="10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Awarding and processing scholarships</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0" sz="10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Who awards scholarships at your institution (Foundation, Financial Aid Staff, Academic Areas)?</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10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Are you involved before new scholarships are set up to make sure criteria works within  your processes and systems?</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10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Q: For application and awarding, do you use a 3rd party system? If so, does it connect to you ERP?</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457200" rtl="0" algn="l">
              <a:lnSpc>
                <a:spcPct val="115000"/>
              </a:lnSpc>
              <a:spcBef>
                <a:spcPts val="0"/>
              </a:spcBef>
              <a:spcAft>
                <a:spcPts val="0"/>
              </a:spcAft>
              <a:buNone/>
            </a:pPr>
            <a:r>
              <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0" sz="1100">
              <a:solidFill>
                <a:srgbClr val="222222"/>
              </a:solidFill>
              <a:highlight>
                <a:srgbClr val="FFFFFF"/>
              </a:highlight>
              <a:latin typeface="Arial"/>
              <a:ea typeface="Arial"/>
              <a:cs typeface="Arial"/>
              <a:sym typeface="Arial"/>
            </a:endParaRPr>
          </a:p>
          <a:p>
            <a:pPr indent="0" lvl="0" marL="0" rtl="0" algn="l">
              <a:lnSpc>
                <a:spcPct val="90000"/>
              </a:lnSpc>
              <a:spcBef>
                <a:spcPts val="0"/>
              </a:spcBef>
              <a:spcAft>
                <a:spcPts val="0"/>
              </a:spcAft>
              <a:buNone/>
            </a:pPr>
            <a:r>
              <a:t/>
            </a:r>
            <a:endParaRPr sz="2700">
              <a:solidFill>
                <a:schemeClr val="dk2"/>
              </a:solidFill>
              <a:latin typeface="Calibri"/>
              <a:ea typeface="Calibri"/>
              <a:cs typeface="Calibri"/>
              <a:sym typeface="Calibri"/>
            </a:endParaRPr>
          </a:p>
        </p:txBody>
      </p:sp>
    </p:spTree>
  </p:cSld>
  <p:clrMapOvr>
    <a:masterClrMapping/>
  </p:clrMapOvr>
  <p:transition>
    <p:fade/>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hite with Courier font for code slides">
  <a:themeElements>
    <a:clrScheme name="Custom 12">
      <a:dk1>
        <a:srgbClr val="000000"/>
      </a:dk1>
      <a:lt1>
        <a:srgbClr val="FFFFFF"/>
      </a:lt1>
      <a:dk2>
        <a:srgbClr val="050595"/>
      </a:dk2>
      <a:lt2>
        <a:srgbClr val="FFFFFF"/>
      </a:lt2>
      <a:accent1>
        <a:srgbClr val="0000FF"/>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2013-04-29T14:21:38Z</dcterms:created>
  <dc:creator>Michael Anthony Couch, II</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TC102867129990</vt:lpwstr>
  </property>
  <property fmtid="{D5CDD505-2E9C-101B-9397-08002B2CF9AE}" pid="3" name="ContentTypeId">
    <vt:lpwstr>0x0101009C05342453BC5B44BEB38B9439A3B2A5</vt:lpwstr>
  </property>
</Properties>
</file>