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2" r:id="rId2"/>
    <p:sldId id="264" r:id="rId3"/>
    <p:sldId id="265" r:id="rId4"/>
    <p:sldId id="259" r:id="rId5"/>
    <p:sldId id="260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81" r:id="rId15"/>
    <p:sldId id="274" r:id="rId16"/>
    <p:sldId id="275" r:id="rId17"/>
    <p:sldId id="276" r:id="rId18"/>
    <p:sldId id="277" r:id="rId19"/>
    <p:sldId id="278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13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97DFA9-9FDC-4852-81D2-761AFB7F54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4A2314-8C93-42E4-B36D-98418354F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89213-B173-4F96-85BF-156FD11AF2C1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9CB0E-4DA3-44AC-8693-51043FDECC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577BC-4941-45EF-B874-B172D76F53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23B8F-7ADA-46D4-B590-E77447106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B1631-514C-4C5E-9ABD-A4CB094CDA0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A72E3-F891-42B5-9D19-87F1F5D87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A72E3-F891-42B5-9D19-87F1F5D877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7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7D677-D5D8-2936-A9AD-E19770AE1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AA78D-9520-8B19-6FEE-3E53E62BD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9C7F7-1775-0715-B59B-5C49C9A1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A94AA-4B8B-1D6C-CD8B-D12A54FD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32106F-E2DA-6A83-499A-3ACE1374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14;p14">
            <a:extLst>
              <a:ext uri="{FF2B5EF4-FFF2-40B4-BE49-F238E27FC236}">
                <a16:creationId xmlns:a16="http://schemas.microsoft.com/office/drawing/2014/main" id="{065FD1B1-00FE-4389-AC37-CEB76460410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26987" y="9526"/>
            <a:ext cx="1963177" cy="1590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72;p1">
            <a:extLst>
              <a:ext uri="{FF2B5EF4-FFF2-40B4-BE49-F238E27FC236}">
                <a16:creationId xmlns:a16="http://schemas.microsoft.com/office/drawing/2014/main" id="{19EF9935-F7F8-4442-BF4C-0C7B04310F82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16499" y="4967406"/>
            <a:ext cx="1474866" cy="1655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63D68-F103-403C-B00D-0838BDBA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4109E-416E-61DD-DF9C-C4B7B5C27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A6217-3A40-64BF-0BFF-FDBC42E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AB6B8-0AC0-C393-7668-C894E4BA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6CF1F-10DA-F769-2C07-064F9A4C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451AAB-DC1F-2E33-7F06-DC9D2ABB5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FD77F-6158-AC5A-8F81-A3F79B2A0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9BC8B-BB34-2DCB-2135-078000C0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27B64-1C52-79EB-7E07-56ED8B3C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9814E-CB09-2715-EC3B-25AACB83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7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79946-1A42-D4D6-3CC9-F2F11D1A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EC826-0EC9-0DB4-984C-9FFFF3313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49256-F48A-5D6A-C4C2-9F155769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40944-5C0B-3246-A60B-7FEB9D3A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02DDE-1515-D506-DDA4-63DB2178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0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CBD3-C0B6-1F28-D0B7-9724C745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9C3FE-0B14-5F94-067E-F9EED72E5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54705-FAF1-1B3B-B298-AF754EE12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B754-6B4A-8ABC-CD87-60F03CFC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BF461-6D17-4455-7BEC-B29CDD2C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2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A7CD-E468-3320-3F89-E59F4857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14C0C-EA7E-45C1-9E36-436723D3E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C1660-35C0-9573-3D18-20F699AD0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52514-DDE8-18C7-8006-C226171F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E6A2E-C8AF-A548-2543-7D5B4D640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A355E-1FC7-72EE-FBB4-006DA714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AE975-38D7-DC02-24C6-55B1F10BE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9AD0E-7AA5-1B61-548A-27E0245A1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8B20-4CDD-F3B6-133B-60BC70DE9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2551A4-732F-433A-59E6-03C3A287C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08CEF-B3FC-E554-0C9E-E796AC921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38DD9C-9AFD-AC57-7306-64FE29337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1FDB1E-6004-0207-8AC3-153F1636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23CAE-73BF-F5E3-4BB5-9609D5DD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1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AE11E-5029-44AE-D887-5134BBEEB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D67D2-9244-BD8C-405B-7BC7087C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39D18-96AA-9A64-1100-6A930353C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AA6A8-227D-3EA6-B2DE-DE14991D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125C8-00EC-C5D0-A3AD-2A9057C0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AB454-10CD-D8AF-942A-AE2F8516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ECEBF-E82F-A3B1-2C7E-AE6B45C5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6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CE820-290D-4B09-E448-80AACCFA8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55B35-9138-3862-74D1-47F2DA23C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CEFF8C-DF78-1381-3B7D-28ADE748D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E5BC2-DD91-E8D3-1085-DCF1EE868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39B4A-E185-AA04-D5A9-32248EA2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83A62-DCD0-FD4E-5F58-8F188BD8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1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9C6D-6417-0BAE-4F53-78760EFA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F9869-5207-2D4E-8ADB-431FEA517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F48E0-6B2E-5AAD-BA66-E3559F416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7F408-7C37-AFB8-E320-751A3894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B179C-3F8A-EF6F-7262-40055691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07206-8B1B-00BA-F615-310316A67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1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4A423-5519-BAAE-15AD-2CF9C7CFC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F3B90-8164-6975-EB85-AC4A5E829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221ED-87A9-BFDA-1756-8E32B3F32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5D11-9644-48F7-884F-D4A790623DC2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F79D1-DDD3-9638-607C-A1D5D167F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416BE-917D-0EB0-CF75-8FBCDFCE9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FD70-0752-4A36-95F7-220EB1E08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5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WillS@mohela.com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8A9D4C-2793-0DBF-81F8-E5B80CA73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8799"/>
            <a:ext cx="9144000" cy="1047097"/>
          </a:xfrm>
        </p:spPr>
        <p:txBody>
          <a:bodyPr/>
          <a:lstStyle/>
          <a:p>
            <a:r>
              <a:rPr lang="en-US" dirty="0"/>
              <a:t>Advocacy 101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6019AD3-9575-D1A3-2CD5-1FB5EC796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422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Understanding the What, When, How and Why of Advocacy</a:t>
            </a:r>
          </a:p>
          <a:p>
            <a:endParaRPr lang="en-US" dirty="0"/>
          </a:p>
          <a:p>
            <a:r>
              <a:rPr lang="en-US" dirty="0"/>
              <a:t>Will Shaffner</a:t>
            </a:r>
          </a:p>
          <a:p>
            <a:r>
              <a:rPr lang="en-US" dirty="0"/>
              <a:t>Director Business Development and Government Relations</a:t>
            </a:r>
          </a:p>
        </p:txBody>
      </p:sp>
    </p:spTree>
    <p:extLst>
      <p:ext uri="{BB962C8B-B14F-4D97-AF65-F5344CB8AC3E}">
        <p14:creationId xmlns:p14="http://schemas.microsoft.com/office/powerpoint/2010/main" val="223780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Advocate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Utilize individual examples</a:t>
            </a:r>
          </a:p>
          <a:p>
            <a:r>
              <a:rPr lang="en-US" sz="2400" dirty="0"/>
              <a:t>Build relationships with staff</a:t>
            </a:r>
          </a:p>
          <a:p>
            <a:r>
              <a:rPr lang="en-US" sz="2400" dirty="0"/>
              <a:t>Show appreciation through follow up</a:t>
            </a:r>
          </a:p>
          <a:p>
            <a:r>
              <a:rPr lang="en-US" sz="2400" dirty="0"/>
              <a:t>Keep it local</a:t>
            </a:r>
          </a:p>
          <a:p>
            <a:r>
              <a:rPr lang="en-US" sz="2400" dirty="0"/>
              <a:t>Keep it concise</a:t>
            </a:r>
          </a:p>
          <a:p>
            <a:r>
              <a:rPr lang="en-US" sz="2400" dirty="0"/>
              <a:t>Exchange business cards</a:t>
            </a:r>
          </a:p>
          <a:p>
            <a:r>
              <a:rPr lang="en-US" sz="2400" dirty="0"/>
              <a:t>Not only face-to-face</a:t>
            </a:r>
          </a:p>
          <a:p>
            <a:pPr lvl="1"/>
            <a:r>
              <a:rPr lang="en-US" sz="2400" dirty="0"/>
              <a:t>Social Media</a:t>
            </a:r>
          </a:p>
          <a:p>
            <a:pPr lvl="1"/>
            <a:r>
              <a:rPr lang="en-US" sz="2400" dirty="0"/>
              <a:t>Emails</a:t>
            </a:r>
          </a:p>
          <a:p>
            <a:pPr lvl="1"/>
            <a:r>
              <a:rPr lang="en-US" sz="2400" dirty="0"/>
              <a:t>Letters</a:t>
            </a:r>
          </a:p>
          <a:p>
            <a:pPr lvl="1"/>
            <a:r>
              <a:rPr lang="en-US" sz="2400" dirty="0"/>
              <a:t>Phone calls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08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Your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 is this 17 y/o kid?</a:t>
            </a:r>
          </a:p>
          <a:p>
            <a:pPr lvl="1"/>
            <a:r>
              <a:rPr lang="en-US" dirty="0"/>
              <a:t>Don’t write them off – ask open-ended questions to gauge familiarity</a:t>
            </a:r>
          </a:p>
          <a:p>
            <a:r>
              <a:rPr lang="en-US" dirty="0"/>
              <a:t>Research legislators</a:t>
            </a:r>
          </a:p>
          <a:p>
            <a:pPr lvl="1"/>
            <a:r>
              <a:rPr lang="en-US" dirty="0"/>
              <a:t>Party affiliation</a:t>
            </a:r>
          </a:p>
          <a:p>
            <a:pPr lvl="1"/>
            <a:r>
              <a:rPr lang="en-US" dirty="0"/>
              <a:t>Political interests</a:t>
            </a:r>
          </a:p>
          <a:p>
            <a:pPr lvl="1"/>
            <a:r>
              <a:rPr lang="en-US" dirty="0"/>
              <a:t>Role in legislation – sponsor, co-sponsor, committee membership, etc.</a:t>
            </a:r>
          </a:p>
          <a:p>
            <a:r>
              <a:rPr lang="en-US" dirty="0"/>
              <a:t>How will you structure your request?</a:t>
            </a:r>
          </a:p>
          <a:p>
            <a:r>
              <a:rPr lang="en-US" dirty="0"/>
              <a:t>How will you make this interesting for them?</a:t>
            </a:r>
          </a:p>
          <a:p>
            <a:r>
              <a:rPr lang="en-US" dirty="0"/>
              <a:t>How will you build this relationship?</a:t>
            </a:r>
          </a:p>
          <a:p>
            <a:r>
              <a:rPr lang="en-US" dirty="0"/>
              <a:t>How will the conversation flow?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5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Examples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 Consumer disclosure information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 Administrative cost allowance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 Elimination of crossover regulation for summer Pell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 Congressional &amp; State staff orientation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 Budget related discussions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 Save Student Aid</a:t>
            </a:r>
          </a:p>
          <a:p>
            <a:pPr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 Financial aid award letter discussions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84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771792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Follow up!</a:t>
            </a:r>
          </a:p>
          <a:p>
            <a:pPr lvl="1"/>
            <a:r>
              <a:rPr lang="en-US" dirty="0"/>
              <a:t>Be proactive</a:t>
            </a:r>
          </a:p>
          <a:p>
            <a:pPr lvl="1"/>
            <a:r>
              <a:rPr lang="en-US" dirty="0"/>
              <a:t>Remind staff how they should know you</a:t>
            </a:r>
          </a:p>
          <a:p>
            <a:pPr lvl="1"/>
            <a:r>
              <a:rPr lang="en-US" dirty="0"/>
              <a:t>Go over your points (again)</a:t>
            </a:r>
          </a:p>
          <a:p>
            <a:pPr lvl="1"/>
            <a:r>
              <a:rPr lang="en-US" dirty="0"/>
              <a:t>Thank them for their time</a:t>
            </a:r>
          </a:p>
          <a:p>
            <a:pPr lvl="1"/>
            <a:r>
              <a:rPr lang="en-US" dirty="0"/>
              <a:t>Invite them to contact you in the future</a:t>
            </a:r>
          </a:p>
          <a:p>
            <a:r>
              <a:rPr lang="en-US" dirty="0"/>
              <a:t>Keep up with your contacts – that is the relationship builder</a:t>
            </a:r>
          </a:p>
          <a:p>
            <a:pPr lvl="1"/>
            <a:r>
              <a:rPr lang="en-US" dirty="0"/>
              <a:t>(plus they move around….a lot…..)</a:t>
            </a:r>
          </a:p>
          <a:p>
            <a:r>
              <a:rPr lang="en-US" dirty="0"/>
              <a:t>This can be done via email, or with notecards, etc. (personalized is best)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17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789B-B920-4631-B70E-FEABD4185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B2B60-4872-413D-8289-E90529B16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Participate in the MSFAA Leadership Masterclass</a:t>
            </a:r>
          </a:p>
          <a:p>
            <a:r>
              <a:rPr lang="en-US" dirty="0"/>
              <a:t>Build your network</a:t>
            </a:r>
          </a:p>
          <a:p>
            <a:pPr lvl="1"/>
            <a:r>
              <a:rPr lang="en-US" dirty="0"/>
              <a:t>MSFAA Conference</a:t>
            </a:r>
          </a:p>
          <a:p>
            <a:pPr lvl="1"/>
            <a:r>
              <a:rPr lang="en-US" dirty="0"/>
              <a:t>Mentor</a:t>
            </a:r>
          </a:p>
          <a:p>
            <a:r>
              <a:rPr lang="en-US" dirty="0"/>
              <a:t>Participate in NASFAA/State Hill Day events</a:t>
            </a:r>
          </a:p>
          <a:p>
            <a:r>
              <a:rPr lang="en-US" dirty="0"/>
              <a:t>Know your elected officials</a:t>
            </a:r>
          </a:p>
          <a:p>
            <a:pPr lvl="1"/>
            <a:r>
              <a:rPr lang="en-US" dirty="0"/>
              <a:t>Your district</a:t>
            </a:r>
          </a:p>
          <a:p>
            <a:pPr lvl="1"/>
            <a:r>
              <a:rPr lang="en-US" dirty="0"/>
              <a:t>Statewide</a:t>
            </a:r>
          </a:p>
          <a:p>
            <a:r>
              <a:rPr lang="en-US" dirty="0"/>
              <a:t>Listen to/read the news</a:t>
            </a:r>
          </a:p>
          <a:p>
            <a:pPr lvl="1"/>
            <a:r>
              <a:rPr lang="en-US" dirty="0"/>
              <a:t>Follow issues that impact our profession</a:t>
            </a:r>
          </a:p>
          <a:p>
            <a:pPr lvl="1"/>
            <a:r>
              <a:rPr lang="en-US" dirty="0"/>
              <a:t>Get outside your bubble</a:t>
            </a:r>
          </a:p>
        </p:txBody>
      </p:sp>
    </p:spTree>
    <p:extLst>
      <p:ext uri="{BB962C8B-B14F-4D97-AF65-F5344CB8AC3E}">
        <p14:creationId xmlns:p14="http://schemas.microsoft.com/office/powerpoint/2010/main" val="1881882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Negotiated Rule Making (</a:t>
            </a:r>
            <a:r>
              <a:rPr lang="en-US" dirty="0" err="1"/>
              <a:t>NegReg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NegReg</a:t>
            </a:r>
            <a:r>
              <a:rPr lang="en-US" dirty="0"/>
              <a:t> is another form of advocacy </a:t>
            </a:r>
          </a:p>
          <a:p>
            <a:pPr lvl="1"/>
            <a:r>
              <a:rPr lang="en-US" dirty="0"/>
              <a:t>Happens after the legislative process or when the Department will issue regulations through a negotiated process with industry and stakeholders</a:t>
            </a:r>
          </a:p>
          <a:p>
            <a:pPr lvl="0"/>
            <a:r>
              <a:rPr lang="en-US" dirty="0"/>
              <a:t>Heads I win.  Tails you lose.</a:t>
            </a:r>
          </a:p>
          <a:p>
            <a:pPr lvl="0"/>
            <a:r>
              <a:rPr lang="en-US" dirty="0"/>
              <a:t>If the USDE doesn’t reach consensus with the negotiators, their view is final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29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Prepare for </a:t>
            </a:r>
            <a:r>
              <a:rPr lang="en-US" dirty="0" err="1"/>
              <a:t>NegReg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Study your topic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Understand the history behind your topic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Try to find out the USDE perspective on the topic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Understand the financial aid community’s perspective on your topic</a:t>
            </a: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Try to leave your bias at the door and represent views that will benefit students and the financial aid community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5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During Negotiated Rule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943975" cy="4351338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Articulate your views clearly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Justify your positon with as many facts as possible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Always communicate the impact on students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Avoid, when possible, the impact on workloads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Stand firm on your position, but willing to negotiate – we never get everything we want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1000"/>
              </a:spcBef>
              <a:spcAft>
                <a:spcPts val="0"/>
              </a:spcAft>
              <a:buSzPct val="65000"/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Never let your temper get the best of you.  When you do, you lose!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9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Negotiated Rule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60473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consensus is reached, fantastic!  The negotiations were a success.</a:t>
            </a:r>
          </a:p>
          <a:p>
            <a:r>
              <a:rPr lang="en-US" dirty="0"/>
              <a:t>If consensus not reached:</a:t>
            </a:r>
          </a:p>
          <a:p>
            <a:pPr lvl="1"/>
            <a:r>
              <a:rPr lang="en-US" dirty="0"/>
              <a:t>The USDE can move their position forward in its entirety</a:t>
            </a:r>
          </a:p>
          <a:p>
            <a:pPr lvl="1"/>
            <a:r>
              <a:rPr lang="en-US" dirty="0"/>
              <a:t>The USDE can incorporate certain aspects of the team’s view into the rule and move the regulations forward</a:t>
            </a:r>
          </a:p>
          <a:p>
            <a:pPr lvl="1"/>
            <a:r>
              <a:rPr lang="en-US" dirty="0"/>
              <a:t>Not usually seen, but a new negotiated rule making team can be assembled, or the current team can be sent back to the table, and the process starts over</a:t>
            </a:r>
          </a:p>
          <a:p>
            <a:r>
              <a:rPr lang="en-US" dirty="0"/>
              <a:t>Negotiated rule making is a form of advocacy for the financial aid community</a:t>
            </a:r>
          </a:p>
          <a:p>
            <a:r>
              <a:rPr lang="en-US" dirty="0"/>
              <a:t> Never stop standing up for what is right for students and the community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5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and Answer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t>19</a:t>
            </a:fld>
            <a:endParaRPr lang="en-US"/>
          </a:p>
        </p:txBody>
      </p:sp>
      <p:pic>
        <p:nvPicPr>
          <p:cNvPr id="6" name="Content Placeholder 5" descr="j0431533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6566" y="2381136"/>
            <a:ext cx="1587302" cy="22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5943600" y="2381136"/>
            <a:ext cx="4038600" cy="2677698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0"/>
              </a:spcBef>
              <a:buFont typeface="Arial" panose="020B0604020202020204" pitchFamily="34" charset="0"/>
              <a:buNone/>
              <a:defRPr/>
            </a:pPr>
            <a:r>
              <a:rPr lang="en-US" sz="4000" kern="0" dirty="0">
                <a:solidFill>
                  <a:srgbClr val="000000"/>
                </a:solidFill>
                <a:latin typeface="Candara" panose="020E0502030303020204" pitchFamily="34" charset="0"/>
              </a:rPr>
              <a:t>Questions</a:t>
            </a:r>
          </a:p>
          <a:p>
            <a:pPr marL="0" indent="0" algn="ctr">
              <a:spcBef>
                <a:spcPts val="3000"/>
              </a:spcBef>
              <a:buFont typeface="Arial" panose="020B0604020202020204" pitchFamily="34" charset="0"/>
              <a:buNone/>
              <a:defRPr/>
            </a:pPr>
            <a:r>
              <a:rPr lang="en-US" sz="4000" kern="0" dirty="0">
                <a:solidFill>
                  <a:srgbClr val="000000"/>
                </a:solidFill>
                <a:latin typeface="Candara" panose="020E0502030303020204" pitchFamily="34" charset="0"/>
              </a:rPr>
              <a:t>&amp; </a:t>
            </a:r>
          </a:p>
          <a:p>
            <a:pPr marL="0" indent="0" algn="ctr">
              <a:spcBef>
                <a:spcPts val="3000"/>
              </a:spcBef>
              <a:buFont typeface="Arial" panose="020B0604020202020204" pitchFamily="34" charset="0"/>
              <a:buNone/>
              <a:defRPr/>
            </a:pPr>
            <a:r>
              <a:rPr lang="en-US" sz="4000" kern="0" dirty="0">
                <a:solidFill>
                  <a:srgbClr val="000000"/>
                </a:solidFill>
                <a:latin typeface="Candara" panose="020E0502030303020204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32341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Life Cycle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t>2</a:t>
            </a:fld>
            <a:endParaRPr lang="en-US"/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" t="12398" r="4238" b="7485"/>
          <a:stretch/>
        </p:blipFill>
        <p:spPr>
          <a:xfrm>
            <a:off x="838200" y="1415072"/>
            <a:ext cx="8598878" cy="454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21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0A52-7D53-029B-BA24-7D6371B6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648" y="725555"/>
            <a:ext cx="4706248" cy="1093305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Thank You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89834E3-45A8-A111-6616-84456DFBD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5488" y="954155"/>
            <a:ext cx="5103812" cy="410824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Legislative Advocacy 101</a:t>
            </a:r>
            <a:br>
              <a:rPr lang="en-US" sz="4000" dirty="0"/>
            </a:br>
            <a:endParaRPr lang="en-US" sz="2000" dirty="0"/>
          </a:p>
          <a:p>
            <a:pPr algn="ctr">
              <a:spcBef>
                <a:spcPts val="600"/>
              </a:spcBef>
            </a:pPr>
            <a:r>
              <a:rPr lang="en-US" sz="2400" dirty="0"/>
              <a:t>Will </a:t>
            </a:r>
            <a:r>
              <a:rPr lang="en-US" sz="2400" dirty="0" err="1"/>
              <a:t>Shaffner</a:t>
            </a:r>
            <a:endParaRPr lang="en-US" sz="2400" dirty="0"/>
          </a:p>
          <a:p>
            <a:pPr algn="ctr">
              <a:spcBef>
                <a:spcPts val="600"/>
              </a:spcBef>
            </a:pPr>
            <a:r>
              <a:rPr lang="en-US" sz="2400" dirty="0"/>
              <a:t>MOHELA</a:t>
            </a:r>
          </a:p>
          <a:p>
            <a:pPr algn="ctr">
              <a:spcBef>
                <a:spcPts val="600"/>
              </a:spcBef>
            </a:pPr>
            <a:r>
              <a:rPr lang="en-US" sz="2400" dirty="0">
                <a:hlinkClick r:id="rId2"/>
              </a:rPr>
              <a:t>WillS@mohela.com</a:t>
            </a: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CBD25D-68AC-21EB-2702-46B55E9712FF}"/>
              </a:ext>
            </a:extLst>
          </p:cNvPr>
          <p:cNvSpPr txBox="1"/>
          <p:nvPr/>
        </p:nvSpPr>
        <p:spPr>
          <a:xfrm>
            <a:off x="1680058" y="5665306"/>
            <a:ext cx="213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(Review this session)</a:t>
            </a:r>
          </a:p>
        </p:txBody>
      </p:sp>
      <p:pic>
        <p:nvPicPr>
          <p:cNvPr id="5" name="Content Placeholder 10" descr="Qr code&#10;&#10;Description automatically generated">
            <a:extLst>
              <a:ext uri="{FF2B5EF4-FFF2-40B4-BE49-F238E27FC236}">
                <a16:creationId xmlns:a16="http://schemas.microsoft.com/office/drawing/2014/main" id="{2DA41FE6-3967-8BEF-A183-E2564276AB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16" y="1992659"/>
            <a:ext cx="3735595" cy="3735595"/>
          </a:xfrm>
        </p:spPr>
      </p:pic>
    </p:spTree>
    <p:extLst>
      <p:ext uri="{BB962C8B-B14F-4D97-AF65-F5344CB8AC3E}">
        <p14:creationId xmlns:p14="http://schemas.microsoft.com/office/powerpoint/2010/main" val="129129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&amp; Negotiated Rulemaking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5000"/>
              <a:buFont typeface="Courier New" panose="02070309020205020404" pitchFamily="49" charset="0"/>
              <a:buChar char="o"/>
            </a:pPr>
            <a:r>
              <a:rPr lang="en-US" sz="2800" dirty="0"/>
              <a:t>What is/isn’t advocacy</a:t>
            </a:r>
          </a:p>
          <a:p>
            <a:pPr>
              <a:buSzPct val="55000"/>
              <a:buFont typeface="Courier New" panose="02070309020205020404" pitchFamily="49" charset="0"/>
              <a:buChar char="o"/>
            </a:pPr>
            <a:r>
              <a:rPr lang="en-US" sz="2800" dirty="0"/>
              <a:t>Who can advocate</a:t>
            </a:r>
          </a:p>
          <a:p>
            <a:pPr>
              <a:buSzPct val="55000"/>
              <a:buFont typeface="Courier New" panose="02070309020205020404" pitchFamily="49" charset="0"/>
              <a:buChar char="o"/>
            </a:pPr>
            <a:r>
              <a:rPr lang="en-US" sz="2800" dirty="0"/>
              <a:t>Why do we advocate</a:t>
            </a:r>
          </a:p>
          <a:p>
            <a:pPr>
              <a:buSzPct val="55000"/>
              <a:buFont typeface="Courier New" panose="02070309020205020404" pitchFamily="49" charset="0"/>
              <a:buChar char="o"/>
            </a:pPr>
            <a:r>
              <a:rPr lang="en-US" sz="2800" dirty="0"/>
              <a:t>Where do we advocate</a:t>
            </a:r>
          </a:p>
          <a:p>
            <a:pPr>
              <a:buSzPct val="55000"/>
              <a:buFont typeface="Courier New" panose="02070309020205020404" pitchFamily="49" charset="0"/>
              <a:buChar char="o"/>
            </a:pPr>
            <a:r>
              <a:rPr lang="en-US" sz="2800" dirty="0"/>
              <a:t>When do we advocate</a:t>
            </a:r>
          </a:p>
          <a:p>
            <a:pPr>
              <a:buSzPct val="55000"/>
              <a:buFont typeface="Courier New" panose="02070309020205020404" pitchFamily="49" charset="0"/>
              <a:buChar char="o"/>
            </a:pPr>
            <a:r>
              <a:rPr lang="en-US" sz="2800" dirty="0"/>
              <a:t>How do we advocate</a:t>
            </a:r>
          </a:p>
          <a:p>
            <a:pPr>
              <a:buSzPct val="55000"/>
              <a:buFont typeface="Courier New" panose="02070309020205020404" pitchFamily="49" charset="0"/>
              <a:buChar char="o"/>
            </a:pPr>
            <a:r>
              <a:rPr lang="en-US" sz="2800" dirty="0"/>
              <a:t>What Next?</a:t>
            </a:r>
          </a:p>
          <a:p>
            <a:pPr>
              <a:buSzPct val="55000"/>
              <a:buFont typeface="Courier New" panose="02070309020205020404" pitchFamily="49" charset="0"/>
              <a:buChar char="o"/>
            </a:pPr>
            <a:r>
              <a:rPr lang="en-US" sz="2800" dirty="0"/>
              <a:t>Negotiated Rule Making (</a:t>
            </a:r>
            <a:r>
              <a:rPr lang="en-US" sz="2800" dirty="0" err="1"/>
              <a:t>NegReg</a:t>
            </a:r>
            <a:r>
              <a:rPr lang="en-US" sz="2800" dirty="0"/>
              <a:t>)</a:t>
            </a:r>
          </a:p>
          <a:p>
            <a:pPr>
              <a:buSzPct val="55000"/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is/isn’t Advocacy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813435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What it is…</a:t>
                </a:r>
              </a:p>
              <a:p>
                <a:pPr lvl="1"/>
                <a:r>
                  <a:rPr lang="en-US" dirty="0"/>
                  <a:t>To recommend or support publicly a position</a:t>
                </a:r>
              </a:p>
              <a:p>
                <a:pPr lvl="1"/>
                <a:r>
                  <a:rPr lang="en-US" dirty="0"/>
                  <a:t>A person who upholds or defends a cause; supporter</a:t>
                </a:r>
              </a:p>
              <a:p>
                <a:pPr lvl="1"/>
                <a:r>
                  <a:rPr lang="en-US" dirty="0"/>
                  <a:t>A person who intercedes on behalf of another</a:t>
                </a:r>
              </a:p>
              <a:p>
                <a:pPr lvl="1"/>
                <a:r>
                  <a:rPr lang="en-US" dirty="0"/>
                  <a:t>Is proactive AND reactive to legislation or regulations</a:t>
                </a:r>
              </a:p>
              <a:p>
                <a:pPr lvl="1"/>
                <a:r>
                  <a:rPr lang="en-US" dirty="0"/>
                  <a:t>Uses data, research and stories to communicate positions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What it isn’t….</a:t>
                </a:r>
              </a:p>
              <a:p>
                <a:pPr lvl="1"/>
                <a:r>
                  <a:rPr lang="en-US" dirty="0"/>
                  <a:t>Lobbying is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/>
                  <a:t> 50% of your time spent preparing for, and being on the hill</a:t>
                </a:r>
              </a:p>
              <a:p>
                <a:pPr lvl="1"/>
                <a:r>
                  <a:rPr lang="en-US" dirty="0"/>
                  <a:t>Registering as a State or Federal Lobbyist</a:t>
                </a:r>
              </a:p>
              <a:p>
                <a:pPr lvl="1"/>
                <a:r>
                  <a:rPr lang="en-US" dirty="0"/>
                  <a:t>Reporting donations made to elected officials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8134350" cy="4351338"/>
              </a:xfrm>
              <a:blipFill>
                <a:blip r:embed="rId2"/>
                <a:stretch>
                  <a:fillRect l="-119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3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Advocate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Anyone (</a:t>
            </a:r>
            <a:r>
              <a:rPr lang="en-US" b="1" dirty="0"/>
              <a:t>yes, you</a:t>
            </a:r>
            <a:r>
              <a:rPr lang="en-US" dirty="0"/>
              <a:t>…) can advocate</a:t>
            </a:r>
          </a:p>
          <a:p>
            <a:pPr lvl="1"/>
            <a:r>
              <a:rPr lang="en-US" dirty="0"/>
              <a:t>As a private citizen</a:t>
            </a:r>
          </a:p>
          <a:p>
            <a:pPr lvl="1"/>
            <a:r>
              <a:rPr lang="en-US" dirty="0"/>
              <a:t>As a member of an organization (MASFAA, or a State Association, etc.) with organization’s permission</a:t>
            </a:r>
          </a:p>
          <a:p>
            <a:pPr lvl="1"/>
            <a:r>
              <a:rPr lang="en-US" dirty="0"/>
              <a:t>As an employee (on behalf of your institution) with institution’s permission</a:t>
            </a:r>
          </a:p>
          <a:p>
            <a:pPr lvl="2"/>
            <a:r>
              <a:rPr lang="en-US" dirty="0"/>
              <a:t>Communication/coordination with in-house (on campus) Government Relations Team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32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Advocate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98207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Advocacy efforts may center around these major policy areas:</a:t>
            </a:r>
          </a:p>
          <a:p>
            <a:r>
              <a:rPr lang="en-US" dirty="0"/>
              <a:t>Increasing access to higher education, including early awareness and  outreach </a:t>
            </a:r>
          </a:p>
          <a:p>
            <a:r>
              <a:rPr lang="en-US" dirty="0"/>
              <a:t>Simplifying student aid systems  </a:t>
            </a:r>
          </a:p>
          <a:p>
            <a:r>
              <a:rPr lang="en-US" dirty="0"/>
              <a:t>Encouraging college persistence &amp; completion </a:t>
            </a:r>
          </a:p>
          <a:p>
            <a:r>
              <a:rPr lang="en-US" dirty="0"/>
              <a:t>College savings and financial education </a:t>
            </a:r>
          </a:p>
          <a:p>
            <a:r>
              <a:rPr lang="en-US" dirty="0"/>
              <a:t>Minimizing student indebtedness and emphasizing grant and work aid </a:t>
            </a:r>
          </a:p>
          <a:p>
            <a:r>
              <a:rPr lang="en-US" dirty="0"/>
              <a:t>Supporting the primacy of need-based aid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Advocate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Campus</a:t>
            </a:r>
          </a:p>
          <a:p>
            <a:r>
              <a:rPr lang="en-US" dirty="0"/>
              <a:t>State</a:t>
            </a:r>
          </a:p>
          <a:p>
            <a:r>
              <a:rPr lang="en-US" dirty="0"/>
              <a:t>Federal</a:t>
            </a:r>
          </a:p>
          <a:p>
            <a:pPr lvl="1"/>
            <a:r>
              <a:rPr lang="en-US" dirty="0"/>
              <a:t>Administration</a:t>
            </a:r>
          </a:p>
          <a:p>
            <a:pPr lvl="1"/>
            <a:r>
              <a:rPr lang="en-US" dirty="0"/>
              <a:t>Department of Education</a:t>
            </a:r>
          </a:p>
          <a:p>
            <a:pPr lvl="1"/>
            <a:r>
              <a:rPr lang="en-US" dirty="0"/>
              <a:t>Office of Management and Budget</a:t>
            </a:r>
          </a:p>
          <a:p>
            <a:pPr lvl="1"/>
            <a:r>
              <a:rPr lang="en-US" dirty="0"/>
              <a:t>Congress</a:t>
            </a:r>
          </a:p>
          <a:p>
            <a:pPr lvl="1"/>
            <a:r>
              <a:rPr lang="en-US" dirty="0"/>
              <a:t>House &amp; Senate Education Committees</a:t>
            </a:r>
          </a:p>
          <a:p>
            <a:pPr lvl="1"/>
            <a:r>
              <a:rPr lang="en-US" dirty="0"/>
              <a:t>House &amp; Senate Appropriations Committees</a:t>
            </a:r>
          </a:p>
          <a:p>
            <a:pPr lvl="1"/>
            <a:r>
              <a:rPr lang="en-US" dirty="0"/>
              <a:t>House &amp; Senate Ways and Means</a:t>
            </a:r>
          </a:p>
          <a:p>
            <a:pPr lvl="1"/>
            <a:r>
              <a:rPr lang="en-US" dirty="0"/>
              <a:t>Other Higher Education Associations &amp; Organizations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**Takeaway here: Not just Congress**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8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Advocate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</a:t>
            </a:r>
          </a:p>
          <a:p>
            <a:r>
              <a:rPr lang="en-US" dirty="0"/>
              <a:t>On-Going conversations</a:t>
            </a:r>
          </a:p>
          <a:p>
            <a:r>
              <a:rPr lang="en-US" dirty="0"/>
              <a:t>Don’t wait until you need something</a:t>
            </a:r>
          </a:p>
          <a:p>
            <a:r>
              <a:rPr lang="en-US" dirty="0"/>
              <a:t>Relationship development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81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Advocate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talking points/priorities</a:t>
            </a:r>
          </a:p>
          <a:p>
            <a:r>
              <a:rPr lang="en-US" dirty="0"/>
              <a:t>Explain who you are &amp; why you’re important</a:t>
            </a:r>
          </a:p>
          <a:p>
            <a:r>
              <a:rPr lang="en-US" dirty="0"/>
              <a:t>Be ready to talk – meetings move quickly</a:t>
            </a:r>
          </a:p>
          <a:p>
            <a:r>
              <a:rPr lang="en-US" dirty="0"/>
              <a:t>Know message and facts</a:t>
            </a:r>
          </a:p>
          <a:p>
            <a:r>
              <a:rPr lang="en-US" dirty="0"/>
              <a:t>Craft a one-page leave behind</a:t>
            </a:r>
          </a:p>
          <a:p>
            <a:r>
              <a:rPr lang="en-US" dirty="0"/>
              <a:t>K.I.S.S. – be prepared with more</a:t>
            </a:r>
          </a:p>
          <a:p>
            <a:r>
              <a:rPr lang="en-US" dirty="0"/>
              <a:t>Use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C505-DE1B-4C4E-BB11-B0E2B05A80B4}" type="datetime1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D171-3D26-4FB6-9627-16016B0D544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2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979</Words>
  <Application>Microsoft Office PowerPoint</Application>
  <PresentationFormat>Widescreen</PresentationFormat>
  <Paragraphs>192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Candara</vt:lpstr>
      <vt:lpstr>Courier New</vt:lpstr>
      <vt:lpstr>Wingdings</vt:lpstr>
      <vt:lpstr>Office Theme</vt:lpstr>
      <vt:lpstr>Advocacy 101</vt:lpstr>
      <vt:lpstr>Legislative Life Cycle</vt:lpstr>
      <vt:lpstr>Advocacy &amp; Negotiated Rulemaking</vt:lpstr>
      <vt:lpstr>What is/isn’t Advocacy</vt:lpstr>
      <vt:lpstr>Who Can Advocate</vt:lpstr>
      <vt:lpstr>Why Do We Advocate</vt:lpstr>
      <vt:lpstr>Where Do We Advocate</vt:lpstr>
      <vt:lpstr>When do we Advocate</vt:lpstr>
      <vt:lpstr>How Do We Advocate</vt:lpstr>
      <vt:lpstr>How Do We Advocate</vt:lpstr>
      <vt:lpstr>Do Your Homework</vt:lpstr>
      <vt:lpstr>Advocacy Examples </vt:lpstr>
      <vt:lpstr>What Next</vt:lpstr>
      <vt:lpstr>Getting Started</vt:lpstr>
      <vt:lpstr>Negotiated Rule Making (NegReg)</vt:lpstr>
      <vt:lpstr>How to Prepare for NegReg</vt:lpstr>
      <vt:lpstr>What to Do During Negotiated Rule Making</vt:lpstr>
      <vt:lpstr>After Negotiated Rule Making</vt:lpstr>
      <vt:lpstr>Question and Answer Time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GARMAN, STEPHEN</dc:creator>
  <cp:lastModifiedBy>Shaffner, Will - x3430</cp:lastModifiedBy>
  <cp:revision>7</cp:revision>
  <dcterms:created xsi:type="dcterms:W3CDTF">2022-09-26T21:31:53Z</dcterms:created>
  <dcterms:modified xsi:type="dcterms:W3CDTF">2023-05-22T01:57:32Z</dcterms:modified>
</cp:coreProperties>
</file>