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0"/>
  </p:notesMasterIdLst>
  <p:handoutMasterIdLst>
    <p:handoutMasterId r:id="rId21"/>
  </p:handoutMasterIdLst>
  <p:sldIdLst>
    <p:sldId id="257" r:id="rId6"/>
    <p:sldId id="258" r:id="rId7"/>
    <p:sldId id="259" r:id="rId8"/>
    <p:sldId id="309" r:id="rId9"/>
    <p:sldId id="300" r:id="rId10"/>
    <p:sldId id="310" r:id="rId11"/>
    <p:sldId id="271" r:id="rId12"/>
    <p:sldId id="311" r:id="rId13"/>
    <p:sldId id="312" r:id="rId14"/>
    <p:sldId id="262" r:id="rId15"/>
    <p:sldId id="313" r:id="rId16"/>
    <p:sldId id="291" r:id="rId17"/>
    <p:sldId id="292" r:id="rId18"/>
    <p:sldId id="260" r:id="rId19"/>
  </p:sldIdLst>
  <p:sldSz cx="9144000" cy="6858000" type="screen4x3"/>
  <p:notesSz cx="7023100" cy="93091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Balcer" initials="JB" lastIdx="1" clrIdx="0">
    <p:extLst>
      <p:ext uri="{19B8F6BF-5375-455C-9EA6-DF929625EA0E}">
        <p15:presenceInfo xmlns:p15="http://schemas.microsoft.com/office/powerpoint/2012/main" userId="Jean Bal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2" autoAdjust="0"/>
    <p:restoredTop sz="96395" autoAdjust="0"/>
  </p:normalViewPr>
  <p:slideViewPr>
    <p:cSldViewPr>
      <p:cViewPr varScale="1">
        <p:scale>
          <a:sx n="106" d="100"/>
          <a:sy n="106" d="100"/>
        </p:scale>
        <p:origin x="17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notesViewPr>
    <p:cSldViewPr>
      <p:cViewPr varScale="1">
        <p:scale>
          <a:sx n="87" d="100"/>
          <a:sy n="87" d="100"/>
        </p:scale>
        <p:origin x="-382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616"/>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616"/>
          </a:xfrm>
          <a:prstGeom prst="rect">
            <a:avLst/>
          </a:prstGeom>
        </p:spPr>
        <p:txBody>
          <a:bodyPr vert="horz" lIns="91915" tIns="45958" rIns="91915" bIns="45958" rtlCol="0"/>
          <a:lstStyle>
            <a:lvl1pPr algn="r">
              <a:defRPr sz="1200"/>
            </a:lvl1pPr>
          </a:lstStyle>
          <a:p>
            <a:fld id="{1A502FFE-A6E6-4F9F-AD0A-E49ACC2FD41F}" type="datetimeFigureOut">
              <a:rPr lang="en-US" smtClean="0"/>
              <a:pPr/>
              <a:t>5/11/2023</a:t>
            </a:fld>
            <a:endParaRPr lang="en-US"/>
          </a:p>
        </p:txBody>
      </p:sp>
      <p:sp>
        <p:nvSpPr>
          <p:cNvPr id="4" name="Footer Placeholder 3"/>
          <p:cNvSpPr>
            <a:spLocks noGrp="1"/>
          </p:cNvSpPr>
          <p:nvPr>
            <p:ph type="ftr" sz="quarter" idx="2"/>
          </p:nvPr>
        </p:nvSpPr>
        <p:spPr>
          <a:xfrm>
            <a:off x="1" y="8841885"/>
            <a:ext cx="3043979" cy="465616"/>
          </a:xfrm>
          <a:prstGeom prst="rect">
            <a:avLst/>
          </a:prstGeom>
        </p:spPr>
        <p:txBody>
          <a:bodyPr vert="horz" lIns="91915" tIns="45958" rIns="91915" bIns="45958"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885"/>
            <a:ext cx="3043979" cy="465616"/>
          </a:xfrm>
          <a:prstGeom prst="rect">
            <a:avLst/>
          </a:prstGeom>
        </p:spPr>
        <p:txBody>
          <a:bodyPr vert="horz" lIns="91915" tIns="45958" rIns="91915" bIns="45958" rtlCol="0" anchor="b"/>
          <a:lstStyle>
            <a:lvl1pPr algn="r">
              <a:defRPr sz="1200"/>
            </a:lvl1pPr>
          </a:lstStyle>
          <a:p>
            <a:fld id="{2542ACA5-92B3-486A-ACEB-BDBE6ACB07D0}" type="slidenum">
              <a:rPr lang="en-US" smtClean="0"/>
              <a:pPr/>
              <a:t>‹#›</a:t>
            </a:fld>
            <a:endParaRPr lang="en-US"/>
          </a:p>
        </p:txBody>
      </p:sp>
    </p:spTree>
    <p:extLst>
      <p:ext uri="{BB962C8B-B14F-4D97-AF65-F5344CB8AC3E}">
        <p14:creationId xmlns:p14="http://schemas.microsoft.com/office/powerpoint/2010/main" val="32322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3" tIns="46656" rIns="93313" bIns="46656" rtlCol="0"/>
          <a:lstStyle>
            <a:lvl1pPr algn="r" fontAlgn="auto">
              <a:spcBef>
                <a:spcPts val="0"/>
              </a:spcBef>
              <a:spcAft>
                <a:spcPts val="0"/>
              </a:spcAft>
              <a:defRPr sz="1200" smtClean="0">
                <a:latin typeface="+mn-lt"/>
              </a:defRPr>
            </a:lvl1pPr>
          </a:lstStyle>
          <a:p>
            <a:pPr>
              <a:defRPr/>
            </a:pPr>
            <a:fld id="{9D02340A-B73F-4526-8C80-840922842C40}" type="datetimeFigureOut">
              <a:rPr lang="en-US"/>
              <a:pPr>
                <a:defRPr/>
              </a:pPr>
              <a:t>5/11/2023</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3" tIns="46656" rIns="93313" bIns="46656"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3" tIns="46656" rIns="93313" bIns="466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6" rIns="93313" bIns="4665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3" tIns="46656" rIns="93313" bIns="46656" rtlCol="0" anchor="b"/>
          <a:lstStyle>
            <a:lvl1pPr algn="r" fontAlgn="auto">
              <a:spcBef>
                <a:spcPts val="0"/>
              </a:spcBef>
              <a:spcAft>
                <a:spcPts val="0"/>
              </a:spcAft>
              <a:defRPr sz="1200" smtClean="0">
                <a:latin typeface="+mn-lt"/>
              </a:defRPr>
            </a:lvl1pPr>
          </a:lstStyle>
          <a:p>
            <a:pPr>
              <a:defRPr/>
            </a:pPr>
            <a:fld id="{4E346E08-3745-46A5-A308-BC3C5844E947}" type="slidenum">
              <a:rPr lang="en-US"/>
              <a:pPr>
                <a:defRPr/>
              </a:pPr>
              <a:t>‹#›</a:t>
            </a:fld>
            <a:endParaRPr lang="en-US"/>
          </a:p>
        </p:txBody>
      </p:sp>
    </p:spTree>
    <p:extLst>
      <p:ext uri="{BB962C8B-B14F-4D97-AF65-F5344CB8AC3E}">
        <p14:creationId xmlns:p14="http://schemas.microsoft.com/office/powerpoint/2010/main" val="3061518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59"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8165" indent="-291601">
              <a:defRPr>
                <a:solidFill>
                  <a:schemeClr val="tx1"/>
                </a:solidFill>
                <a:latin typeface="Calibri" pitchFamily="34" charset="0"/>
              </a:defRPr>
            </a:lvl2pPr>
            <a:lvl3pPr marL="1166408" indent="-233282">
              <a:defRPr>
                <a:solidFill>
                  <a:schemeClr val="tx1"/>
                </a:solidFill>
                <a:latin typeface="Calibri" pitchFamily="34" charset="0"/>
              </a:defRPr>
            </a:lvl3pPr>
            <a:lvl4pPr marL="1632971" indent="-233282">
              <a:defRPr>
                <a:solidFill>
                  <a:schemeClr val="tx1"/>
                </a:solidFill>
                <a:latin typeface="Calibri" pitchFamily="34" charset="0"/>
              </a:defRPr>
            </a:lvl4pPr>
            <a:lvl5pPr marL="2099533" indent="-233282">
              <a:defRPr>
                <a:solidFill>
                  <a:schemeClr val="tx1"/>
                </a:solidFill>
                <a:latin typeface="Calibri" pitchFamily="34" charset="0"/>
              </a:defRPr>
            </a:lvl5pPr>
            <a:lvl6pPr marL="2566097" indent="-233282" fontAlgn="base">
              <a:spcBef>
                <a:spcPct val="0"/>
              </a:spcBef>
              <a:spcAft>
                <a:spcPct val="0"/>
              </a:spcAft>
              <a:defRPr>
                <a:solidFill>
                  <a:schemeClr val="tx1"/>
                </a:solidFill>
                <a:latin typeface="Calibri" pitchFamily="34" charset="0"/>
              </a:defRPr>
            </a:lvl6pPr>
            <a:lvl7pPr marL="3032659" indent="-233282" fontAlgn="base">
              <a:spcBef>
                <a:spcPct val="0"/>
              </a:spcBef>
              <a:spcAft>
                <a:spcPct val="0"/>
              </a:spcAft>
              <a:defRPr>
                <a:solidFill>
                  <a:schemeClr val="tx1"/>
                </a:solidFill>
                <a:latin typeface="Calibri" pitchFamily="34" charset="0"/>
              </a:defRPr>
            </a:lvl7pPr>
            <a:lvl8pPr marL="3499223" indent="-233282" fontAlgn="base">
              <a:spcBef>
                <a:spcPct val="0"/>
              </a:spcBef>
              <a:spcAft>
                <a:spcPct val="0"/>
              </a:spcAft>
              <a:defRPr>
                <a:solidFill>
                  <a:schemeClr val="tx1"/>
                </a:solidFill>
                <a:latin typeface="Calibri" pitchFamily="34" charset="0"/>
              </a:defRPr>
            </a:lvl8pPr>
            <a:lvl9pPr marL="3965785" indent="-233282"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a:p>
        </p:txBody>
      </p:sp>
      <p:sp>
        <p:nvSpPr>
          <p:cNvPr id="19460"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8165" indent="-291601">
              <a:defRPr>
                <a:solidFill>
                  <a:schemeClr val="tx1"/>
                </a:solidFill>
                <a:latin typeface="Calibri" pitchFamily="34" charset="0"/>
              </a:defRPr>
            </a:lvl2pPr>
            <a:lvl3pPr marL="1166408" indent="-233282">
              <a:defRPr>
                <a:solidFill>
                  <a:schemeClr val="tx1"/>
                </a:solidFill>
                <a:latin typeface="Calibri" pitchFamily="34" charset="0"/>
              </a:defRPr>
            </a:lvl3pPr>
            <a:lvl4pPr marL="1632971" indent="-233282">
              <a:defRPr>
                <a:solidFill>
                  <a:schemeClr val="tx1"/>
                </a:solidFill>
                <a:latin typeface="Calibri" pitchFamily="34" charset="0"/>
              </a:defRPr>
            </a:lvl4pPr>
            <a:lvl5pPr marL="2099533" indent="-233282">
              <a:defRPr>
                <a:solidFill>
                  <a:schemeClr val="tx1"/>
                </a:solidFill>
                <a:latin typeface="Calibri" pitchFamily="34" charset="0"/>
              </a:defRPr>
            </a:lvl5pPr>
            <a:lvl6pPr marL="2566097" indent="-233282" fontAlgn="base">
              <a:spcBef>
                <a:spcPct val="0"/>
              </a:spcBef>
              <a:spcAft>
                <a:spcPct val="0"/>
              </a:spcAft>
              <a:defRPr>
                <a:solidFill>
                  <a:schemeClr val="tx1"/>
                </a:solidFill>
                <a:latin typeface="Calibri" pitchFamily="34" charset="0"/>
              </a:defRPr>
            </a:lvl6pPr>
            <a:lvl7pPr marL="3032659" indent="-233282" fontAlgn="base">
              <a:spcBef>
                <a:spcPct val="0"/>
              </a:spcBef>
              <a:spcAft>
                <a:spcPct val="0"/>
              </a:spcAft>
              <a:defRPr>
                <a:solidFill>
                  <a:schemeClr val="tx1"/>
                </a:solidFill>
                <a:latin typeface="Calibri" pitchFamily="34" charset="0"/>
              </a:defRPr>
            </a:lvl7pPr>
            <a:lvl8pPr marL="3499223" indent="-233282" fontAlgn="base">
              <a:spcBef>
                <a:spcPct val="0"/>
              </a:spcBef>
              <a:spcAft>
                <a:spcPct val="0"/>
              </a:spcAft>
              <a:defRPr>
                <a:solidFill>
                  <a:schemeClr val="tx1"/>
                </a:solidFill>
                <a:latin typeface="Calibri" pitchFamily="34" charset="0"/>
              </a:defRPr>
            </a:lvl8pPr>
            <a:lvl9pPr marL="3965785" indent="-23328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BB1875-6D5F-47BB-B33B-A6810BC6B127}" type="datetime8">
              <a:rPr lang="en-US" altLang="en-US"/>
              <a:pPr fontAlgn="base">
                <a:spcBef>
                  <a:spcPct val="0"/>
                </a:spcBef>
                <a:spcAft>
                  <a:spcPct val="0"/>
                </a:spcAft>
              </a:pPr>
              <a:t>5/11/2023 2:14 PM</a:t>
            </a:fld>
            <a:endParaRPr lang="en-US" altLang="en-US"/>
          </a:p>
        </p:txBody>
      </p:sp>
      <p:sp>
        <p:nvSpPr>
          <p:cNvPr id="19461" name="Footer Placeholder 5"/>
          <p:cNvSpPr>
            <a:spLocks noGrp="1"/>
          </p:cNvSpPr>
          <p:nvPr>
            <p:ph type="ftr" sz="quarter" idx="4"/>
          </p:nvPr>
        </p:nvSpPr>
        <p:spPr bwMode="auto">
          <a:xfrm>
            <a:off x="0" y="8842029"/>
            <a:ext cx="6320790" cy="4654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165" indent="-291601">
              <a:defRPr>
                <a:solidFill>
                  <a:schemeClr val="tx1"/>
                </a:solidFill>
                <a:latin typeface="Calibri" pitchFamily="34" charset="0"/>
              </a:defRPr>
            </a:lvl2pPr>
            <a:lvl3pPr marL="1166408" indent="-233282">
              <a:defRPr>
                <a:solidFill>
                  <a:schemeClr val="tx1"/>
                </a:solidFill>
                <a:latin typeface="Calibri" pitchFamily="34" charset="0"/>
              </a:defRPr>
            </a:lvl3pPr>
            <a:lvl4pPr marL="1632971" indent="-233282">
              <a:defRPr>
                <a:solidFill>
                  <a:schemeClr val="tx1"/>
                </a:solidFill>
                <a:latin typeface="Calibri" pitchFamily="34" charset="0"/>
              </a:defRPr>
            </a:lvl4pPr>
            <a:lvl5pPr marL="2099533" indent="-233282">
              <a:defRPr>
                <a:solidFill>
                  <a:schemeClr val="tx1"/>
                </a:solidFill>
                <a:latin typeface="Calibri" pitchFamily="34" charset="0"/>
              </a:defRPr>
            </a:lvl5pPr>
            <a:lvl6pPr marL="2566097" indent="-233282" fontAlgn="base">
              <a:spcBef>
                <a:spcPct val="0"/>
              </a:spcBef>
              <a:spcAft>
                <a:spcPct val="0"/>
              </a:spcAft>
              <a:defRPr>
                <a:solidFill>
                  <a:schemeClr val="tx1"/>
                </a:solidFill>
                <a:latin typeface="Calibri" pitchFamily="34" charset="0"/>
              </a:defRPr>
            </a:lvl6pPr>
            <a:lvl7pPr marL="3032659" indent="-233282" fontAlgn="base">
              <a:spcBef>
                <a:spcPct val="0"/>
              </a:spcBef>
              <a:spcAft>
                <a:spcPct val="0"/>
              </a:spcAft>
              <a:defRPr>
                <a:solidFill>
                  <a:schemeClr val="tx1"/>
                </a:solidFill>
                <a:latin typeface="Calibri" pitchFamily="34" charset="0"/>
              </a:defRPr>
            </a:lvl7pPr>
            <a:lvl8pPr marL="3499223" indent="-233282" fontAlgn="base">
              <a:spcBef>
                <a:spcPct val="0"/>
              </a:spcBef>
              <a:spcAft>
                <a:spcPct val="0"/>
              </a:spcAft>
              <a:defRPr>
                <a:solidFill>
                  <a:schemeClr val="tx1"/>
                </a:solidFill>
                <a:latin typeface="Calibri" pitchFamily="34" charset="0"/>
              </a:defRPr>
            </a:lvl8pPr>
            <a:lvl9pPr marL="3965785" indent="-233282"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a:solidFill>
                  <a:srgbClr val="000000"/>
                </a:solidFill>
              </a:rPr>
            </a:br>
            <a:r>
              <a:rPr lang="en-US" altLang="en-US" sz="500">
                <a:solidFill>
                  <a:srgbClr val="000000"/>
                </a:solidFill>
              </a:rPr>
              <a:t>MICROSOFT MAKES NO WARRANTIES, EXPRESS, IMPLIED OR STATUTORY, AS TO THE INFORMATION IN THIS PRESENTATION.</a:t>
            </a:r>
          </a:p>
          <a:p>
            <a:pPr fontAlgn="base">
              <a:spcBef>
                <a:spcPct val="0"/>
              </a:spcBef>
              <a:spcAft>
                <a:spcPct val="0"/>
              </a:spcAft>
            </a:pPr>
            <a:endParaRPr lang="en-US" altLang="en-US" sz="500"/>
          </a:p>
        </p:txBody>
      </p:sp>
      <p:sp>
        <p:nvSpPr>
          <p:cNvPr id="19462" name="Slide Number Placeholder 6"/>
          <p:cNvSpPr>
            <a:spLocks noGrp="1"/>
          </p:cNvSpPr>
          <p:nvPr>
            <p:ph type="sldNum" sz="quarter" idx="5"/>
          </p:nvPr>
        </p:nvSpPr>
        <p:spPr bwMode="auto">
          <a:xfrm>
            <a:off x="6320790" y="8842029"/>
            <a:ext cx="700685" cy="4654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165" indent="-291601">
              <a:defRPr>
                <a:solidFill>
                  <a:schemeClr val="tx1"/>
                </a:solidFill>
                <a:latin typeface="Calibri" pitchFamily="34" charset="0"/>
              </a:defRPr>
            </a:lvl2pPr>
            <a:lvl3pPr marL="1166408" indent="-233282">
              <a:defRPr>
                <a:solidFill>
                  <a:schemeClr val="tx1"/>
                </a:solidFill>
                <a:latin typeface="Calibri" pitchFamily="34" charset="0"/>
              </a:defRPr>
            </a:lvl3pPr>
            <a:lvl4pPr marL="1632971" indent="-233282">
              <a:defRPr>
                <a:solidFill>
                  <a:schemeClr val="tx1"/>
                </a:solidFill>
                <a:latin typeface="Calibri" pitchFamily="34" charset="0"/>
              </a:defRPr>
            </a:lvl4pPr>
            <a:lvl5pPr marL="2099533" indent="-233282">
              <a:defRPr>
                <a:solidFill>
                  <a:schemeClr val="tx1"/>
                </a:solidFill>
                <a:latin typeface="Calibri" pitchFamily="34" charset="0"/>
              </a:defRPr>
            </a:lvl5pPr>
            <a:lvl6pPr marL="2566097" indent="-233282" fontAlgn="base">
              <a:spcBef>
                <a:spcPct val="0"/>
              </a:spcBef>
              <a:spcAft>
                <a:spcPct val="0"/>
              </a:spcAft>
              <a:defRPr>
                <a:solidFill>
                  <a:schemeClr val="tx1"/>
                </a:solidFill>
                <a:latin typeface="Calibri" pitchFamily="34" charset="0"/>
              </a:defRPr>
            </a:lvl6pPr>
            <a:lvl7pPr marL="3032659" indent="-233282" fontAlgn="base">
              <a:spcBef>
                <a:spcPct val="0"/>
              </a:spcBef>
              <a:spcAft>
                <a:spcPct val="0"/>
              </a:spcAft>
              <a:defRPr>
                <a:solidFill>
                  <a:schemeClr val="tx1"/>
                </a:solidFill>
                <a:latin typeface="Calibri" pitchFamily="34" charset="0"/>
              </a:defRPr>
            </a:lvl7pPr>
            <a:lvl8pPr marL="3499223" indent="-233282" fontAlgn="base">
              <a:spcBef>
                <a:spcPct val="0"/>
              </a:spcBef>
              <a:spcAft>
                <a:spcPct val="0"/>
              </a:spcAft>
              <a:defRPr>
                <a:solidFill>
                  <a:schemeClr val="tx1"/>
                </a:solidFill>
                <a:latin typeface="Calibri" pitchFamily="34" charset="0"/>
              </a:defRPr>
            </a:lvl8pPr>
            <a:lvl9pPr marL="3965785" indent="-23328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01BB0B-99F4-4845-8342-D884D086997C}" type="slidenum">
              <a:rPr lang="en-US" altLang="en-US"/>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46E08-3745-46A5-A308-BC3C5844E947}" type="slidenum">
              <a:rPr lang="en-US" smtClean="0"/>
              <a:pPr>
                <a:defRPr/>
              </a:pPr>
              <a:t>3</a:t>
            </a:fld>
            <a:endParaRPr lang="en-US"/>
          </a:p>
        </p:txBody>
      </p:sp>
    </p:spTree>
    <p:extLst>
      <p:ext uri="{BB962C8B-B14F-4D97-AF65-F5344CB8AC3E}">
        <p14:creationId xmlns:p14="http://schemas.microsoft.com/office/powerpoint/2010/main" val="18743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346E08-3745-46A5-A308-BC3C5844E947}" type="slidenum">
              <a:rPr lang="en-US" smtClean="0"/>
              <a:pPr>
                <a:defRPr/>
              </a:pPr>
              <a:t>5</a:t>
            </a:fld>
            <a:endParaRPr lang="en-US"/>
          </a:p>
        </p:txBody>
      </p:sp>
    </p:spTree>
    <p:extLst>
      <p:ext uri="{BB962C8B-B14F-4D97-AF65-F5344CB8AC3E}">
        <p14:creationId xmlns:p14="http://schemas.microsoft.com/office/powerpoint/2010/main" val="192288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Self-awareness is key</a:t>
            </a:r>
          </a:p>
          <a:p>
            <a:pPr marL="628650" lvl="1" indent="-171450">
              <a:buFont typeface="Arial" panose="020B0604020202020204" pitchFamily="34" charset="0"/>
              <a:buChar char="•"/>
            </a:pPr>
            <a:r>
              <a:rPr lang="en-US" dirty="0"/>
              <a:t>Recognize stress</a:t>
            </a:r>
          </a:p>
          <a:p>
            <a:pPr marL="1085850" lvl="2" indent="-171450">
              <a:buFont typeface="Arial" panose="020B0604020202020204" pitchFamily="34" charset="0"/>
              <a:buChar char="•"/>
            </a:pPr>
            <a:r>
              <a:rPr lang="en-US" dirty="0"/>
              <a:t>How does stress feel in your body?</a:t>
            </a:r>
          </a:p>
          <a:p>
            <a:pPr marL="1543050" lvl="3" indent="-171450">
              <a:buFont typeface="Arial" panose="020B0604020202020204" pitchFamily="34" charset="0"/>
              <a:buChar char="•"/>
            </a:pPr>
            <a:r>
              <a:rPr lang="en-US" dirty="0"/>
              <a:t>Tight shoulders, jaw, or muscles</a:t>
            </a:r>
          </a:p>
          <a:p>
            <a:pPr marL="1543050" lvl="3" indent="-171450">
              <a:buFont typeface="Arial" panose="020B0604020202020204" pitchFamily="34" charset="0"/>
              <a:buChar char="•"/>
            </a:pPr>
            <a:r>
              <a:rPr lang="en-US" dirty="0"/>
              <a:t>Headache</a:t>
            </a:r>
          </a:p>
          <a:p>
            <a:pPr marL="1543050" lvl="3" indent="-171450">
              <a:buFont typeface="Arial" panose="020B0604020202020204" pitchFamily="34" charset="0"/>
              <a:buChar char="•"/>
            </a:pPr>
            <a:r>
              <a:rPr lang="en-US" dirty="0"/>
              <a:t>Stomach pain</a:t>
            </a:r>
          </a:p>
          <a:p>
            <a:pPr marL="1543050" lvl="3" indent="-171450">
              <a:buFont typeface="Arial" panose="020B0604020202020204" pitchFamily="34" charset="0"/>
              <a:buChar char="•"/>
            </a:pPr>
            <a:r>
              <a:rPr lang="en-US" dirty="0"/>
              <a:t>Tiredness</a:t>
            </a:r>
          </a:p>
          <a:p>
            <a:pPr marL="1543050" lvl="3" indent="-171450">
              <a:buFont typeface="Arial" panose="020B0604020202020204" pitchFamily="34" charset="0"/>
              <a:buChar char="•"/>
            </a:pPr>
            <a:r>
              <a:rPr lang="en-US" dirty="0"/>
              <a:t>Feeling overwhelmed</a:t>
            </a:r>
          </a:p>
          <a:p>
            <a:pPr marL="1543050" lvl="3" indent="-171450">
              <a:buFont typeface="Arial" panose="020B0604020202020204" pitchFamily="34" charset="0"/>
              <a:buChar char="•"/>
            </a:pPr>
            <a:r>
              <a:rPr lang="en-US" dirty="0"/>
              <a:t>Increased heart rate</a:t>
            </a:r>
          </a:p>
          <a:p>
            <a:pPr marL="171450" indent="-171450">
              <a:buFont typeface="Arial" panose="020B0604020202020204" pitchFamily="34" charset="0"/>
              <a:buChar char="•"/>
            </a:pPr>
            <a:r>
              <a:rPr lang="en-US" dirty="0"/>
              <a:t>Know your what triggers stress</a:t>
            </a:r>
          </a:p>
          <a:p>
            <a:pPr marL="171450" indent="-171450">
              <a:buFont typeface="Arial" panose="020B0604020202020204" pitchFamily="34" charset="0"/>
              <a:buChar char="•"/>
            </a:pPr>
            <a:r>
              <a:rPr lang="en-US" dirty="0"/>
              <a:t>Identify coping techniques</a:t>
            </a:r>
          </a:p>
          <a:p>
            <a:pPr marL="628650" lvl="1" indent="-171450">
              <a:buFont typeface="Arial" panose="020B0604020202020204" pitchFamily="34" charset="0"/>
              <a:buChar char="•"/>
            </a:pPr>
            <a:r>
              <a:rPr lang="en-US" dirty="0"/>
              <a:t>How do you currently cope with stress? Is your technique effective?</a:t>
            </a:r>
          </a:p>
          <a:p>
            <a:pPr marL="628650" lvl="1" indent="-171450">
              <a:buFont typeface="Arial" panose="020B0604020202020204" pitchFamily="34" charset="0"/>
              <a:buChar char="•"/>
            </a:pPr>
            <a:r>
              <a:rPr lang="en-US" dirty="0"/>
              <a:t>How can you modify your coping technique to better handle stress?</a:t>
            </a:r>
          </a:p>
          <a:p>
            <a:pPr marL="171450" indent="-171450">
              <a:buFont typeface="Arial" panose="020B0604020202020204" pitchFamily="34" charset="0"/>
              <a:buChar char="•"/>
            </a:pPr>
            <a:r>
              <a:rPr lang="en-US" dirty="0"/>
              <a:t>Know what you can control and what is outside of your control</a:t>
            </a:r>
          </a:p>
          <a:p>
            <a:pPr marL="628650" lvl="1" indent="-171450">
              <a:buFont typeface="Arial" panose="020B0604020202020204" pitchFamily="34" charset="0"/>
              <a:buChar char="•"/>
            </a:pPr>
            <a:r>
              <a:rPr lang="en-US" dirty="0"/>
              <a:t>Example: You may not be able to control how much work you have but you can exercise control by delegating, prioritizing, and negotiating due dates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4E346E08-3745-46A5-A308-BC3C5844E947}" type="slidenum">
              <a:rPr lang="en-US" smtClean="0"/>
              <a:pPr>
                <a:defRPr/>
              </a:pPr>
              <a:t>7</a:t>
            </a:fld>
            <a:endParaRPr lang="en-US"/>
          </a:p>
        </p:txBody>
      </p:sp>
    </p:spTree>
    <p:extLst>
      <p:ext uri="{BB962C8B-B14F-4D97-AF65-F5344CB8AC3E}">
        <p14:creationId xmlns:p14="http://schemas.microsoft.com/office/powerpoint/2010/main" val="176247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lvl="0" indent="-171450" algn="l">
              <a:buFont typeface="Arial" panose="020B0604020202020204" pitchFamily="34" charset="0"/>
              <a:buChar char="•"/>
            </a:pPr>
            <a:r>
              <a:rPr lang="en-US" dirty="0"/>
              <a:t>Empathetic leaders </a:t>
            </a:r>
          </a:p>
          <a:p>
            <a:pPr marL="628632" lvl="1" indent="-171450" algn="l">
              <a:buFont typeface="Arial" panose="020B0604020202020204" pitchFamily="34" charset="0"/>
              <a:buChar char="•"/>
            </a:pPr>
            <a:r>
              <a:rPr lang="en-US" sz="1200" dirty="0"/>
              <a:t>   Know their team members (external and internal concerns)</a:t>
            </a:r>
          </a:p>
          <a:p>
            <a:pPr marL="742932" lvl="1" indent="-285750" algn="l">
              <a:buFont typeface="Arial" panose="020B0604020202020204" pitchFamily="34" charset="0"/>
              <a:buChar char="•"/>
            </a:pPr>
            <a:r>
              <a:rPr lang="en-US" sz="1200" dirty="0"/>
              <a:t>Help their team members avoid burnout</a:t>
            </a:r>
          </a:p>
          <a:p>
            <a:pPr marL="742932" lvl="1" indent="-285750" algn="l">
              <a:buFont typeface="Arial" panose="020B0604020202020204" pitchFamily="34" charset="0"/>
              <a:buChar char="•"/>
            </a:pPr>
            <a:r>
              <a:rPr lang="en-US" sz="1200" dirty="0"/>
              <a:t>Advise and guide</a:t>
            </a:r>
          </a:p>
          <a:p>
            <a:pPr marL="742932" lvl="1" indent="-285750" algn="l">
              <a:buFont typeface="Arial" panose="020B0604020202020204" pitchFamily="34" charset="0"/>
              <a:buChar char="•"/>
            </a:pPr>
            <a:r>
              <a:rPr lang="en-US" sz="1200" dirty="0"/>
              <a:t>Foster cooperation </a:t>
            </a:r>
          </a:p>
          <a:p>
            <a:pPr marL="742932" lvl="1" indent="-285750" algn="l">
              <a:buFont typeface="Arial" panose="020B0604020202020204" pitchFamily="34" charset="0"/>
              <a:buChar char="•"/>
            </a:pPr>
            <a:r>
              <a:rPr lang="en-US" sz="1200" dirty="0"/>
              <a:t>Offer opportunities for growth and promotion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E346E08-3745-46A5-A308-BC3C5844E947}" type="slidenum">
              <a:rPr lang="en-US" smtClean="0"/>
              <a:pPr>
                <a:defRPr/>
              </a:pPr>
              <a:t>10</a:t>
            </a:fld>
            <a:endParaRPr lang="en-US"/>
          </a:p>
        </p:txBody>
      </p:sp>
    </p:spTree>
    <p:extLst>
      <p:ext uri="{BB962C8B-B14F-4D97-AF65-F5344CB8AC3E}">
        <p14:creationId xmlns:p14="http://schemas.microsoft.com/office/powerpoint/2010/main" val="275991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Toxic stress is pervasive in the financial aid industry and can negatively impact your focus, productivity, and the way we engage with others</a:t>
            </a:r>
          </a:p>
          <a:p>
            <a:pPr marL="171450" indent="-171450">
              <a:buFont typeface="Arial" panose="020B0604020202020204" pitchFamily="34" charset="0"/>
              <a:buChar char="•"/>
            </a:pPr>
            <a:r>
              <a:rPr lang="en-US" dirty="0"/>
              <a:t>Stressors can be internal (drive to perform well) or external (job demands and deadlines)</a:t>
            </a:r>
          </a:p>
          <a:p>
            <a:pPr marL="171450" indent="-171450">
              <a:buFont typeface="Arial" panose="020B0604020202020204" pitchFamily="34" charset="0"/>
              <a:buChar char="•"/>
            </a:pPr>
            <a:r>
              <a:rPr lang="en-US" dirty="0"/>
              <a:t>Managing stress is critical in leadership</a:t>
            </a:r>
          </a:p>
          <a:p>
            <a:pPr marL="628650" lvl="1" indent="-171450">
              <a:buFont typeface="Arial" panose="020B0604020202020204" pitchFamily="34" charset="0"/>
              <a:buChar char="•"/>
            </a:pPr>
            <a:r>
              <a:rPr lang="en-US" dirty="0"/>
              <a:t>Impacts the mind and body</a:t>
            </a:r>
          </a:p>
          <a:p>
            <a:pPr marL="628650" lvl="1" indent="-171450">
              <a:buFont typeface="Arial" panose="020B0604020202020204" pitchFamily="34" charset="0"/>
              <a:buChar char="•"/>
            </a:pPr>
            <a:r>
              <a:rPr lang="en-US" dirty="0"/>
              <a:t>Can derail your career goals</a:t>
            </a:r>
          </a:p>
          <a:p>
            <a:pPr marL="628650" lvl="1" indent="-171450">
              <a:buFont typeface="Arial" panose="020B0604020202020204" pitchFamily="34" charset="0"/>
              <a:buChar char="•"/>
            </a:pPr>
            <a:r>
              <a:rPr lang="en-US" dirty="0"/>
              <a:t>Blocks ability to truly connect with others</a:t>
            </a:r>
          </a:p>
          <a:p>
            <a:pPr marL="171450" lvl="0" indent="-171450">
              <a:buFont typeface="Arial" panose="020B0604020202020204" pitchFamily="34" charset="0"/>
              <a:buChar char="•"/>
            </a:pPr>
            <a:r>
              <a:rPr lang="en-US" dirty="0"/>
              <a:t>Effective leaders must learn to manage their own stress first before coaching others</a:t>
            </a:r>
          </a:p>
          <a:p>
            <a:pPr marL="628650" lvl="1" indent="-171450">
              <a:buFont typeface="Arial" panose="020B0604020202020204" pitchFamily="34" charset="0"/>
              <a:buChar char="•"/>
            </a:pPr>
            <a:r>
              <a:rPr lang="en-US" dirty="0"/>
              <a:t>Human beings are attuned to the emotions of others</a:t>
            </a:r>
          </a:p>
          <a:p>
            <a:pPr marL="1085850" lvl="2" indent="-171450">
              <a:buFont typeface="Arial" panose="020B0604020202020204" pitchFamily="34" charset="0"/>
              <a:buChar char="•"/>
            </a:pPr>
            <a:r>
              <a:rPr lang="en-US" dirty="0"/>
              <a:t>Stress is contagious</a:t>
            </a:r>
          </a:p>
          <a:p>
            <a:pPr marL="171450" lvl="0" indent="-171450">
              <a:buFont typeface="Arial" panose="020B0604020202020204" pitchFamily="34" charset="0"/>
              <a:buChar char="•"/>
            </a:pPr>
            <a:r>
              <a:rPr lang="en-US" dirty="0"/>
              <a:t>The first step is to acknowledge your stress</a:t>
            </a:r>
          </a:p>
          <a:p>
            <a:pPr marL="174625" indent="-171450">
              <a:buFont typeface="Arial" panose="020B0604020202020204" pitchFamily="34" charset="0"/>
              <a:buChar char="•"/>
            </a:pPr>
            <a:r>
              <a:rPr lang="en-US" dirty="0"/>
              <a:t>Mindfulness-based techniques help </a:t>
            </a:r>
            <a:r>
              <a:rPr lang="en-US" sz="1200" dirty="0"/>
              <a:t>to center, ground, and add clarity</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E346E08-3745-46A5-A308-BC3C5844E947}" type="slidenum">
              <a:rPr lang="en-US" smtClean="0"/>
              <a:pPr>
                <a:defRPr/>
              </a:pPr>
              <a:t>12</a:t>
            </a:fld>
            <a:endParaRPr lang="en-US"/>
          </a:p>
        </p:txBody>
      </p:sp>
    </p:spTree>
    <p:extLst>
      <p:ext uri="{BB962C8B-B14F-4D97-AF65-F5344CB8AC3E}">
        <p14:creationId xmlns:p14="http://schemas.microsoft.com/office/powerpoint/2010/main" val="97889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46E08-3745-46A5-A308-BC3C5844E947}" type="slidenum">
              <a:rPr lang="en-US" smtClean="0"/>
              <a:pPr>
                <a:defRPr/>
              </a:pPr>
              <a:t>13</a:t>
            </a:fld>
            <a:endParaRPr lang="en-US"/>
          </a:p>
        </p:txBody>
      </p:sp>
    </p:spTree>
    <p:extLst>
      <p:ext uri="{BB962C8B-B14F-4D97-AF65-F5344CB8AC3E}">
        <p14:creationId xmlns:p14="http://schemas.microsoft.com/office/powerpoint/2010/main" val="259746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46E08-3745-46A5-A308-BC3C5844E947}" type="slidenum">
              <a:rPr lang="en-US" smtClean="0"/>
              <a:pPr>
                <a:defRPr/>
              </a:pPr>
              <a:t>14</a:t>
            </a:fld>
            <a:endParaRPr lang="en-US"/>
          </a:p>
        </p:txBody>
      </p:sp>
    </p:spTree>
    <p:extLst>
      <p:ext uri="{BB962C8B-B14F-4D97-AF65-F5344CB8AC3E}">
        <p14:creationId xmlns:p14="http://schemas.microsoft.com/office/powerpoint/2010/main" val="427469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16359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9872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8646244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7620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0065422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4954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9525"/>
            <a:ext cx="19240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830422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9550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7620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0788092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78599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21054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5296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21568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97828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341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269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89" r:id="rId10"/>
    <p:sldLayoutId id="2147483690" r:id="rId11"/>
    <p:sldLayoutId id="2147483678" r:id="rId12"/>
  </p:sldLayoutIdLst>
  <p:transition>
    <p:fade/>
  </p:transition>
  <p:hf sldNum="0" hdr="0" ftr="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l="-8000" r="-8000"/>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6" cstate="print">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1434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91" r:id="rId2"/>
    <p:sldLayoutId id="2147483692" r:id="rId3"/>
  </p:sldLayoutIdLst>
  <p:transition>
    <p:fade/>
  </p:transition>
  <p:hf sldNum="0" hdr="0" ftr="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4.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5.xml"/><Relationship Id="rId5" Type="http://schemas.openxmlformats.org/officeDocument/2006/relationships/tags" Target="../tags/tag26.xml"/><Relationship Id="rId4"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5.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5.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5.xml"/><Relationship Id="rId5" Type="http://schemas.openxmlformats.org/officeDocument/2006/relationships/tags" Target="../tags/tag16.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5.xml"/><Relationship Id="rId5" Type="http://schemas.openxmlformats.org/officeDocument/2006/relationships/tags" Target="../tags/tag2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7681913" cy="1523495"/>
          </a:xfrm>
        </p:spPr>
        <p:txBody>
          <a:bodyPr/>
          <a:lstStyle/>
          <a:p>
            <a:pPr algn="ctr" defTabSz="914363" fontAlgn="auto">
              <a:spcAft>
                <a:spcPts val="0"/>
              </a:spcAft>
              <a:defRPr/>
            </a:pPr>
            <a:r>
              <a:rPr lang="en-US" sz="4400" dirty="0">
                <a:solidFill>
                  <a:schemeClr val="tx2">
                    <a:lumMod val="60000"/>
                    <a:lumOff val="40000"/>
                  </a:schemeClr>
                </a:solidFill>
                <a:effectLst/>
                <a:latin typeface="Calibri" panose="020F0502020204030204" pitchFamily="34" charset="0"/>
                <a:ea typeface="Calibri" panose="020F0502020204030204" pitchFamily="34" charset="0"/>
              </a:rPr>
              <a:t>Leading Effectively During Stressful Times in Financial Aid</a:t>
            </a:r>
            <a:br>
              <a:rPr lang="en-US" sz="1800" dirty="0">
                <a:effectLst/>
                <a:latin typeface="Calibri" panose="020F0502020204030204" pitchFamily="34" charset="0"/>
                <a:ea typeface="Calibri" panose="020F0502020204030204" pitchFamily="34" charset="0"/>
              </a:rPr>
            </a:br>
            <a:endParaRPr sz="4800" dirty="0"/>
          </a:p>
        </p:txBody>
      </p:sp>
      <p:sp>
        <p:nvSpPr>
          <p:cNvPr id="3" name="Subtitle 2"/>
          <p:cNvSpPr>
            <a:spLocks noGrp="1"/>
          </p:cNvSpPr>
          <p:nvPr>
            <p:ph type="subTitle" idx="1"/>
          </p:nvPr>
        </p:nvSpPr>
        <p:spPr>
          <a:xfrm>
            <a:off x="730250" y="4344988"/>
            <a:ext cx="7681913" cy="1370012"/>
          </a:xfrm>
        </p:spPr>
        <p:txBody>
          <a:bodyPr rtlCol="0">
            <a:normAutofit/>
          </a:bodyPr>
          <a:lstStyle/>
          <a:p>
            <a:pPr defTabSz="914363" fontAlgn="auto">
              <a:spcAft>
                <a:spcPts val="0"/>
              </a:spcAft>
              <a:buFont typeface="Arial" pitchFamily="34" charset="0"/>
              <a:buNone/>
              <a:defRPr/>
            </a:pPr>
            <a:r>
              <a:rPr lang="en-US" dirty="0"/>
              <a:t>Presented by: </a:t>
            </a:r>
          </a:p>
          <a:p>
            <a:pPr defTabSz="914363" fontAlgn="auto">
              <a:spcAft>
                <a:spcPts val="0"/>
              </a:spcAft>
              <a:buFont typeface="Arial" pitchFamily="34" charset="0"/>
              <a:buNone/>
              <a:defRPr/>
            </a:pPr>
            <a:r>
              <a:rPr lang="en-US" dirty="0"/>
              <a:t>MSFAA Masterclass 2022</a:t>
            </a:r>
          </a:p>
        </p:txBody>
      </p:sp>
      <p:sp>
        <p:nvSpPr>
          <p:cNvPr id="4" name="TextBox 3">
            <a:extLst>
              <a:ext uri="{FF2B5EF4-FFF2-40B4-BE49-F238E27FC236}">
                <a16:creationId xmlns:a16="http://schemas.microsoft.com/office/drawing/2014/main" id="{7C728279-D9DA-4A96-88A3-162715BCEBA9}"/>
              </a:ext>
            </a:extLst>
          </p:cNvPr>
          <p:cNvSpPr txBox="1"/>
          <p:nvPr/>
        </p:nvSpPr>
        <p:spPr>
          <a:xfrm>
            <a:off x="2286000" y="152400"/>
            <a:ext cx="4343400" cy="923330"/>
          </a:xfrm>
          <a:prstGeom prst="rect">
            <a:avLst/>
          </a:prstGeom>
          <a:noFill/>
        </p:spPr>
        <p:txBody>
          <a:bodyPr wrap="square" rtlCol="0">
            <a:spAutoFit/>
          </a:bodyPr>
          <a:lstStyle/>
          <a:p>
            <a:pPr marL="0" marR="0" lvl="0" indent="0" algn="l" rtl="0">
              <a:spcBef>
                <a:spcPts val="0"/>
              </a:spcBef>
              <a:spcAft>
                <a:spcPts val="0"/>
              </a:spcAft>
              <a:buNone/>
            </a:pPr>
            <a:r>
              <a:rPr lang="en-US" sz="1800" b="1" i="1" dirty="0">
                <a:solidFill>
                  <a:srgbClr val="222222"/>
                </a:solidFill>
                <a:highlight>
                  <a:srgbClr val="FFFFFF"/>
                </a:highlight>
                <a:latin typeface="Calibri"/>
                <a:ea typeface="Calibri"/>
                <a:cs typeface="Calibri"/>
                <a:sym typeface="Calibri"/>
              </a:rPr>
              <a:t>Reflecting on the Past, Celebrating the Present, Shaping our future together.</a:t>
            </a:r>
            <a:r>
              <a:rPr lang="en-US" sz="1800" dirty="0">
                <a:latin typeface="Calibri"/>
                <a:ea typeface="Calibri"/>
                <a:cs typeface="Calibri"/>
                <a:sym typeface="Calibri"/>
              </a:rPr>
              <a:t> </a:t>
            </a:r>
          </a:p>
          <a:p>
            <a:pPr marL="0" marR="0" lvl="0" indent="0" algn="ctr" rtl="0">
              <a:spcBef>
                <a:spcPts val="0"/>
              </a:spcBef>
              <a:spcAft>
                <a:spcPts val="0"/>
              </a:spcAft>
              <a:buNone/>
            </a:pPr>
            <a:r>
              <a:rPr lang="en-US" sz="1800" i="1" dirty="0">
                <a:solidFill>
                  <a:schemeClr val="dk1"/>
                </a:solidFill>
                <a:latin typeface="Calibri"/>
                <a:ea typeface="Calibri"/>
                <a:cs typeface="Calibri"/>
                <a:sym typeface="Calibri"/>
              </a:rPr>
              <a:t>2023 Conference</a:t>
            </a:r>
            <a:endParaRPr lang="en-US" sz="1800" i="1" dirty="0"/>
          </a:p>
        </p:txBody>
      </p:sp>
      <p:pic>
        <p:nvPicPr>
          <p:cNvPr id="5" name="Picture 4">
            <a:extLst>
              <a:ext uri="{FF2B5EF4-FFF2-40B4-BE49-F238E27FC236}">
                <a16:creationId xmlns:a16="http://schemas.microsoft.com/office/drawing/2014/main" id="{0152D360-5DEC-611A-BDEB-05C9124F6F37}"/>
              </a:ext>
            </a:extLst>
          </p:cNvPr>
          <p:cNvPicPr>
            <a:picLocks noChangeAspect="1"/>
          </p:cNvPicPr>
          <p:nvPr/>
        </p:nvPicPr>
        <p:blipFill>
          <a:blip r:embed="rId3"/>
          <a:stretch>
            <a:fillRect/>
          </a:stretch>
        </p:blipFill>
        <p:spPr>
          <a:xfrm>
            <a:off x="6934200" y="4855389"/>
            <a:ext cx="1828959" cy="1719221"/>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924800" cy="762000"/>
          </a:xfrm>
        </p:spPr>
        <p:txBody>
          <a:bodyPr/>
          <a:lstStyle/>
          <a:p>
            <a:r>
              <a:rPr lang="en-US" sz="4000" dirty="0">
                <a:solidFill>
                  <a:schemeClr val="accent1">
                    <a:lumMod val="60000"/>
                    <a:lumOff val="40000"/>
                  </a:schemeClr>
                </a:solidFill>
              </a:rPr>
              <a:t>Reducing stress in the office environment </a:t>
            </a:r>
          </a:p>
        </p:txBody>
      </p:sp>
      <p:sp>
        <p:nvSpPr>
          <p:cNvPr id="3" name="Subtitle 2"/>
          <p:cNvSpPr>
            <a:spLocks noGrp="1"/>
          </p:cNvSpPr>
          <p:nvPr>
            <p:ph type="subTitle" idx="1"/>
          </p:nvPr>
        </p:nvSpPr>
        <p:spPr>
          <a:xfrm>
            <a:off x="730249" y="2514600"/>
            <a:ext cx="7681913" cy="4114800"/>
          </a:xfrm>
        </p:spPr>
        <p:txBody>
          <a:bodyPr/>
          <a:lstStyle/>
          <a:p>
            <a:pPr marL="285750" indent="-285750">
              <a:buFont typeface="Arial" panose="020B0604020202020204" pitchFamily="34" charset="0"/>
              <a:buChar char="•"/>
            </a:pPr>
            <a:r>
              <a:rPr lang="en-US" sz="1800" dirty="0"/>
              <a:t>Be an empathetic leader who listens/responds to the needs of team members</a:t>
            </a:r>
          </a:p>
          <a:p>
            <a:pPr marL="285750" indent="-285750">
              <a:buFont typeface="Arial" panose="020B0604020202020204" pitchFamily="34" charset="0"/>
              <a:buChar char="•"/>
            </a:pPr>
            <a:r>
              <a:rPr lang="en-US" sz="1800" dirty="0"/>
              <a:t>Build in regular breaks</a:t>
            </a:r>
          </a:p>
          <a:p>
            <a:pPr marL="742932" lvl="1" indent="-285750" algn="l">
              <a:buFont typeface="Arial" panose="020B0604020202020204" pitchFamily="34" charset="0"/>
              <a:buChar char="•"/>
            </a:pPr>
            <a:r>
              <a:rPr lang="en-US" sz="1600" dirty="0"/>
              <a:t>Desk coverage when a stress break is needed</a:t>
            </a:r>
            <a:endParaRPr lang="en-US" sz="1800" dirty="0"/>
          </a:p>
          <a:p>
            <a:pPr marL="285750" indent="-285750">
              <a:buFont typeface="Arial" panose="020B0604020202020204" pitchFamily="34" charset="0"/>
              <a:buChar char="•"/>
            </a:pPr>
            <a:r>
              <a:rPr lang="en-US" sz="1800" dirty="0"/>
              <a:t>Teamwork and collaboration on tasks</a:t>
            </a:r>
          </a:p>
          <a:p>
            <a:pPr marL="742932" lvl="1" indent="-285750" algn="l">
              <a:buFont typeface="Arial" panose="020B0604020202020204" pitchFamily="34" charset="0"/>
              <a:buChar char="•"/>
            </a:pPr>
            <a:r>
              <a:rPr lang="en-US" sz="1400" dirty="0"/>
              <a:t>Have a contingency plan and backup</a:t>
            </a:r>
          </a:p>
          <a:p>
            <a:pPr marL="285750" indent="-285750">
              <a:buFont typeface="Arial" panose="020B0604020202020204" pitchFamily="34" charset="0"/>
              <a:buChar char="•"/>
            </a:pPr>
            <a:r>
              <a:rPr lang="en-US" sz="1800" dirty="0"/>
              <a:t>Office lunches/potlucks/celebrations</a:t>
            </a:r>
          </a:p>
          <a:p>
            <a:pPr marL="285750" indent="-285750">
              <a:buFont typeface="Arial" panose="020B0604020202020204" pitchFamily="34" charset="0"/>
              <a:buChar char="•"/>
            </a:pPr>
            <a:r>
              <a:rPr lang="en-US" sz="1800" dirty="0"/>
              <a:t>Walking meetings or periodic walk breaks</a:t>
            </a:r>
          </a:p>
          <a:p>
            <a:pPr marL="285750" indent="-285750">
              <a:buFont typeface="Arial" panose="020B0604020202020204" pitchFamily="34" charset="0"/>
              <a:buChar char="•"/>
            </a:pPr>
            <a:r>
              <a:rPr lang="en-US" sz="1800" dirty="0"/>
              <a:t>Challenge your team members but do not overwhelm</a:t>
            </a:r>
            <a:r>
              <a:rPr lang="en-US" sz="1600" dirty="0"/>
              <a:t> </a:t>
            </a:r>
          </a:p>
          <a:p>
            <a:pPr marL="285750" indent="-285750">
              <a:buFont typeface="Arial" panose="020B0604020202020204" pitchFamily="34" charset="0"/>
              <a:buChar char="•"/>
            </a:pPr>
            <a:r>
              <a:rPr lang="en-US" sz="1800" dirty="0"/>
              <a:t>Give employees a voice in how their work is performed</a:t>
            </a:r>
          </a:p>
          <a:p>
            <a:pPr marL="285750" indent="-285750">
              <a:buFont typeface="Arial" panose="020B0604020202020204" pitchFamily="34" charset="0"/>
              <a:buChar char="•"/>
            </a:pPr>
            <a:r>
              <a:rPr lang="en-US" sz="1800" dirty="0"/>
              <a:t>Ensure the availability of adequate resources and training, remove barriers, and clarify priorities</a:t>
            </a:r>
          </a:p>
          <a:p>
            <a:pPr marL="285750" indent="-285750">
              <a:buFont typeface="Arial" panose="020B0604020202020204" pitchFamily="34" charset="0"/>
              <a:buChar char="•"/>
            </a:pPr>
            <a:r>
              <a:rPr lang="en-US" sz="1800" dirty="0"/>
              <a:t>Organize non-work-related team events</a:t>
            </a:r>
          </a:p>
          <a:p>
            <a:pPr marL="285750" indent="-285750">
              <a:buFont typeface="Arial" panose="020B0604020202020204" pitchFamily="34" charset="0"/>
              <a:buChar char="•"/>
            </a:pPr>
            <a:r>
              <a:rPr lang="en-US" sz="1800" dirty="0"/>
              <a:t>Reassess workloads</a:t>
            </a:r>
          </a:p>
          <a:p>
            <a:pPr marL="285750" indent="-285750">
              <a:buFont typeface="Arial" panose="020B0604020202020204" pitchFamily="34" charset="0"/>
              <a:buChar char="•"/>
            </a:pPr>
            <a:r>
              <a:rPr lang="en-US" sz="1800" dirty="0"/>
              <a:t>Promote work-life balance</a:t>
            </a:r>
          </a:p>
          <a:p>
            <a:pPr marL="285750" indent="-285750" algn="r">
              <a:buFont typeface="Arial" panose="020B0604020202020204" pitchFamily="34" charset="0"/>
              <a:buChar char="•"/>
            </a:pPr>
            <a:r>
              <a:rPr lang="en-US" sz="1800" dirty="0"/>
              <a:t>e</a:t>
            </a:r>
          </a:p>
          <a:p>
            <a:endParaRPr lang="en-US" sz="1800" dirty="0"/>
          </a:p>
          <a:p>
            <a:pPr marL="285750" indent="-285750">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BECBF7B9-A0CC-1999-64C7-F5778779BDD0}"/>
              </a:ext>
            </a:extLst>
          </p:cNvPr>
          <p:cNvPicPr>
            <a:picLocks noChangeAspect="1"/>
          </p:cNvPicPr>
          <p:nvPr/>
        </p:nvPicPr>
        <p:blipFill>
          <a:blip r:embed="rId3">
            <a:alphaModFix/>
          </a:blip>
          <a:stretch>
            <a:fillRect/>
          </a:stretch>
        </p:blipFill>
        <p:spPr>
          <a:xfrm>
            <a:off x="7010400" y="5334000"/>
            <a:ext cx="2057400" cy="1447800"/>
          </a:xfrm>
          <a:prstGeom prst="ellipse">
            <a:avLst/>
          </a:prstGeom>
          <a:ln>
            <a:noFill/>
          </a:ln>
          <a:effectLst>
            <a:outerShdw blurRad="76200" dir="13500000" sy="23000" kx="1200000" algn="br" rotWithShape="0">
              <a:prstClr val="black">
                <a:alpha val="20000"/>
              </a:prstClr>
            </a:outerShdw>
            <a:softEdge rad="112500"/>
          </a:effectLst>
        </p:spPr>
      </p:pic>
    </p:spTree>
    <p:extLst>
      <p:ext uri="{BB962C8B-B14F-4D97-AF65-F5344CB8AC3E}">
        <p14:creationId xmlns:p14="http://schemas.microsoft.com/office/powerpoint/2010/main" val="39134356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73D71-5A91-F93B-0FB5-C0E61D89884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1F25DCF9-0F78-D9F9-9C96-19357A2383EC}"/>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514A78B7-0558-66C8-65F2-42721FB9A684}"/>
              </a:ext>
            </a:extLst>
          </p:cNvPr>
          <p:cNvSpPr/>
          <p:nvPr>
            <p:custDataLst>
              <p:tags r:id="rId4"/>
            </p:custDataLst>
          </p:nvPr>
        </p:nvSpPr>
        <p:spPr bwMode="auto">
          <a:xfrm>
            <a:off x="2590800" y="2571750"/>
            <a:ext cx="6045200" cy="1714500"/>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What do you do to deal with stress?</a:t>
            </a:r>
            <a:endParaRPr kumimoji="0" lang="en-US" sz="3600" b="1"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8374A9C7-0428-664A-B36A-271CFE995A9C}"/>
              </a:ext>
            </a:extLst>
          </p:cNvPr>
          <p:cNvSpPr/>
          <p:nvPr>
            <p:custDataLst>
              <p:tags r:id="rId5"/>
            </p:custDataLst>
          </p:nvPr>
        </p:nvSpPr>
        <p:spPr bwMode="auto">
          <a:xfrm>
            <a:off x="2590800" y="6096000"/>
            <a:ext cx="6299200" cy="382594"/>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a:t>
            </a:r>
            <a:r>
              <a:rPr kumimoji="0" lang="en-US" sz="1400" b="0" i="0" u="none" strike="noStrike" cap="none" normalizeH="0" baseline="0">
                <a:solidFill>
                  <a:srgbClr val="5B5B5B"/>
                </a:solidFill>
                <a:effectLst>
                  <a:outerShdw blurRad="38100" dist="38100" dir="2700000" algn="tl">
                    <a:srgbClr val="000000">
                      <a:alpha val="43137"/>
                    </a:srgbClr>
                  </a:outerShdw>
                </a:effectLst>
                <a:latin typeface="Segoe" pitchFamily="34" charset="0"/>
              </a:rPr>
              <a:t> Start presenting to display the poll results on this slide.</a:t>
            </a:r>
            <a:endParaRPr kumimoji="0" lang="en-US" sz="1400" b="0"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22697765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681913" cy="762000"/>
          </a:xfrm>
        </p:spPr>
        <p:txBody>
          <a:bodyPr/>
          <a:lstStyle/>
          <a:p>
            <a:r>
              <a:rPr lang="en-US" sz="3600" dirty="0">
                <a:solidFill>
                  <a:schemeClr val="accent1">
                    <a:lumMod val="60000"/>
                    <a:lumOff val="40000"/>
                  </a:schemeClr>
                </a:solidFill>
              </a:rPr>
              <a:t>Work-Life balance &amp; self-care</a:t>
            </a:r>
          </a:p>
        </p:txBody>
      </p:sp>
      <p:sp>
        <p:nvSpPr>
          <p:cNvPr id="3" name="Subtitle 2"/>
          <p:cNvSpPr>
            <a:spLocks noGrp="1"/>
          </p:cNvSpPr>
          <p:nvPr>
            <p:ph type="subTitle" idx="1"/>
          </p:nvPr>
        </p:nvSpPr>
        <p:spPr>
          <a:xfrm>
            <a:off x="729662" y="2514600"/>
            <a:ext cx="8185738" cy="4114800"/>
          </a:xfrm>
        </p:spPr>
        <p:txBody>
          <a:bodyPr/>
          <a:lstStyle/>
          <a:p>
            <a:pPr marL="285750" indent="-285750">
              <a:buFont typeface="Arial" panose="020B0604020202020204" pitchFamily="34" charset="0"/>
              <a:buChar char="•"/>
            </a:pPr>
            <a:r>
              <a:rPr lang="en-US" sz="1800" dirty="0"/>
              <a:t>Use vacation and sick time</a:t>
            </a:r>
          </a:p>
          <a:p>
            <a:pPr marL="285750" indent="-285750">
              <a:buFont typeface="Arial" panose="020B0604020202020204" pitchFamily="34" charset="0"/>
              <a:buChar char="•"/>
            </a:pPr>
            <a:r>
              <a:rPr lang="en-US" sz="1800" dirty="0"/>
              <a:t>Focus on family, friends, and yourself outside work hours</a:t>
            </a:r>
          </a:p>
          <a:p>
            <a:pPr marL="285750" indent="-285750">
              <a:buFont typeface="Arial" panose="020B0604020202020204" pitchFamily="34" charset="0"/>
              <a:buChar char="•"/>
            </a:pPr>
            <a:r>
              <a:rPr lang="en-US" sz="1800" dirty="0"/>
              <a:t>Enjoy lunch away from the desk and work</a:t>
            </a:r>
          </a:p>
          <a:p>
            <a:pPr marL="288925" indent="-285750">
              <a:buFont typeface="Arial" panose="020B0604020202020204" pitchFamily="34" charset="0"/>
              <a:buChar char="•"/>
            </a:pPr>
            <a:r>
              <a:rPr lang="en-US" sz="1800" dirty="0"/>
              <a:t>Adopt a healthy lifestyle of </a:t>
            </a:r>
          </a:p>
          <a:p>
            <a:pPr marL="746107" lvl="1" indent="-285750" algn="l">
              <a:buFont typeface="Arial" panose="020B0604020202020204" pitchFamily="34" charset="0"/>
              <a:buChar char="•"/>
            </a:pPr>
            <a:r>
              <a:rPr lang="en-US" sz="1600" dirty="0"/>
              <a:t>staying active, especially running or walking in nature</a:t>
            </a:r>
          </a:p>
          <a:p>
            <a:pPr marL="746107" lvl="1" indent="-285750" algn="l">
              <a:buFont typeface="Arial" panose="020B0604020202020204" pitchFamily="34" charset="0"/>
              <a:buChar char="•"/>
            </a:pPr>
            <a:r>
              <a:rPr lang="en-US" sz="1600" dirty="0"/>
              <a:t>eating nutrient-dense foods and staying hydrated</a:t>
            </a:r>
          </a:p>
          <a:p>
            <a:pPr marL="746107" lvl="1" indent="-285750" algn="l">
              <a:buFont typeface="Arial" panose="020B0604020202020204" pitchFamily="34" charset="0"/>
              <a:buChar char="•"/>
            </a:pPr>
            <a:r>
              <a:rPr lang="en-US" sz="1600" dirty="0"/>
              <a:t>adequate sleep</a:t>
            </a:r>
          </a:p>
          <a:p>
            <a:pPr marL="288925" indent="-285750">
              <a:buFont typeface="Arial" panose="020B0604020202020204" pitchFamily="34" charset="0"/>
              <a:buChar char="•"/>
            </a:pPr>
            <a:r>
              <a:rPr lang="en-US" sz="1800" dirty="0"/>
              <a:t>Regulate with breathing exercises</a:t>
            </a:r>
          </a:p>
          <a:p>
            <a:pPr marL="288925" indent="-285750">
              <a:buFont typeface="Arial" panose="020B0604020202020204" pitchFamily="34" charset="0"/>
              <a:buChar char="•"/>
            </a:pPr>
            <a:r>
              <a:rPr lang="en-US" sz="1800" dirty="0"/>
              <a:t>Practice mindfulness-based techniques </a:t>
            </a:r>
          </a:p>
          <a:p>
            <a:pPr marL="3175"/>
            <a:r>
              <a:rPr lang="en-US" sz="1800" dirty="0"/>
              <a:t>  like meditation, yoga, and gratitude </a:t>
            </a:r>
          </a:p>
          <a:p>
            <a:pPr marL="3175"/>
            <a:r>
              <a:rPr lang="en-US" sz="1800" dirty="0"/>
              <a:t>  journaling </a:t>
            </a:r>
          </a:p>
          <a:p>
            <a:pPr marL="288925" indent="-285750">
              <a:buFont typeface="Arial" panose="020B0604020202020204" pitchFamily="34" charset="0"/>
              <a:buChar char="•"/>
            </a:pPr>
            <a:r>
              <a:rPr lang="en-US" sz="1800" dirty="0"/>
              <a:t>Enjoy hobbies outside of work</a:t>
            </a:r>
          </a:p>
          <a:p>
            <a:pPr marL="285750" indent="-285750">
              <a:buFont typeface="Arial" panose="020B0604020202020204" pitchFamily="34" charset="0"/>
              <a:buChar char="•"/>
            </a:pPr>
            <a:r>
              <a:rPr lang="en-US" sz="1800" dirty="0"/>
              <a:t>Spend time with people you care about</a:t>
            </a:r>
          </a:p>
          <a:p>
            <a:pPr marL="285750" indent="-285750">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B6CAC6A1-50FE-1AEB-07B3-653135447652}"/>
              </a:ext>
            </a:extLst>
          </p:cNvPr>
          <p:cNvPicPr>
            <a:picLocks noChangeAspect="1"/>
          </p:cNvPicPr>
          <p:nvPr/>
        </p:nvPicPr>
        <p:blipFill>
          <a:blip r:embed="rId3"/>
          <a:stretch>
            <a:fillRect/>
          </a:stretch>
        </p:blipFill>
        <p:spPr>
          <a:xfrm>
            <a:off x="6477000" y="4146321"/>
            <a:ext cx="2438400" cy="2239660"/>
          </a:xfrm>
          <a:prstGeom prst="rect">
            <a:avLst/>
          </a:prstGeom>
          <a:effectLst>
            <a:softEdge rad="317500"/>
          </a:effectLst>
        </p:spPr>
      </p:pic>
    </p:spTree>
    <p:extLst>
      <p:ext uri="{BB962C8B-B14F-4D97-AF65-F5344CB8AC3E}">
        <p14:creationId xmlns:p14="http://schemas.microsoft.com/office/powerpoint/2010/main" val="9928167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681913" cy="762000"/>
          </a:xfrm>
        </p:spPr>
        <p:txBody>
          <a:bodyPr/>
          <a:lstStyle/>
          <a:p>
            <a:r>
              <a:rPr lang="en-US" sz="3600" dirty="0" err="1">
                <a:solidFill>
                  <a:schemeClr val="accent1">
                    <a:lumMod val="60000"/>
                    <a:lumOff val="40000"/>
                  </a:schemeClr>
                </a:solidFill>
              </a:rPr>
              <a:t>CliftonStrengths</a:t>
            </a:r>
            <a:r>
              <a:rPr lang="en-US" sz="3600" dirty="0">
                <a:solidFill>
                  <a:schemeClr val="accent1">
                    <a:lumMod val="60000"/>
                    <a:lumOff val="40000"/>
                  </a:schemeClr>
                </a:solidFill>
              </a:rPr>
              <a:t> and other assessment tools</a:t>
            </a:r>
          </a:p>
        </p:txBody>
      </p:sp>
      <p:sp>
        <p:nvSpPr>
          <p:cNvPr id="3" name="Subtitle 2"/>
          <p:cNvSpPr>
            <a:spLocks noGrp="1"/>
          </p:cNvSpPr>
          <p:nvPr>
            <p:ph type="subTitle" idx="1"/>
          </p:nvPr>
        </p:nvSpPr>
        <p:spPr>
          <a:xfrm>
            <a:off x="685800" y="2514600"/>
            <a:ext cx="7681913" cy="4086225"/>
          </a:xfrm>
        </p:spPr>
        <p:txBody>
          <a:bodyPr/>
          <a:lstStyle/>
          <a:p>
            <a:pPr marL="285750" indent="-285750">
              <a:buFont typeface="Arial" panose="020B0604020202020204" pitchFamily="34" charset="0"/>
              <a:buChar char="•"/>
            </a:pPr>
            <a:r>
              <a:rPr lang="en-US" sz="2400" dirty="0"/>
              <a:t>Administering insights</a:t>
            </a:r>
          </a:p>
          <a:p>
            <a:pPr marL="515938" indent="-285750">
              <a:buFont typeface="Arial" panose="020B0604020202020204" pitchFamily="34" charset="0"/>
              <a:buChar char="•"/>
            </a:pPr>
            <a:r>
              <a:rPr lang="en-US" sz="2400" dirty="0"/>
              <a:t>Explanation of why</a:t>
            </a:r>
          </a:p>
          <a:p>
            <a:pPr marL="515938" indent="-285750">
              <a:buFont typeface="Arial" panose="020B0604020202020204" pitchFamily="34" charset="0"/>
              <a:buChar char="•"/>
            </a:pPr>
            <a:r>
              <a:rPr lang="en-US" sz="2400" dirty="0"/>
              <a:t>Clarification on how</a:t>
            </a:r>
          </a:p>
          <a:p>
            <a:pPr marL="515938" indent="-285750">
              <a:buFont typeface="Arial" panose="020B0604020202020204" pitchFamily="34" charset="0"/>
              <a:buChar char="•"/>
            </a:pPr>
            <a:r>
              <a:rPr lang="en-US" sz="2400" dirty="0"/>
              <a:t>Not related to performance evaluation</a:t>
            </a:r>
          </a:p>
          <a:p>
            <a:pPr marL="285750" indent="-285750">
              <a:buFont typeface="Arial" panose="020B0604020202020204" pitchFamily="34" charset="0"/>
              <a:buChar char="•"/>
            </a:pPr>
            <a:r>
              <a:rPr lang="en-US" sz="2400" dirty="0"/>
              <a:t>Team building opportunity</a:t>
            </a:r>
          </a:p>
          <a:p>
            <a:pPr marL="285750" indent="-285750">
              <a:buFont typeface="Arial" panose="020B0604020202020204" pitchFamily="34" charset="0"/>
              <a:buChar char="•"/>
            </a:pPr>
            <a:r>
              <a:rPr lang="en-US" sz="2400" dirty="0"/>
              <a:t>Insights on how to approach work/life</a:t>
            </a:r>
          </a:p>
          <a:p>
            <a:pPr marL="285750" indent="-285750">
              <a:buFont typeface="Arial" panose="020B0604020202020204" pitchFamily="34" charset="0"/>
              <a:buChar char="•"/>
            </a:pPr>
            <a:r>
              <a:rPr lang="en-US" sz="2400" dirty="0"/>
              <a:t>Insights on how to manage individually and as a team</a:t>
            </a:r>
          </a:p>
          <a:p>
            <a:pPr marL="285750" indent="-285750">
              <a:buFont typeface="Arial" panose="020B0604020202020204" pitchFamily="34" charset="0"/>
              <a:buChar char="•"/>
            </a:pPr>
            <a:r>
              <a:rPr lang="en-US" sz="2400" dirty="0"/>
              <a:t>Follow through</a:t>
            </a:r>
          </a:p>
        </p:txBody>
      </p:sp>
    </p:spTree>
    <p:extLst>
      <p:ext uri="{BB962C8B-B14F-4D97-AF65-F5344CB8AC3E}">
        <p14:creationId xmlns:p14="http://schemas.microsoft.com/office/powerpoint/2010/main" val="17322661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681913" cy="685800"/>
          </a:xfrm>
        </p:spPr>
        <p:txBody>
          <a:bodyPr/>
          <a:lstStyle/>
          <a:p>
            <a:pPr algn="ctr"/>
            <a:r>
              <a:rPr lang="en-US" sz="3600" dirty="0">
                <a:solidFill>
                  <a:schemeClr val="accent1">
                    <a:lumMod val="60000"/>
                    <a:lumOff val="40000"/>
                  </a:schemeClr>
                </a:solidFill>
              </a:rPr>
              <a:t>Any Questions?</a:t>
            </a:r>
          </a:p>
        </p:txBody>
      </p:sp>
      <p:graphicFrame>
        <p:nvGraphicFramePr>
          <p:cNvPr id="5" name="Table 4"/>
          <p:cNvGraphicFramePr>
            <a:graphicFrameLocks noGrp="1"/>
          </p:cNvGraphicFramePr>
          <p:nvPr>
            <p:extLst>
              <p:ext uri="{D42A27DB-BD31-4B8C-83A1-F6EECF244321}">
                <p14:modId xmlns:p14="http://schemas.microsoft.com/office/powerpoint/2010/main" val="3934105891"/>
              </p:ext>
            </p:extLst>
          </p:nvPr>
        </p:nvGraphicFramePr>
        <p:xfrm>
          <a:off x="1846054" y="2362199"/>
          <a:ext cx="5793204" cy="2276917"/>
        </p:xfrm>
        <a:graphic>
          <a:graphicData uri="http://schemas.openxmlformats.org/drawingml/2006/table">
            <a:tbl>
              <a:tblPr/>
              <a:tblGrid>
                <a:gridCol w="1931068">
                  <a:extLst>
                    <a:ext uri="{9D8B030D-6E8A-4147-A177-3AD203B41FA5}">
                      <a16:colId xmlns:a16="http://schemas.microsoft.com/office/drawing/2014/main" val="2345217625"/>
                    </a:ext>
                  </a:extLst>
                </a:gridCol>
                <a:gridCol w="1931068">
                  <a:extLst>
                    <a:ext uri="{9D8B030D-6E8A-4147-A177-3AD203B41FA5}">
                      <a16:colId xmlns:a16="http://schemas.microsoft.com/office/drawing/2014/main" val="1636097274"/>
                    </a:ext>
                  </a:extLst>
                </a:gridCol>
                <a:gridCol w="1931068">
                  <a:extLst>
                    <a:ext uri="{9D8B030D-6E8A-4147-A177-3AD203B41FA5}">
                      <a16:colId xmlns:a16="http://schemas.microsoft.com/office/drawing/2014/main" val="488130486"/>
                    </a:ext>
                  </a:extLst>
                </a:gridCol>
              </a:tblGrid>
              <a:tr h="276163">
                <a:tc>
                  <a:txBody>
                    <a:bodyPr/>
                    <a:lstStyle/>
                    <a:p>
                      <a:endParaRPr lang="en-US"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tc>
                  <a:txBody>
                    <a:bodyPr/>
                    <a:lstStyle/>
                    <a:p>
                      <a:pPr algn="ctr"/>
                      <a:endParaRPr lang="en-US" sz="1400" baseline="0"/>
                    </a:p>
                  </a:txBody>
                  <a:tcPr marL="65881" marR="65881" marT="32941" marB="32941" anchor="ctr">
                    <a:lnL>
                      <a:noFill/>
                    </a:lnL>
                    <a:lnR>
                      <a:noFill/>
                    </a:lnR>
                    <a:lnT>
                      <a:noFill/>
                    </a:lnT>
                    <a:lnB>
                      <a:noFill/>
                    </a:lnB>
                  </a:tcPr>
                </a:tc>
                <a:extLst>
                  <a:ext uri="{0D108BD9-81ED-4DB2-BD59-A6C34878D82A}">
                    <a16:rowId xmlns:a16="http://schemas.microsoft.com/office/drawing/2014/main" val="3814198686"/>
                  </a:ext>
                </a:extLst>
              </a:tr>
              <a:tr h="483409">
                <a:tc>
                  <a:txBody>
                    <a:bodyPr/>
                    <a:lstStyle/>
                    <a:p>
                      <a:pPr algn="ctr"/>
                      <a:endParaRPr lang="en-US" sz="1400" b="1"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extLst>
                  <a:ext uri="{0D108BD9-81ED-4DB2-BD59-A6C34878D82A}">
                    <a16:rowId xmlns:a16="http://schemas.microsoft.com/office/drawing/2014/main" val="2928517821"/>
                  </a:ext>
                </a:extLst>
              </a:tr>
              <a:tr h="276163">
                <a:tc>
                  <a:txBody>
                    <a:bodyPr/>
                    <a:lstStyle/>
                    <a:p>
                      <a:pPr algn="ctr"/>
                      <a:endParaRPr lang="en-US" sz="1400" b="1" baseline="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tc>
                  <a:txBody>
                    <a:bodyPr/>
                    <a:lstStyle/>
                    <a:p>
                      <a:pPr algn="ctr"/>
                      <a:endParaRPr lang="en-US" sz="1400" b="1" baseline="0" dirty="0"/>
                    </a:p>
                  </a:txBody>
                  <a:tcPr marL="65881" marR="65881" marT="32941" marB="32941" anchor="ctr">
                    <a:lnL>
                      <a:noFill/>
                    </a:lnL>
                    <a:lnR>
                      <a:noFill/>
                    </a:lnR>
                    <a:lnT>
                      <a:noFill/>
                    </a:lnT>
                    <a:lnB>
                      <a:noFill/>
                    </a:lnB>
                  </a:tcPr>
                </a:tc>
                <a:extLst>
                  <a:ext uri="{0D108BD9-81ED-4DB2-BD59-A6C34878D82A}">
                    <a16:rowId xmlns:a16="http://schemas.microsoft.com/office/drawing/2014/main" val="2770702479"/>
                  </a:ext>
                </a:extLst>
              </a:tr>
              <a:tr h="483409">
                <a:tc>
                  <a:txBody>
                    <a:bodyPr/>
                    <a:lstStyle/>
                    <a:p>
                      <a:pPr algn="ctr"/>
                      <a:endParaRPr lang="en-US" sz="1400" b="1"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extLst>
                  <a:ext uri="{0D108BD9-81ED-4DB2-BD59-A6C34878D82A}">
                    <a16:rowId xmlns:a16="http://schemas.microsoft.com/office/drawing/2014/main" val="1809724351"/>
                  </a:ext>
                </a:extLst>
              </a:tr>
              <a:tr h="690655">
                <a:tc>
                  <a:txBody>
                    <a:bodyPr/>
                    <a:lstStyle/>
                    <a:p>
                      <a:pPr algn="ctr"/>
                      <a:endParaRPr lang="en-US" sz="1400" b="1"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tc>
                  <a:txBody>
                    <a:bodyPr/>
                    <a:lstStyle/>
                    <a:p>
                      <a:pPr algn="ctr"/>
                      <a:endParaRPr lang="en-US" sz="1400" baseline="0" dirty="0"/>
                    </a:p>
                  </a:txBody>
                  <a:tcPr marL="65881" marR="65881" marT="32941" marB="32941" anchor="ctr">
                    <a:lnL>
                      <a:noFill/>
                    </a:lnL>
                    <a:lnR>
                      <a:noFill/>
                    </a:lnR>
                    <a:lnT>
                      <a:noFill/>
                    </a:lnT>
                    <a:lnB>
                      <a:noFill/>
                    </a:lnB>
                  </a:tcPr>
                </a:tc>
                <a:extLst>
                  <a:ext uri="{0D108BD9-81ED-4DB2-BD59-A6C34878D82A}">
                    <a16:rowId xmlns:a16="http://schemas.microsoft.com/office/drawing/2014/main" val="2704134562"/>
                  </a:ext>
                </a:extLst>
              </a:tr>
            </a:tbl>
          </a:graphicData>
        </a:graphic>
      </p:graphicFrame>
      <p:pic>
        <p:nvPicPr>
          <p:cNvPr id="4" name="Picture 3" descr="A picture containing tool, vector graphics&#10;&#10;Description automatically generated">
            <a:extLst>
              <a:ext uri="{FF2B5EF4-FFF2-40B4-BE49-F238E27FC236}">
                <a16:creationId xmlns:a16="http://schemas.microsoft.com/office/drawing/2014/main" id="{9470B6A2-11CD-418C-B99D-020E9D23F65E}"/>
              </a:ext>
            </a:extLst>
          </p:cNvPr>
          <p:cNvPicPr>
            <a:picLocks noChangeAspect="1"/>
          </p:cNvPicPr>
          <p:nvPr/>
        </p:nvPicPr>
        <p:blipFill>
          <a:blip r:embed="rId3"/>
          <a:stretch>
            <a:fillRect/>
          </a:stretch>
        </p:blipFill>
        <p:spPr>
          <a:xfrm>
            <a:off x="1964531" y="2362199"/>
            <a:ext cx="5124450" cy="4099560"/>
          </a:xfrm>
          <a:prstGeom prst="rect">
            <a:avLst/>
          </a:prstGeom>
        </p:spPr>
      </p:pic>
    </p:spTree>
    <p:extLst>
      <p:ext uri="{BB962C8B-B14F-4D97-AF65-F5344CB8AC3E}">
        <p14:creationId xmlns:p14="http://schemas.microsoft.com/office/powerpoint/2010/main" val="7228280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1752600"/>
            <a:ext cx="7681913" cy="609600"/>
          </a:xfrm>
        </p:spPr>
        <p:txBody>
          <a:bodyPr>
            <a:normAutofit/>
          </a:bodyPr>
          <a:lstStyle/>
          <a:p>
            <a:pPr defTabSz="914363" fontAlgn="auto">
              <a:spcAft>
                <a:spcPts val="0"/>
              </a:spcAft>
              <a:defRPr/>
            </a:pPr>
            <a:r>
              <a:rPr lang="en-US" sz="4000" dirty="0">
                <a:solidFill>
                  <a:schemeClr val="tx2">
                    <a:lumMod val="60000"/>
                    <a:lumOff val="40000"/>
                  </a:schemeClr>
                </a:solidFill>
              </a:rPr>
              <a:t>Planned take aways</a:t>
            </a:r>
            <a:endParaRPr sz="4000" dirty="0">
              <a:solidFill>
                <a:schemeClr val="tx2">
                  <a:lumMod val="60000"/>
                  <a:lumOff val="40000"/>
                </a:schemeClr>
              </a:solidFill>
            </a:endParaRPr>
          </a:p>
        </p:txBody>
      </p:sp>
      <p:sp>
        <p:nvSpPr>
          <p:cNvPr id="3" name="Subtitle 2"/>
          <p:cNvSpPr>
            <a:spLocks noGrp="1"/>
          </p:cNvSpPr>
          <p:nvPr>
            <p:ph type="subTitle" idx="1"/>
          </p:nvPr>
        </p:nvSpPr>
        <p:spPr>
          <a:xfrm>
            <a:off x="730250" y="2438400"/>
            <a:ext cx="7681913" cy="4343400"/>
          </a:xfrm>
        </p:spPr>
        <p:txBody>
          <a:bodyPr rtlCol="0"/>
          <a:lstStyle/>
          <a:p>
            <a:pPr marL="457200" indent="-457200" defTabSz="914363" fontAlgn="auto">
              <a:spcAft>
                <a:spcPts val="0"/>
              </a:spcAft>
              <a:buFont typeface="Arial" charset="0"/>
              <a:buChar char="•"/>
              <a:defRPr/>
            </a:pPr>
            <a:r>
              <a:rPr lang="en-US" dirty="0"/>
              <a:t>Who is a leader</a:t>
            </a:r>
          </a:p>
          <a:p>
            <a:pPr marL="457200" indent="-457200" defTabSz="914363" fontAlgn="auto">
              <a:spcAft>
                <a:spcPts val="0"/>
              </a:spcAft>
              <a:buFont typeface="Arial" charset="0"/>
              <a:buChar char="•"/>
              <a:defRPr/>
            </a:pPr>
            <a:r>
              <a:rPr lang="en-US" dirty="0"/>
              <a:t>What has been stressful for you</a:t>
            </a:r>
          </a:p>
          <a:p>
            <a:pPr marL="457200" indent="-457200" defTabSz="914363" fontAlgn="auto">
              <a:spcAft>
                <a:spcPts val="0"/>
              </a:spcAft>
              <a:buFont typeface="Arial" charset="0"/>
              <a:buChar char="•"/>
              <a:defRPr/>
            </a:pPr>
            <a:r>
              <a:rPr lang="en-US" dirty="0"/>
              <a:t>What examples of leadership do you use in the office/institution</a:t>
            </a:r>
          </a:p>
          <a:p>
            <a:pPr marL="457200" indent="-457200" defTabSz="914363" fontAlgn="auto">
              <a:spcAft>
                <a:spcPts val="0"/>
              </a:spcAft>
              <a:buFont typeface="Arial" charset="0"/>
              <a:buChar char="•"/>
              <a:defRPr/>
            </a:pPr>
            <a:r>
              <a:rPr lang="en-US" dirty="0"/>
              <a:t>Tools to take forward</a:t>
            </a:r>
          </a:p>
          <a:p>
            <a:pPr marL="457200" indent="-457200" defTabSz="914363" fontAlgn="auto">
              <a:spcAft>
                <a:spcPts val="0"/>
              </a:spcAft>
              <a:buFont typeface="Arial" charset="0"/>
              <a:buChar char="•"/>
              <a:defRPr/>
            </a:pPr>
            <a:r>
              <a:rPr lang="en-US" dirty="0"/>
              <a:t>Lead in your office!</a:t>
            </a:r>
          </a:p>
          <a:p>
            <a:pPr marL="457200" indent="-457200" defTabSz="914363" fontAlgn="auto">
              <a:spcAft>
                <a:spcPts val="0"/>
              </a:spcAft>
              <a:buFont typeface="Arial" charset="0"/>
              <a:buChar char="•"/>
              <a:defRPr/>
            </a:pPr>
            <a:endParaRPr lang="en-US" dirty="0"/>
          </a:p>
          <a:p>
            <a:pPr marL="457200" indent="-457200" defTabSz="914363" fontAlgn="auto">
              <a:spcAft>
                <a:spcPts val="0"/>
              </a:spcAft>
              <a:buFont typeface="Arial" charset="0"/>
              <a:buChar char="•"/>
              <a:defRPr/>
            </a:pPr>
            <a:endParaRPr lang="en-US" dirty="0"/>
          </a:p>
          <a:p>
            <a:pPr marL="457200" indent="-457200" defTabSz="914363" fontAlgn="auto">
              <a:spcAft>
                <a:spcPts val="0"/>
              </a:spcAft>
              <a:buFont typeface="Arial" charset="0"/>
              <a:buChar char="•"/>
              <a:defRPr/>
            </a:pP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681913" cy="533400"/>
          </a:xfrm>
        </p:spPr>
        <p:txBody>
          <a:bodyPr>
            <a:normAutofit/>
          </a:bodyPr>
          <a:lstStyle/>
          <a:p>
            <a:pPr defTabSz="914363" fontAlgn="auto">
              <a:spcAft>
                <a:spcPts val="0"/>
              </a:spcAft>
              <a:defRPr/>
            </a:pPr>
            <a:r>
              <a:rPr lang="en-US" sz="3600" dirty="0" err="1">
                <a:solidFill>
                  <a:schemeClr val="accent1">
                    <a:lumMod val="60000"/>
                    <a:lumOff val="40000"/>
                  </a:schemeClr>
                </a:solidFill>
              </a:rPr>
              <a:t>Slido</a:t>
            </a:r>
            <a:r>
              <a:rPr lang="en-US" sz="3600" dirty="0">
                <a:solidFill>
                  <a:schemeClr val="accent1">
                    <a:lumMod val="60000"/>
                    <a:lumOff val="40000"/>
                  </a:schemeClr>
                </a:solidFill>
              </a:rPr>
              <a:t> QR Code</a:t>
            </a:r>
            <a:endParaRPr sz="3600" dirty="0">
              <a:solidFill>
                <a:schemeClr val="accent1">
                  <a:lumMod val="60000"/>
                  <a:lumOff val="40000"/>
                </a:schemeClr>
              </a:solidFill>
            </a:endParaRPr>
          </a:p>
        </p:txBody>
      </p:sp>
      <p:sp>
        <p:nvSpPr>
          <p:cNvPr id="3" name="Subtitle 2"/>
          <p:cNvSpPr>
            <a:spLocks noGrp="1"/>
          </p:cNvSpPr>
          <p:nvPr>
            <p:ph type="subTitle" idx="1"/>
          </p:nvPr>
        </p:nvSpPr>
        <p:spPr>
          <a:xfrm>
            <a:off x="685800" y="2209800"/>
            <a:ext cx="7880350" cy="4191000"/>
          </a:xfrm>
        </p:spPr>
        <p:txBody>
          <a:bodyPr rtlCol="0"/>
          <a:lstStyle/>
          <a:p>
            <a:pPr marL="742932" lvl="1" indent="-285750" algn="l" defTabSz="914363" fontAlgn="auto">
              <a:spcAft>
                <a:spcPts val="0"/>
              </a:spcAft>
              <a:buFont typeface="Courier New" panose="02070309020205020404" pitchFamily="49" charset="0"/>
              <a:buChar char="o"/>
              <a:defRPr/>
            </a:pPr>
            <a:endParaRPr lang="en-US" sz="1600" dirty="0"/>
          </a:p>
          <a:p>
            <a:pPr marL="742932" lvl="1" indent="-285750" algn="l" defTabSz="914363" fontAlgn="auto">
              <a:spcAft>
                <a:spcPts val="0"/>
              </a:spcAft>
              <a:buFont typeface="Courier New" panose="02070309020205020404" pitchFamily="49" charset="0"/>
              <a:buChar char="o"/>
              <a:defRPr/>
            </a:pPr>
            <a:endParaRPr lang="en-US" sz="1600" dirty="0"/>
          </a:p>
          <a:p>
            <a:pPr lvl="1" algn="l" defTabSz="914363" fontAlgn="auto">
              <a:spcAft>
                <a:spcPts val="0"/>
              </a:spcAft>
              <a:defRPr/>
            </a:pPr>
            <a:endParaRPr lang="en-US" sz="1600" dirty="0"/>
          </a:p>
        </p:txBody>
      </p:sp>
      <p:pic>
        <p:nvPicPr>
          <p:cNvPr id="4" name="Picture 3">
            <a:extLst>
              <a:ext uri="{FF2B5EF4-FFF2-40B4-BE49-F238E27FC236}">
                <a16:creationId xmlns:a16="http://schemas.microsoft.com/office/drawing/2014/main" id="{CA5E104E-49E8-54F3-8942-3F88920029D3}"/>
              </a:ext>
            </a:extLst>
          </p:cNvPr>
          <p:cNvPicPr>
            <a:picLocks noChangeAspect="1"/>
          </p:cNvPicPr>
          <p:nvPr/>
        </p:nvPicPr>
        <p:blipFill>
          <a:blip r:embed="rId3"/>
          <a:stretch>
            <a:fillRect/>
          </a:stretch>
        </p:blipFill>
        <p:spPr>
          <a:xfrm>
            <a:off x="2720975" y="2400300"/>
            <a:ext cx="3810000" cy="381000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058D91-318C-3C77-8FBD-43B77C30D868}"/>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5D0F84CC-8889-74C4-3B34-F362B8EE52BB}"/>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DAFEBD8D-86A0-2908-D43B-15E0CFCDAA2C}"/>
              </a:ext>
            </a:extLst>
          </p:cNvPr>
          <p:cNvSpPr/>
          <p:nvPr>
            <p:custDataLst>
              <p:tags r:id="rId4"/>
            </p:custDataLst>
          </p:nvPr>
        </p:nvSpPr>
        <p:spPr bwMode="auto">
          <a:xfrm>
            <a:off x="2590800" y="2571750"/>
            <a:ext cx="6045200" cy="1714500"/>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What is a word that describes leadership?</a:t>
            </a:r>
            <a:endParaRPr kumimoji="0" lang="en-US" sz="3600" b="1"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89230A0A-E6A4-8FD8-2176-4ADBB93C0A42}"/>
              </a:ext>
            </a:extLst>
          </p:cNvPr>
          <p:cNvSpPr/>
          <p:nvPr>
            <p:custDataLst>
              <p:tags r:id="rId5"/>
            </p:custDataLst>
          </p:nvPr>
        </p:nvSpPr>
        <p:spPr bwMode="auto">
          <a:xfrm>
            <a:off x="2590800" y="6096000"/>
            <a:ext cx="6299200" cy="382594"/>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a:t>
            </a:r>
            <a:r>
              <a:rPr kumimoji="0" lang="en-US" sz="1400" b="0" i="0" u="none" strike="noStrike" cap="none" normalizeH="0" baseline="0">
                <a:solidFill>
                  <a:srgbClr val="5B5B5B"/>
                </a:solidFill>
                <a:effectLst>
                  <a:outerShdw blurRad="38100" dist="38100" dir="2700000" algn="tl">
                    <a:srgbClr val="000000">
                      <a:alpha val="43137"/>
                    </a:srgbClr>
                  </a:outerShdw>
                </a:effectLst>
                <a:latin typeface="Segoe" pitchFamily="34" charset="0"/>
              </a:rPr>
              <a:t> Start presenting to display the poll results on this slide.</a:t>
            </a:r>
            <a:endParaRPr kumimoji="0" lang="en-US" sz="1400" b="0"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6269378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681913" cy="762000"/>
          </a:xfrm>
        </p:spPr>
        <p:txBody>
          <a:bodyPr/>
          <a:lstStyle/>
          <a:p>
            <a:r>
              <a:rPr lang="en-US" sz="3600" dirty="0">
                <a:solidFill>
                  <a:schemeClr val="accent1">
                    <a:lumMod val="60000"/>
                    <a:lumOff val="40000"/>
                  </a:schemeClr>
                </a:solidFill>
              </a:rPr>
              <a:t>Leadership</a:t>
            </a:r>
          </a:p>
        </p:txBody>
      </p:sp>
      <p:sp>
        <p:nvSpPr>
          <p:cNvPr id="3" name="Subtitle 2"/>
          <p:cNvSpPr>
            <a:spLocks noGrp="1"/>
          </p:cNvSpPr>
          <p:nvPr>
            <p:ph type="subTitle" idx="1"/>
          </p:nvPr>
        </p:nvSpPr>
        <p:spPr>
          <a:xfrm>
            <a:off x="731043" y="2514600"/>
            <a:ext cx="7681913" cy="4038600"/>
          </a:xfrm>
        </p:spPr>
        <p:txBody>
          <a:bodyPr/>
          <a:lstStyle/>
          <a:p>
            <a:pPr marL="285750" indent="-285750">
              <a:buFont typeface="Arial" panose="020B0604020202020204" pitchFamily="34" charset="0"/>
              <a:buChar char="•"/>
            </a:pPr>
            <a:r>
              <a:rPr lang="en-US" sz="1800" dirty="0"/>
              <a:t>Anyone can be a leader</a:t>
            </a:r>
          </a:p>
          <a:p>
            <a:pPr marL="285750" indent="-285750">
              <a:buFont typeface="Arial" panose="020B0604020202020204" pitchFamily="34" charset="0"/>
              <a:buChar char="•"/>
            </a:pPr>
            <a:r>
              <a:rPr lang="en-US" sz="1800" dirty="0"/>
              <a:t>Positive mindset</a:t>
            </a:r>
          </a:p>
          <a:p>
            <a:pPr marL="285750" indent="-285750">
              <a:buFont typeface="Arial" panose="020B0604020202020204" pitchFamily="34" charset="0"/>
              <a:buChar char="•"/>
            </a:pPr>
            <a:r>
              <a:rPr lang="en-US" sz="1800" dirty="0"/>
              <a:t>Thrives on challenges</a:t>
            </a:r>
          </a:p>
          <a:p>
            <a:pPr marL="285750" indent="-285750">
              <a:buFont typeface="Arial" panose="020B0604020202020204" pitchFamily="34" charset="0"/>
              <a:buChar char="•"/>
            </a:pPr>
            <a:r>
              <a:rPr lang="en-US" sz="1800" dirty="0"/>
              <a:t>People/relationship-centered</a:t>
            </a:r>
          </a:p>
          <a:p>
            <a:pPr marL="285750" indent="-285750">
              <a:buFont typeface="Arial" panose="020B0604020202020204" pitchFamily="34" charset="0"/>
              <a:buChar char="•"/>
            </a:pPr>
            <a:r>
              <a:rPr lang="en-US" sz="1800" dirty="0"/>
              <a:t>Connection with the team </a:t>
            </a:r>
          </a:p>
          <a:p>
            <a:pPr marL="742932" lvl="1" indent="-285750" algn="l">
              <a:buFont typeface="Arial" panose="020B0604020202020204" pitchFamily="34" charset="0"/>
              <a:buChar char="•"/>
            </a:pPr>
            <a:r>
              <a:rPr lang="en-US" sz="1600" dirty="0"/>
              <a:t>Looks for the good</a:t>
            </a:r>
          </a:p>
          <a:p>
            <a:pPr marL="742932" lvl="1" indent="-285750" algn="l">
              <a:buFont typeface="Arial" panose="020B0604020202020204" pitchFamily="34" charset="0"/>
              <a:buChar char="•"/>
            </a:pPr>
            <a:r>
              <a:rPr lang="en-US" sz="1600" dirty="0"/>
              <a:t>Encouraging and inspiring</a:t>
            </a:r>
          </a:p>
          <a:p>
            <a:pPr marL="742932" lvl="1" indent="-285750" algn="l">
              <a:buFont typeface="Arial" panose="020B0604020202020204" pitchFamily="34" charset="0"/>
              <a:buChar char="•"/>
            </a:pPr>
            <a:r>
              <a:rPr lang="en-US" sz="1600" dirty="0"/>
              <a:t>Shares leadership and recognition</a:t>
            </a:r>
          </a:p>
          <a:p>
            <a:pPr marL="742932" lvl="1" indent="-285750" algn="l">
              <a:buFont typeface="Arial" panose="020B0604020202020204" pitchFamily="34" charset="0"/>
              <a:buChar char="•"/>
            </a:pPr>
            <a:r>
              <a:rPr lang="en-US" sz="1600" dirty="0"/>
              <a:t>Empowers others</a:t>
            </a:r>
          </a:p>
          <a:p>
            <a:pPr marL="742932" lvl="1" indent="-285750" algn="l">
              <a:buFont typeface="Arial" panose="020B0604020202020204" pitchFamily="34" charset="0"/>
              <a:buChar char="•"/>
            </a:pPr>
            <a:r>
              <a:rPr lang="en-US" sz="1600" dirty="0"/>
              <a:t>Fully present</a:t>
            </a:r>
          </a:p>
          <a:p>
            <a:pPr marL="285750" indent="-285750">
              <a:buFont typeface="Arial" panose="020B0604020202020204" pitchFamily="34" charset="0"/>
              <a:buChar char="•"/>
            </a:pPr>
            <a:r>
              <a:rPr lang="en-US" sz="1800" dirty="0"/>
              <a:t>Flexible and adaptable</a:t>
            </a:r>
          </a:p>
          <a:p>
            <a:pPr marL="285750" indent="-285750">
              <a:buFont typeface="Arial" panose="020B0604020202020204" pitchFamily="34" charset="0"/>
              <a:buChar char="•"/>
            </a:pPr>
            <a:r>
              <a:rPr lang="en-US" sz="1800" dirty="0"/>
              <a:t>Approachable and builds trust</a:t>
            </a:r>
          </a:p>
          <a:p>
            <a:pPr marL="285750" indent="-285750">
              <a:buFont typeface="Arial" panose="020B0604020202020204" pitchFamily="34" charset="0"/>
              <a:buChar char="•"/>
            </a:pPr>
            <a:r>
              <a:rPr lang="en-US" sz="1800" dirty="0"/>
              <a:t>Authentic, empathetic, and transparent</a:t>
            </a:r>
          </a:p>
          <a:p>
            <a:pPr marL="285750" indent="-285750">
              <a:buFont typeface="Arial" panose="020B0604020202020204" pitchFamily="34" charset="0"/>
              <a:buChar char="•"/>
            </a:pPr>
            <a:r>
              <a:rPr lang="en-US" sz="1800" dirty="0"/>
              <a:t>Self-aware</a:t>
            </a:r>
          </a:p>
          <a:p>
            <a:pPr marL="285750" indent="-285750">
              <a:buFont typeface="Arial" panose="020B0604020202020204" pitchFamily="34" charset="0"/>
              <a:buChar char="•"/>
            </a:pPr>
            <a:r>
              <a:rPr lang="en-US" sz="1800" dirty="0"/>
              <a:t>Accountable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742932" lvl="1" indent="-285750" algn="l">
              <a:buFont typeface="Arial" panose="020B0604020202020204" pitchFamily="34" charset="0"/>
              <a:buChar char="•"/>
            </a:pPr>
            <a:endParaRPr lang="en-US" sz="1400" dirty="0"/>
          </a:p>
          <a:p>
            <a:endParaRPr lang="en-US" sz="1800" dirty="0"/>
          </a:p>
          <a:p>
            <a:endParaRPr lang="en-US" sz="1800" dirty="0"/>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3672842340"/>
              </p:ext>
            </p:extLst>
          </p:nvPr>
        </p:nvGraphicFramePr>
        <p:xfrm>
          <a:off x="1846054" y="47834763"/>
          <a:ext cx="5793204" cy="2112490"/>
        </p:xfrm>
        <a:graphic>
          <a:graphicData uri="http://schemas.openxmlformats.org/drawingml/2006/table">
            <a:tbl>
              <a:tblPr/>
              <a:tblGrid>
                <a:gridCol w="1931068">
                  <a:extLst>
                    <a:ext uri="{9D8B030D-6E8A-4147-A177-3AD203B41FA5}">
                      <a16:colId xmlns:a16="http://schemas.microsoft.com/office/drawing/2014/main" val="2540419877"/>
                    </a:ext>
                  </a:extLst>
                </a:gridCol>
                <a:gridCol w="1931068">
                  <a:extLst>
                    <a:ext uri="{9D8B030D-6E8A-4147-A177-3AD203B41FA5}">
                      <a16:colId xmlns:a16="http://schemas.microsoft.com/office/drawing/2014/main" val="2028668491"/>
                    </a:ext>
                  </a:extLst>
                </a:gridCol>
                <a:gridCol w="1931068">
                  <a:extLst>
                    <a:ext uri="{9D8B030D-6E8A-4147-A177-3AD203B41FA5}">
                      <a16:colId xmlns:a16="http://schemas.microsoft.com/office/drawing/2014/main" val="73739729"/>
                    </a:ext>
                  </a:extLst>
                </a:gridCol>
              </a:tblGrid>
              <a:tr h="0">
                <a:tc>
                  <a:txBody>
                    <a:bodyPr/>
                    <a:lstStyle/>
                    <a:p>
                      <a:pPr algn="ctr"/>
                      <a:r>
                        <a:rPr lang="en-US" sz="1300"/>
                        <a:t>Annual Limits</a:t>
                      </a:r>
                    </a:p>
                  </a:txBody>
                  <a:tcPr marL="65881" marR="65881" marT="32941" marB="32941" anchor="ctr">
                    <a:lnL>
                      <a:noFill/>
                    </a:lnL>
                    <a:lnR>
                      <a:noFill/>
                    </a:lnR>
                    <a:lnT>
                      <a:noFill/>
                    </a:lnT>
                    <a:lnB>
                      <a:noFill/>
                    </a:lnB>
                  </a:tcPr>
                </a:tc>
                <a:tc>
                  <a:txBody>
                    <a:bodyPr/>
                    <a:lstStyle/>
                    <a:p>
                      <a:pPr algn="ctr"/>
                      <a:r>
                        <a:rPr lang="en-US" sz="1300"/>
                        <a:t>Dependent Student (1)</a:t>
                      </a:r>
                    </a:p>
                  </a:txBody>
                  <a:tcPr marL="65881" marR="65881" marT="32941" marB="32941" anchor="ctr">
                    <a:lnL>
                      <a:noFill/>
                    </a:lnL>
                    <a:lnR>
                      <a:noFill/>
                    </a:lnR>
                    <a:lnT>
                      <a:noFill/>
                    </a:lnT>
                    <a:lnB>
                      <a:noFill/>
                    </a:lnB>
                  </a:tcPr>
                </a:tc>
                <a:tc>
                  <a:txBody>
                    <a:bodyPr/>
                    <a:lstStyle/>
                    <a:p>
                      <a:pPr algn="ctr"/>
                      <a:r>
                        <a:rPr lang="en-US" sz="1300"/>
                        <a:t>Independent Student(2)</a:t>
                      </a:r>
                    </a:p>
                  </a:txBody>
                  <a:tcPr marL="65881" marR="65881" marT="32941" marB="32941" anchor="ctr">
                    <a:lnL>
                      <a:noFill/>
                    </a:lnL>
                    <a:lnR>
                      <a:noFill/>
                    </a:lnR>
                    <a:lnT>
                      <a:noFill/>
                    </a:lnT>
                    <a:lnB>
                      <a:noFill/>
                    </a:lnB>
                  </a:tcPr>
                </a:tc>
                <a:extLst>
                  <a:ext uri="{0D108BD9-81ED-4DB2-BD59-A6C34878D82A}">
                    <a16:rowId xmlns:a16="http://schemas.microsoft.com/office/drawing/2014/main" val="1515996187"/>
                  </a:ext>
                </a:extLst>
              </a:tr>
              <a:tr h="0">
                <a:tc>
                  <a:txBody>
                    <a:bodyPr/>
                    <a:lstStyle/>
                    <a:p>
                      <a:pPr algn="ctr"/>
                      <a:r>
                        <a:rPr lang="en-US" sz="1300" b="1"/>
                        <a:t>1st-year undergraduate</a:t>
                      </a:r>
                    </a:p>
                  </a:txBody>
                  <a:tcPr marL="65881" marR="65881" marT="32941" marB="32941" anchor="ctr">
                    <a:lnL>
                      <a:noFill/>
                    </a:lnL>
                    <a:lnR>
                      <a:noFill/>
                    </a:lnR>
                    <a:lnT>
                      <a:noFill/>
                    </a:lnT>
                    <a:lnB>
                      <a:noFill/>
                    </a:lnB>
                  </a:tcPr>
                </a:tc>
                <a:tc>
                  <a:txBody>
                    <a:bodyPr/>
                    <a:lstStyle/>
                    <a:p>
                      <a:pPr algn="ctr"/>
                      <a:r>
                        <a:rPr lang="en-US" sz="1300"/>
                        <a:t>$5,500 (maximum $3,500 subsidized)</a:t>
                      </a:r>
                    </a:p>
                  </a:txBody>
                  <a:tcPr marL="65881" marR="65881" marT="32941" marB="32941" anchor="ctr">
                    <a:lnL>
                      <a:noFill/>
                    </a:lnL>
                    <a:lnR>
                      <a:noFill/>
                    </a:lnR>
                    <a:lnT>
                      <a:noFill/>
                    </a:lnT>
                    <a:lnB>
                      <a:noFill/>
                    </a:lnB>
                  </a:tcPr>
                </a:tc>
                <a:tc>
                  <a:txBody>
                    <a:bodyPr/>
                    <a:lstStyle/>
                    <a:p>
                      <a:pPr algn="ctr"/>
                      <a:r>
                        <a:rPr lang="en-US" sz="1300"/>
                        <a:t>$9,500 ($3,500) </a:t>
                      </a:r>
                      <a:r>
                        <a:rPr lang="en-US" sz="1300" b="1"/>
                        <a:t>(3)</a:t>
                      </a:r>
                      <a:endParaRPr lang="en-US" sz="1300"/>
                    </a:p>
                  </a:txBody>
                  <a:tcPr marL="65881" marR="65881" marT="32941" marB="32941" anchor="ctr">
                    <a:lnL>
                      <a:noFill/>
                    </a:lnL>
                    <a:lnR>
                      <a:noFill/>
                    </a:lnR>
                    <a:lnT>
                      <a:noFill/>
                    </a:lnT>
                    <a:lnB>
                      <a:noFill/>
                    </a:lnB>
                  </a:tcPr>
                </a:tc>
                <a:extLst>
                  <a:ext uri="{0D108BD9-81ED-4DB2-BD59-A6C34878D82A}">
                    <a16:rowId xmlns:a16="http://schemas.microsoft.com/office/drawing/2014/main" val="2724246528"/>
                  </a:ext>
                </a:extLst>
              </a:tr>
              <a:tr h="0">
                <a:tc>
                  <a:txBody>
                    <a:bodyPr/>
                    <a:lstStyle/>
                    <a:p>
                      <a:pPr algn="ctr"/>
                      <a:r>
                        <a:rPr lang="en-US" sz="1300" b="1"/>
                        <a:t>2nd-year undergraduate</a:t>
                      </a:r>
                    </a:p>
                  </a:txBody>
                  <a:tcPr marL="65881" marR="65881" marT="32941" marB="32941" anchor="ctr">
                    <a:lnL>
                      <a:noFill/>
                    </a:lnL>
                    <a:lnR>
                      <a:noFill/>
                    </a:lnR>
                    <a:lnT>
                      <a:noFill/>
                    </a:lnT>
                    <a:lnB>
                      <a:noFill/>
                    </a:lnB>
                  </a:tcPr>
                </a:tc>
                <a:tc>
                  <a:txBody>
                    <a:bodyPr/>
                    <a:lstStyle/>
                    <a:p>
                      <a:pPr algn="ctr"/>
                      <a:r>
                        <a:rPr lang="en-US" sz="1300"/>
                        <a:t>$6,500 ($4,500)</a:t>
                      </a:r>
                    </a:p>
                  </a:txBody>
                  <a:tcPr marL="65881" marR="65881" marT="32941" marB="32941" anchor="ctr">
                    <a:lnL>
                      <a:noFill/>
                    </a:lnL>
                    <a:lnR>
                      <a:noFill/>
                    </a:lnR>
                    <a:lnT>
                      <a:noFill/>
                    </a:lnT>
                    <a:lnB>
                      <a:noFill/>
                    </a:lnB>
                  </a:tcPr>
                </a:tc>
                <a:tc>
                  <a:txBody>
                    <a:bodyPr/>
                    <a:lstStyle/>
                    <a:p>
                      <a:pPr algn="ctr"/>
                      <a:r>
                        <a:rPr lang="en-US" sz="1300"/>
                        <a:t>$10,500 ($4,500)</a:t>
                      </a:r>
                    </a:p>
                  </a:txBody>
                  <a:tcPr marL="65881" marR="65881" marT="32941" marB="32941" anchor="ctr">
                    <a:lnL>
                      <a:noFill/>
                    </a:lnL>
                    <a:lnR>
                      <a:noFill/>
                    </a:lnR>
                    <a:lnT>
                      <a:noFill/>
                    </a:lnT>
                    <a:lnB>
                      <a:noFill/>
                    </a:lnB>
                  </a:tcPr>
                </a:tc>
                <a:extLst>
                  <a:ext uri="{0D108BD9-81ED-4DB2-BD59-A6C34878D82A}">
                    <a16:rowId xmlns:a16="http://schemas.microsoft.com/office/drawing/2014/main" val="3973385612"/>
                  </a:ext>
                </a:extLst>
              </a:tr>
              <a:tr h="0">
                <a:tc>
                  <a:txBody>
                    <a:bodyPr/>
                    <a:lstStyle/>
                    <a:p>
                      <a:pPr algn="ctr"/>
                      <a:r>
                        <a:rPr lang="en-US" sz="1300" b="1"/>
                        <a:t>3rd- and 4th-year undergraduate</a:t>
                      </a:r>
                    </a:p>
                  </a:txBody>
                  <a:tcPr marL="65881" marR="65881" marT="32941" marB="32941" anchor="ctr">
                    <a:lnL>
                      <a:noFill/>
                    </a:lnL>
                    <a:lnR>
                      <a:noFill/>
                    </a:lnR>
                    <a:lnT>
                      <a:noFill/>
                    </a:lnT>
                    <a:lnB>
                      <a:noFill/>
                    </a:lnB>
                  </a:tcPr>
                </a:tc>
                <a:tc>
                  <a:txBody>
                    <a:bodyPr/>
                    <a:lstStyle/>
                    <a:p>
                      <a:pPr algn="ctr"/>
                      <a:r>
                        <a:rPr lang="en-US" sz="1300"/>
                        <a:t>$7,500 ($5,500)</a:t>
                      </a:r>
                    </a:p>
                  </a:txBody>
                  <a:tcPr marL="65881" marR="65881" marT="32941" marB="32941" anchor="ctr">
                    <a:lnL>
                      <a:noFill/>
                    </a:lnL>
                    <a:lnR>
                      <a:noFill/>
                    </a:lnR>
                    <a:lnT>
                      <a:noFill/>
                    </a:lnT>
                    <a:lnB>
                      <a:noFill/>
                    </a:lnB>
                  </a:tcPr>
                </a:tc>
                <a:tc>
                  <a:txBody>
                    <a:bodyPr/>
                    <a:lstStyle/>
                    <a:p>
                      <a:pPr algn="ctr"/>
                      <a:r>
                        <a:rPr lang="en-US" sz="1300"/>
                        <a:t>$12,500 ($5,500)</a:t>
                      </a:r>
                    </a:p>
                  </a:txBody>
                  <a:tcPr marL="65881" marR="65881" marT="32941" marB="32941" anchor="ctr">
                    <a:lnL>
                      <a:noFill/>
                    </a:lnL>
                    <a:lnR>
                      <a:noFill/>
                    </a:lnR>
                    <a:lnT>
                      <a:noFill/>
                    </a:lnT>
                    <a:lnB>
                      <a:noFill/>
                    </a:lnB>
                  </a:tcPr>
                </a:tc>
                <a:extLst>
                  <a:ext uri="{0D108BD9-81ED-4DB2-BD59-A6C34878D82A}">
                    <a16:rowId xmlns:a16="http://schemas.microsoft.com/office/drawing/2014/main" val="2869796048"/>
                  </a:ext>
                </a:extLst>
              </a:tr>
              <a:tr h="0">
                <a:tc>
                  <a:txBody>
                    <a:bodyPr/>
                    <a:lstStyle/>
                    <a:p>
                      <a:pPr algn="ctr"/>
                      <a:r>
                        <a:rPr lang="en-US" sz="1300" b="1"/>
                        <a:t>Graduate/professional</a:t>
                      </a:r>
                    </a:p>
                  </a:txBody>
                  <a:tcPr marL="65881" marR="65881" marT="32941" marB="32941" anchor="ctr">
                    <a:lnL>
                      <a:noFill/>
                    </a:lnL>
                    <a:lnR>
                      <a:noFill/>
                    </a:lnR>
                    <a:lnT>
                      <a:noFill/>
                    </a:lnT>
                    <a:lnB>
                      <a:noFill/>
                    </a:lnB>
                  </a:tcPr>
                </a:tc>
                <a:tc>
                  <a:txBody>
                    <a:bodyPr/>
                    <a:lstStyle/>
                    <a:p>
                      <a:pPr algn="ctr"/>
                      <a:r>
                        <a:rPr lang="en-US" sz="1300"/>
                        <a:t>NA (All graduate and professional students are considered independent.)</a:t>
                      </a:r>
                    </a:p>
                  </a:txBody>
                  <a:tcPr marL="65881" marR="65881" marT="32941" marB="32941" anchor="ctr">
                    <a:lnL>
                      <a:noFill/>
                    </a:lnL>
                    <a:lnR>
                      <a:noFill/>
                    </a:lnR>
                    <a:lnT>
                      <a:noFill/>
                    </a:lnT>
                    <a:lnB>
                      <a:noFill/>
                    </a:lnB>
                  </a:tcPr>
                </a:tc>
                <a:tc>
                  <a:txBody>
                    <a:bodyPr/>
                    <a:lstStyle/>
                    <a:p>
                      <a:pPr algn="ctr"/>
                      <a:r>
                        <a:rPr lang="en-US" sz="1300" dirty="0"/>
                        <a:t>$20,500</a:t>
                      </a:r>
                    </a:p>
                  </a:txBody>
                  <a:tcPr marL="65881" marR="65881" marT="32941" marB="32941" anchor="ctr">
                    <a:lnL>
                      <a:noFill/>
                    </a:lnL>
                    <a:lnR>
                      <a:noFill/>
                    </a:lnR>
                    <a:lnT>
                      <a:noFill/>
                    </a:lnT>
                    <a:lnB>
                      <a:noFill/>
                    </a:lnB>
                  </a:tcPr>
                </a:tc>
                <a:extLst>
                  <a:ext uri="{0D108BD9-81ED-4DB2-BD59-A6C34878D82A}">
                    <a16:rowId xmlns:a16="http://schemas.microsoft.com/office/drawing/2014/main" val="1006029815"/>
                  </a:ext>
                </a:extLst>
              </a:tr>
            </a:tbl>
          </a:graphicData>
        </a:graphic>
      </p:graphicFrame>
      <p:pic>
        <p:nvPicPr>
          <p:cNvPr id="4" name="Picture 3">
            <a:extLst>
              <a:ext uri="{FF2B5EF4-FFF2-40B4-BE49-F238E27FC236}">
                <a16:creationId xmlns:a16="http://schemas.microsoft.com/office/drawing/2014/main" id="{44BB6EC4-C046-5F67-483C-05F0FF6D8E2F}"/>
              </a:ext>
            </a:extLst>
          </p:cNvPr>
          <p:cNvPicPr>
            <a:picLocks noChangeAspect="1"/>
          </p:cNvPicPr>
          <p:nvPr/>
        </p:nvPicPr>
        <p:blipFill>
          <a:blip r:embed="rId3"/>
          <a:stretch>
            <a:fillRect/>
          </a:stretch>
        </p:blipFill>
        <p:spPr>
          <a:xfrm>
            <a:off x="5715000" y="2514600"/>
            <a:ext cx="2819400" cy="2895600"/>
          </a:xfrm>
          <a:prstGeom prst="rect">
            <a:avLst/>
          </a:prstGeom>
        </p:spPr>
      </p:pic>
    </p:spTree>
    <p:extLst>
      <p:ext uri="{BB962C8B-B14F-4D97-AF65-F5344CB8AC3E}">
        <p14:creationId xmlns:p14="http://schemas.microsoft.com/office/powerpoint/2010/main" val="37021026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08EC9-0C06-F3A6-7B86-DE5873E071CD}"/>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1F02AA4E-C890-7E2E-7414-77B087C2723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85F3A71A-566E-558A-CD77-2062CE600339}"/>
              </a:ext>
            </a:extLst>
          </p:cNvPr>
          <p:cNvSpPr/>
          <p:nvPr>
            <p:custDataLst>
              <p:tags r:id="rId4"/>
            </p:custDataLst>
          </p:nvPr>
        </p:nvSpPr>
        <p:spPr bwMode="auto">
          <a:xfrm>
            <a:off x="2590800" y="2571750"/>
            <a:ext cx="6045200" cy="1714500"/>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What causes you stress?</a:t>
            </a:r>
            <a:endParaRPr kumimoji="0" lang="en-US" sz="3600" b="1"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ED1EAAB7-EFEC-4F19-0007-E1CE86D143C6}"/>
              </a:ext>
            </a:extLst>
          </p:cNvPr>
          <p:cNvSpPr/>
          <p:nvPr>
            <p:custDataLst>
              <p:tags r:id="rId5"/>
            </p:custDataLst>
          </p:nvPr>
        </p:nvSpPr>
        <p:spPr bwMode="auto">
          <a:xfrm>
            <a:off x="2590800" y="6096000"/>
            <a:ext cx="6299200" cy="382594"/>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a:t>
            </a:r>
            <a:r>
              <a:rPr kumimoji="0" lang="en-US" sz="1400" b="0" i="0" u="none" strike="noStrike" cap="none" normalizeH="0" baseline="0">
                <a:solidFill>
                  <a:srgbClr val="5B5B5B"/>
                </a:solidFill>
                <a:effectLst>
                  <a:outerShdw blurRad="38100" dist="38100" dir="2700000" algn="tl">
                    <a:srgbClr val="000000">
                      <a:alpha val="43137"/>
                    </a:srgbClr>
                  </a:outerShdw>
                </a:effectLst>
                <a:latin typeface="Segoe" pitchFamily="34" charset="0"/>
              </a:rPr>
              <a:t> Start presenting to display the poll results on this slide.</a:t>
            </a:r>
            <a:endParaRPr kumimoji="0" lang="en-US" sz="1400" b="0"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11228992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681913" cy="762000"/>
          </a:xfrm>
        </p:spPr>
        <p:txBody>
          <a:bodyPr/>
          <a:lstStyle/>
          <a:p>
            <a:r>
              <a:rPr lang="en-US" sz="3600" dirty="0">
                <a:solidFill>
                  <a:schemeClr val="accent1">
                    <a:lumMod val="60000"/>
                    <a:lumOff val="40000"/>
                  </a:schemeClr>
                </a:solidFill>
              </a:rPr>
              <a:t>Tools and techniques to mitigate stress</a:t>
            </a:r>
          </a:p>
        </p:txBody>
      </p:sp>
      <p:sp>
        <p:nvSpPr>
          <p:cNvPr id="3" name="Subtitle 2"/>
          <p:cNvSpPr>
            <a:spLocks noGrp="1"/>
          </p:cNvSpPr>
          <p:nvPr>
            <p:ph type="subTitle" idx="1"/>
          </p:nvPr>
        </p:nvSpPr>
        <p:spPr>
          <a:xfrm>
            <a:off x="731043" y="2514600"/>
            <a:ext cx="7681913" cy="3810000"/>
          </a:xfrm>
        </p:spPr>
        <p:txBody>
          <a:bodyPr/>
          <a:lstStyle/>
          <a:p>
            <a:pPr marL="285750" indent="-285750">
              <a:buFont typeface="Arial" panose="020B0604020202020204" pitchFamily="34" charset="0"/>
              <a:buChar char="•"/>
            </a:pPr>
            <a:r>
              <a:rPr lang="en-US" sz="1800" dirty="0"/>
              <a:t>Delegate responsibilities</a:t>
            </a:r>
          </a:p>
          <a:p>
            <a:pPr marL="285750" indent="-285750">
              <a:buFont typeface="Arial" panose="020B0604020202020204" pitchFamily="34" charset="0"/>
              <a:buChar char="•"/>
            </a:pPr>
            <a:r>
              <a:rPr lang="en-US" sz="1800" dirty="0"/>
              <a:t>Ask for help</a:t>
            </a:r>
          </a:p>
          <a:p>
            <a:pPr marL="285750" indent="-285750">
              <a:buFont typeface="Arial" panose="020B0604020202020204" pitchFamily="34" charset="0"/>
              <a:buChar char="•"/>
            </a:pPr>
            <a:r>
              <a:rPr lang="en-US" sz="1800" dirty="0"/>
              <a:t>Breakup large tasks into smaller, more manageable ones</a:t>
            </a:r>
          </a:p>
          <a:p>
            <a:pPr marL="285750" indent="-285750">
              <a:buFont typeface="Arial" panose="020B0604020202020204" pitchFamily="34" charset="0"/>
              <a:buChar char="•"/>
            </a:pPr>
            <a:r>
              <a:rPr lang="en-US" sz="1800" dirty="0"/>
              <a:t>Set healthy boundaries </a:t>
            </a:r>
          </a:p>
          <a:p>
            <a:pPr marL="742932" lvl="1" indent="-285750" algn="l">
              <a:buFont typeface="Arial" panose="020B0604020202020204" pitchFamily="34" charset="0"/>
              <a:buChar char="•"/>
            </a:pPr>
            <a:r>
              <a:rPr lang="en-US" sz="1800" dirty="0"/>
              <a:t>Learn how to say “No” or negotiate deadlines</a:t>
            </a:r>
          </a:p>
          <a:p>
            <a:pPr marL="285750" indent="-285750">
              <a:buFont typeface="Arial" panose="020B0604020202020204" pitchFamily="34" charset="0"/>
              <a:buChar char="•"/>
            </a:pPr>
            <a:r>
              <a:rPr lang="en-US" sz="1800" dirty="0"/>
              <a:t>Efficiency</a:t>
            </a:r>
          </a:p>
          <a:p>
            <a:pPr marL="742932" lvl="1" indent="-285750" algn="l">
              <a:buFont typeface="Arial" panose="020B0604020202020204" pitchFamily="34" charset="0"/>
              <a:buChar char="•"/>
            </a:pPr>
            <a:r>
              <a:rPr lang="en-US" sz="1600" dirty="0"/>
              <a:t>Plan out the day/week/month</a:t>
            </a:r>
          </a:p>
          <a:p>
            <a:pPr marL="742932" lvl="1" indent="-285750" algn="l">
              <a:buFont typeface="Arial" panose="020B0604020202020204" pitchFamily="34" charset="0"/>
              <a:buChar char="•"/>
            </a:pPr>
            <a:r>
              <a:rPr lang="en-US" sz="1600" dirty="0"/>
              <a:t>Be organized</a:t>
            </a:r>
          </a:p>
          <a:p>
            <a:pPr marL="742932" lvl="1" indent="-285750" algn="l">
              <a:buFont typeface="Arial" panose="020B0604020202020204" pitchFamily="34" charset="0"/>
              <a:buChar char="•"/>
            </a:pPr>
            <a:r>
              <a:rPr lang="en-US" sz="1600" dirty="0"/>
              <a:t>Prioritize tasks on your checklist</a:t>
            </a:r>
          </a:p>
          <a:p>
            <a:pPr marL="285750" indent="-285750">
              <a:buFont typeface="Arial" panose="020B0604020202020204" pitchFamily="34" charset="0"/>
              <a:buChar char="•"/>
            </a:pPr>
            <a:r>
              <a:rPr lang="en-US" sz="1800" dirty="0"/>
              <a:t>Seek support from professional relationships and mentors</a:t>
            </a:r>
          </a:p>
          <a:p>
            <a:pPr marL="285750" indent="-285750">
              <a:buFont typeface="Arial" panose="020B0604020202020204" pitchFamily="34" charset="0"/>
              <a:buChar char="•"/>
            </a:pPr>
            <a:r>
              <a:rPr lang="en-US" sz="1800" dirty="0"/>
              <a:t>Narrow your focus</a:t>
            </a:r>
          </a:p>
          <a:p>
            <a:pPr marL="742932" lvl="1" indent="-285750" algn="l">
              <a:buFont typeface="Arial" panose="020B0604020202020204" pitchFamily="34" charset="0"/>
              <a:buChar char="•"/>
            </a:pPr>
            <a:r>
              <a:rPr lang="en-US" sz="1600" dirty="0"/>
              <a:t>Know what is most important and attainable</a:t>
            </a:r>
          </a:p>
          <a:p>
            <a:pPr marL="285750" indent="-285750">
              <a:buFont typeface="Arial" panose="020B0604020202020204" pitchFamily="34" charset="0"/>
              <a:buChar char="•"/>
            </a:pPr>
            <a:r>
              <a:rPr lang="en-US" sz="1800" dirty="0"/>
              <a:t>Cultivate a positive attitude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600" dirty="0"/>
          </a:p>
          <a:p>
            <a:pPr marL="742932" lvl="1" indent="-285750" algn="l">
              <a:buFont typeface="Arial" panose="020B0604020202020204" pitchFamily="34" charset="0"/>
              <a:buChar char="•"/>
            </a:pPr>
            <a:endParaRPr lang="en-US" sz="1600" dirty="0"/>
          </a:p>
          <a:p>
            <a:pPr marL="285750" indent="-285750">
              <a:buFont typeface="Arial" panose="020B0604020202020204" pitchFamily="34" charset="0"/>
              <a:buChar char="•"/>
            </a:pPr>
            <a:endParaRPr lang="en-US" sz="1800" dirty="0"/>
          </a:p>
          <a:p>
            <a:endParaRPr lang="en-US" sz="1800" dirty="0"/>
          </a:p>
        </p:txBody>
      </p:sp>
      <p:pic>
        <p:nvPicPr>
          <p:cNvPr id="4" name="Picture 3">
            <a:extLst>
              <a:ext uri="{FF2B5EF4-FFF2-40B4-BE49-F238E27FC236}">
                <a16:creationId xmlns:a16="http://schemas.microsoft.com/office/drawing/2014/main" id="{1CABE576-A397-FB6B-518E-9B901A1E317F}"/>
              </a:ext>
            </a:extLst>
          </p:cNvPr>
          <p:cNvPicPr>
            <a:picLocks noChangeAspect="1"/>
          </p:cNvPicPr>
          <p:nvPr/>
        </p:nvPicPr>
        <p:blipFill>
          <a:blip r:embed="rId3"/>
          <a:stretch>
            <a:fillRect/>
          </a:stretch>
        </p:blipFill>
        <p:spPr>
          <a:xfrm rot="727596">
            <a:off x="7470236" y="5252124"/>
            <a:ext cx="1322886" cy="1346533"/>
          </a:xfrm>
          <a:prstGeom prst="rect">
            <a:avLst/>
          </a:prstGeom>
        </p:spPr>
      </p:pic>
    </p:spTree>
    <p:extLst>
      <p:ext uri="{BB962C8B-B14F-4D97-AF65-F5344CB8AC3E}">
        <p14:creationId xmlns:p14="http://schemas.microsoft.com/office/powerpoint/2010/main" val="33602493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EED5B-60B3-1F4A-1FA1-B5C26F241EC0}"/>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17B9464A-DE59-FFD4-7F45-A5081D24C7BF}"/>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6C4F1AA5-CFED-F609-2F49-7E6DC687A7A3}"/>
              </a:ext>
            </a:extLst>
          </p:cNvPr>
          <p:cNvSpPr/>
          <p:nvPr>
            <p:custDataLst>
              <p:tags r:id="rId4"/>
            </p:custDataLst>
          </p:nvPr>
        </p:nvSpPr>
        <p:spPr bwMode="auto">
          <a:xfrm>
            <a:off x="2590800" y="2571750"/>
            <a:ext cx="6045200" cy="1714500"/>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How stressful do you find financial aid during non-peak time?</a:t>
            </a:r>
            <a:endParaRPr kumimoji="0" lang="en-US" sz="3600" b="1"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4275CD61-7FBA-3B8E-8A8F-713C0ECB4412}"/>
              </a:ext>
            </a:extLst>
          </p:cNvPr>
          <p:cNvSpPr/>
          <p:nvPr>
            <p:custDataLst>
              <p:tags r:id="rId5"/>
            </p:custDataLst>
          </p:nvPr>
        </p:nvSpPr>
        <p:spPr bwMode="auto">
          <a:xfrm>
            <a:off x="2590800" y="6096000"/>
            <a:ext cx="6299200" cy="382594"/>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a:t>
            </a:r>
            <a:r>
              <a:rPr kumimoji="0" lang="en-US" sz="1400" b="0" i="0" u="none" strike="noStrike" cap="none" normalizeH="0" baseline="0">
                <a:solidFill>
                  <a:srgbClr val="5B5B5B"/>
                </a:solidFill>
                <a:effectLst>
                  <a:outerShdw blurRad="38100" dist="38100" dir="2700000" algn="tl">
                    <a:srgbClr val="000000">
                      <a:alpha val="43137"/>
                    </a:srgbClr>
                  </a:outerShdw>
                </a:effectLst>
                <a:latin typeface="Segoe" pitchFamily="34" charset="0"/>
              </a:rPr>
              <a:t> Start presenting to display the poll results on this slide.</a:t>
            </a:r>
            <a:endParaRPr kumimoji="0" lang="en-US" sz="1400" b="0"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5993174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90D7D-1D73-259F-1E97-20D0623C3728}"/>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DC0C3BEA-8F59-79DF-5E33-29D7DDB4CFA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74E4DA4F-846A-527C-0117-A3977384376A}"/>
              </a:ext>
            </a:extLst>
          </p:cNvPr>
          <p:cNvSpPr/>
          <p:nvPr>
            <p:custDataLst>
              <p:tags r:id="rId4"/>
            </p:custDataLst>
          </p:nvPr>
        </p:nvSpPr>
        <p:spPr bwMode="auto">
          <a:xfrm>
            <a:off x="2590800" y="2571750"/>
            <a:ext cx="6045200" cy="1714500"/>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How stressful do you find financial aid during peak time?</a:t>
            </a:r>
            <a:endParaRPr kumimoji="0" lang="en-US" sz="3600" b="1"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A3D0AC75-FA5E-76D4-46A9-B5B5587C6CA6}"/>
              </a:ext>
            </a:extLst>
          </p:cNvPr>
          <p:cNvSpPr/>
          <p:nvPr>
            <p:custDataLst>
              <p:tags r:id="rId5"/>
            </p:custDataLst>
          </p:nvPr>
        </p:nvSpPr>
        <p:spPr bwMode="auto">
          <a:xfrm>
            <a:off x="2590800" y="6096000"/>
            <a:ext cx="6299200" cy="382594"/>
          </a:xfrm>
          <a:prstGeom prst="rect">
            <a:avLst/>
          </a:prstGeom>
          <a:no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a:extLst>
            <a:ext uri="{909E8E84-426E-40DD-AFC4-6F175D3DCCD1}">
              <a14:hiddenFill xmlns:a14="http://schemas.microsoft.com/office/drawing/2010/main">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14:hiddenFill>
            </a:ext>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solidFill>
                  <a:srgbClr val="5B5B5B"/>
                </a:solidFill>
                <a:effectLst>
                  <a:outerShdw blurRad="38100" dist="38100" dir="2700000" algn="tl">
                    <a:srgbClr val="000000">
                      <a:alpha val="43137"/>
                    </a:srgbClr>
                  </a:outerShdw>
                </a:effectLst>
                <a:latin typeface="Segoe" pitchFamily="34" charset="0"/>
              </a:rPr>
              <a:t>ⓘ</a:t>
            </a:r>
            <a:r>
              <a:rPr kumimoji="0" lang="en-US" sz="1400" b="0" i="0" u="none" strike="noStrike" cap="none" normalizeH="0" baseline="0">
                <a:solidFill>
                  <a:srgbClr val="5B5B5B"/>
                </a:solidFill>
                <a:effectLst>
                  <a:outerShdw blurRad="38100" dist="38100" dir="2700000" algn="tl">
                    <a:srgbClr val="000000">
                      <a:alpha val="43137"/>
                    </a:srgbClr>
                  </a:outerShdw>
                </a:effectLst>
                <a:latin typeface="Segoe" pitchFamily="34" charset="0"/>
              </a:rPr>
              <a:t> Start presenting to display the poll results on this slide.</a:t>
            </a:r>
            <a:endParaRPr kumimoji="0" lang="en-US" sz="1400" b="0" i="0" u="none" strike="noStrike" cap="none" normalizeH="0" baseline="0" dirty="0">
              <a:solidFill>
                <a:srgbClr val="5B5B5B"/>
              </a:solidFill>
              <a:effectLst>
                <a:outerShdw blurRad="38100" dist="38100" dir="2700000" algn="tl">
                  <a:srgbClr val="000000">
                    <a:alpha val="43137"/>
                  </a:srgbClr>
                </a:outerShdw>
              </a:effectLst>
              <a:latin typeface="Segoe" pitchFamily="34" charset="0"/>
            </a:endParaRPr>
          </a:p>
        </p:txBody>
      </p:sp>
    </p:spTree>
    <p:custDataLst>
      <p:tags r:id="rId1"/>
    </p:custDataLst>
    <p:extLst>
      <p:ext uri="{BB962C8B-B14F-4D97-AF65-F5344CB8AC3E}">
        <p14:creationId xmlns:p14="http://schemas.microsoft.com/office/powerpoint/2010/main" val="30595052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e8cc9310-f489-4647-a520-f6146676e317"/>
  <p:tag name="SLIDO_EVENT_SECTION_UUID" val="e2ffb41d-3c7c-4a1d-8705-99b4ac95bf9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g3MzUwNDV9"/>
  <p:tag name="SLIDO_TYPE" val="SlidoPoll"/>
  <p:tag name="SLIDO_POLL_UUID" val="cb59478f-df69-4a2c-a98f-5a60177189f2"/>
  <p:tag name="SLIDO_TIMELINE" val="W3sicG9sbFF1ZXN0aW9uVXVpZCI6Ijk5MWNiZTdmLTQ3M2UtNGJiNi1hNDJjLTU1YTQyMzRhMjFkZi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g3MzUyMTB9"/>
  <p:tag name="SLIDO_TYPE" val="SlidoPoll"/>
  <p:tag name="SLIDO_POLL_UUID" val="7b2c9ad9-a2e5-4fdc-899a-3188910c37b5"/>
  <p:tag name="SLIDO_TIMELINE" val="W3sicG9sbFF1ZXN0aW9uVXVpZCI6IjVmN2Q0NDFkLWM2NWQtNGUyZi1iMDQxLTIxYmM2ZTYyN2Q1N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g3MzQ4MzR9"/>
  <p:tag name="SLIDO_TYPE" val="SlidoPoll"/>
  <p:tag name="SLIDO_POLL_UUID" val="3a8ceb50-acb9-46e6-9341-62dc0c952f43"/>
  <p:tag name="SLIDO_TIMELINE" val="W3sicG9sbFF1ZXN0aW9uVXVpZCI6IjYzMmZlYTk0LTk3NDUtNGI0Yy04YzQwLTk0ZTVkZjUxZjRlNy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zg3MzUyOTB9"/>
  <p:tag name="SLIDO_TYPE" val="SlidoPoll"/>
  <p:tag name="SLIDO_POLL_UUID" val="2f0e0d22-3fac-4de4-94e1-9a861451e896"/>
  <p:tag name="SLIDO_TIMELINE" val="W3sicG9sbFF1ZXN0aW9uVXVpZCI6IjUwNmQ1MDJjLThkZGMtNDRlMy1iNmJjLWEzOGFkYjVmYzk5My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g3MzQ5ODV9"/>
  <p:tag name="SLIDO_TYPE" val="SlidoPoll"/>
  <p:tag name="SLIDO_POLL_UUID" val="97930285-6eab-49ca-a421-3ad5b67e070b"/>
  <p:tag name="SLIDO_TIMELINE" val="W3sicG9sbFF1ZXN0aW9uVXVpZCI6IjEyNzc1YTE0LTdiMWUtNGZjMC04ODczLTg5ZTYwNWIzNmJkN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1_Blue with White Bar Segoe Template">
  <a:themeElements>
    <a:clrScheme name="Custom 14">
      <a:dk1>
        <a:sysClr val="windowText" lastClr="000000"/>
      </a:dk1>
      <a:lt1>
        <a:sysClr val="window" lastClr="FFFFFF"/>
      </a:lt1>
      <a:dk2>
        <a:srgbClr val="0000FF"/>
      </a:dk2>
      <a:lt2>
        <a:srgbClr val="EEECE1"/>
      </a:lt2>
      <a:accent1>
        <a:srgbClr val="0000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05342453BC5B44BEB38B9439A3B2A5" ma:contentTypeVersion="13" ma:contentTypeDescription="Create a new document." ma:contentTypeScope="" ma:versionID="309b64347ef80f0dc9255d90893a4027">
  <xsd:schema xmlns:xsd="http://www.w3.org/2001/XMLSchema" xmlns:xs="http://www.w3.org/2001/XMLSchema" xmlns:p="http://schemas.microsoft.com/office/2006/metadata/properties" xmlns:ns1="http://schemas.microsoft.com/sharepoint/v3" xmlns:ns2="a34e5014-7655-4b6a-91c9-20d38cbdf271" xmlns:ns3="f10bdc3b-22bd-4462-81f9-d5f1fe25785b" targetNamespace="http://schemas.microsoft.com/office/2006/metadata/properties" ma:root="true" ma:fieldsID="a59b049ef028edb2779ce20bcaa657df" ns1:_="" ns2:_="" ns3:_="">
    <xsd:import namespace="http://schemas.microsoft.com/sharepoint/v3"/>
    <xsd:import namespace="a34e5014-7655-4b6a-91c9-20d38cbdf271"/>
    <xsd:import namespace="f10bdc3b-22bd-4462-81f9-d5f1fe25785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4e5014-7655-4b6a-91c9-20d38cbdf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0bdc3b-22bd-4462-81f9-d5f1fe2578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3DE92-118D-4F09-BA53-ED09DD0E4C63}">
  <ds:schemaRefs>
    <ds:schemaRef ds:uri="http://purl.org/dc/elements/1.1/"/>
    <ds:schemaRef ds:uri="http://purl.org/dc/dcmitype/"/>
    <ds:schemaRef ds:uri="http://schemas.microsoft.com/office/2006/metadata/properties"/>
    <ds:schemaRef ds:uri="f10bdc3b-22bd-4462-81f9-d5f1fe25785b"/>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a34e5014-7655-4b6a-91c9-20d38cbdf271"/>
    <ds:schemaRef ds:uri="http://www.w3.org/XML/1998/namespace"/>
    <ds:schemaRef ds:uri="http://purl.org/dc/terms/"/>
  </ds:schemaRefs>
</ds:datastoreItem>
</file>

<file path=customXml/itemProps2.xml><?xml version="1.0" encoding="utf-8"?>
<ds:datastoreItem xmlns:ds="http://schemas.openxmlformats.org/officeDocument/2006/customXml" ds:itemID="{8DF6BA29-58E4-4407-A3BF-48796BBC3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4e5014-7655-4b6a-91c9-20d38cbdf271"/>
    <ds:schemaRef ds:uri="f10bdc3b-22bd-4462-81f9-d5f1fe257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244913-A040-4DF1-880E-A70653DFF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White Bar Segoe Template</Template>
  <TotalTime>5012</TotalTime>
  <Words>960</Words>
  <Application>Microsoft Office PowerPoint</Application>
  <PresentationFormat>On-screen Show (4:3)</PresentationFormat>
  <Paragraphs>159</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Courier New</vt:lpstr>
      <vt:lpstr>Segoe</vt:lpstr>
      <vt:lpstr>Wingdings</vt:lpstr>
      <vt:lpstr>1_Blue with White Bar Segoe Template</vt:lpstr>
      <vt:lpstr>White with Courier font for code slides</vt:lpstr>
      <vt:lpstr>Leading Effectively During Stressful Times in Financial Aid </vt:lpstr>
      <vt:lpstr>Planned take aways</vt:lpstr>
      <vt:lpstr>Slido QR Code</vt:lpstr>
      <vt:lpstr>PowerPoint Presentation</vt:lpstr>
      <vt:lpstr>Leadership</vt:lpstr>
      <vt:lpstr>PowerPoint Presentation</vt:lpstr>
      <vt:lpstr>Tools and techniques to mitigate stress</vt:lpstr>
      <vt:lpstr>PowerPoint Presentation</vt:lpstr>
      <vt:lpstr>PowerPoint Presentation</vt:lpstr>
      <vt:lpstr>Reducing stress in the office environment </vt:lpstr>
      <vt:lpstr>PowerPoint Presentation</vt:lpstr>
      <vt:lpstr>Work-Life balance &amp; self-care</vt:lpstr>
      <vt:lpstr>CliftonStrengths and other assessment tools</vt:lpstr>
      <vt:lpstr>Any Questions?</vt:lpstr>
    </vt:vector>
  </TitlesOfParts>
  <Company>WMU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Michael Anthony Couch, II</dc:creator>
  <cp:lastModifiedBy>Spohn Andrew B</cp:lastModifiedBy>
  <cp:revision>182</cp:revision>
  <cp:lastPrinted>2017-10-18T15:27:31Z</cp:lastPrinted>
  <dcterms:created xsi:type="dcterms:W3CDTF">2013-04-29T14:21:38Z</dcterms:created>
  <dcterms:modified xsi:type="dcterms:W3CDTF">2023-05-11T18:49:32Z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y fmtid="{D5CDD505-2E9C-101B-9397-08002B2CF9AE}" pid="4" name="SlidoAppVersion">
    <vt:lpwstr>1.5.3.3511</vt:lpwstr>
  </property>
</Properties>
</file>