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83" r:id="rId4"/>
    <p:sldId id="259" r:id="rId5"/>
    <p:sldId id="274" r:id="rId6"/>
    <p:sldId id="269" r:id="rId7"/>
    <p:sldId id="276" r:id="rId8"/>
    <p:sldId id="279" r:id="rId9"/>
    <p:sldId id="281" r:id="rId10"/>
    <p:sldId id="282" r:id="rId11"/>
    <p:sldId id="266" r:id="rId12"/>
    <p:sldId id="277" r:id="rId13"/>
    <p:sldId id="285" r:id="rId14"/>
    <p:sldId id="280" r:id="rId15"/>
    <p:sldId id="284" r:id="rId16"/>
    <p:sldId id="286" r:id="rId17"/>
    <p:sldId id="287" r:id="rId18"/>
    <p:sldId id="288" r:id="rId19"/>
    <p:sldId id="263" r:id="rId20"/>
    <p:sldId id="289" r:id="rId21"/>
    <p:sldId id="290" r:id="rId22"/>
    <p:sldId id="291" r:id="rId23"/>
    <p:sldId id="3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34A"/>
    <a:srgbClr val="F6AD47"/>
    <a:srgbClr val="ABD8DD"/>
    <a:srgbClr val="C5E0B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2ACB2-A8FE-45C2-84B4-283077FBE5EA}" v="9" dt="2023-05-19T20:22:03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0" autoAdjust="0"/>
  </p:normalViewPr>
  <p:slideViewPr>
    <p:cSldViewPr snapToGrid="0">
      <p:cViewPr varScale="1">
        <p:scale>
          <a:sx n="100" d="100"/>
          <a:sy n="10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iem Saterfield" userId="0ec8b9cabfe1bf26" providerId="LiveId" clId="{04B2ACB2-A8FE-45C2-84B4-283077FBE5EA}"/>
    <pc:docChg chg="undo custSel addSld delSld modSld">
      <pc:chgData name="Shariem Saterfield" userId="0ec8b9cabfe1bf26" providerId="LiveId" clId="{04B2ACB2-A8FE-45C2-84B4-283077FBE5EA}" dt="2023-05-19T20:22:13.169" v="302" actId="20577"/>
      <pc:docMkLst>
        <pc:docMk/>
      </pc:docMkLst>
      <pc:sldChg chg="modNotesTx">
        <pc:chgData name="Shariem Saterfield" userId="0ec8b9cabfe1bf26" providerId="LiveId" clId="{04B2ACB2-A8FE-45C2-84B4-283077FBE5EA}" dt="2023-05-19T20:20:52.767" v="293" actId="6549"/>
        <pc:sldMkLst>
          <pc:docMk/>
          <pc:sldMk cId="464417948" sldId="256"/>
        </pc:sldMkLst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2553237622" sldId="257"/>
        </pc:sldMkLst>
      </pc:sldChg>
      <pc:sldChg chg="modSp mod modNotesTx">
        <pc:chgData name="Shariem Saterfield" userId="0ec8b9cabfe1bf26" providerId="LiveId" clId="{04B2ACB2-A8FE-45C2-84B4-283077FBE5EA}" dt="2023-05-19T20:21:22.462" v="297" actId="20577"/>
        <pc:sldMkLst>
          <pc:docMk/>
          <pc:sldMk cId="4143436146" sldId="259"/>
        </pc:sldMkLst>
        <pc:spChg chg="mod">
          <ac:chgData name="Shariem Saterfield" userId="0ec8b9cabfe1bf26" providerId="LiveId" clId="{04B2ACB2-A8FE-45C2-84B4-283077FBE5EA}" dt="2023-05-19T20:21:22.462" v="297" actId="20577"/>
          <ac:spMkLst>
            <pc:docMk/>
            <pc:sldMk cId="4143436146" sldId="259"/>
            <ac:spMk id="2" creationId="{6B63509E-8335-B58B-3A62-80383F81B301}"/>
          </ac:spMkLst>
        </pc:spChg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3849992022" sldId="260"/>
        </pc:sldMkLst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1146570911" sldId="261"/>
        </pc:sldMkLst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3041294288" sldId="262"/>
        </pc:sldMkLst>
      </pc:sldChg>
      <pc:sldChg chg="modNotesTx">
        <pc:chgData name="Shariem Saterfield" userId="0ec8b9cabfe1bf26" providerId="LiveId" clId="{04B2ACB2-A8FE-45C2-84B4-283077FBE5EA}" dt="2023-05-19T20:17:59.252" v="259" actId="6549"/>
        <pc:sldMkLst>
          <pc:docMk/>
          <pc:sldMk cId="1021667084" sldId="263"/>
        </pc:sldMkLst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2077557402" sldId="264"/>
        </pc:sldMkLst>
      </pc:sldChg>
      <pc:sldChg chg="modNotesTx">
        <pc:chgData name="Shariem Saterfield" userId="0ec8b9cabfe1bf26" providerId="LiveId" clId="{04B2ACB2-A8FE-45C2-84B4-283077FBE5EA}" dt="2023-05-19T20:18:51.424" v="265" actId="6549"/>
        <pc:sldMkLst>
          <pc:docMk/>
          <pc:sldMk cId="1906873738" sldId="266"/>
        </pc:sldMkLst>
      </pc:sldChg>
      <pc:sldChg chg="addSp modSp mod modNotesTx">
        <pc:chgData name="Shariem Saterfield" userId="0ec8b9cabfe1bf26" providerId="LiveId" clId="{04B2ACB2-A8FE-45C2-84B4-283077FBE5EA}" dt="2023-05-19T20:22:13.169" v="302" actId="20577"/>
        <pc:sldMkLst>
          <pc:docMk/>
          <pc:sldMk cId="2059458618" sldId="268"/>
        </pc:sldMkLst>
        <pc:spChg chg="mod">
          <ac:chgData name="Shariem Saterfield" userId="0ec8b9cabfe1bf26" providerId="LiveId" clId="{04B2ACB2-A8FE-45C2-84B4-283077FBE5EA}" dt="2023-05-19T20:20:02.973" v="275"/>
          <ac:spMkLst>
            <pc:docMk/>
            <pc:sldMk cId="2059458618" sldId="268"/>
            <ac:spMk id="4" creationId="{FFC3B48A-DFAE-D780-37A1-645FA8DD9168}"/>
          </ac:spMkLst>
        </pc:spChg>
        <pc:spChg chg="mod">
          <ac:chgData name="Shariem Saterfield" userId="0ec8b9cabfe1bf26" providerId="LiveId" clId="{04B2ACB2-A8FE-45C2-84B4-283077FBE5EA}" dt="2023-05-19T20:20:42.108" v="292" actId="1076"/>
          <ac:spMkLst>
            <pc:docMk/>
            <pc:sldMk cId="2059458618" sldId="268"/>
            <ac:spMk id="7" creationId="{B51208EC-9244-999C-424F-5969EE6D6947}"/>
          </ac:spMkLst>
        </pc:spChg>
        <pc:spChg chg="add mod">
          <ac:chgData name="Shariem Saterfield" userId="0ec8b9cabfe1bf26" providerId="LiveId" clId="{04B2ACB2-A8FE-45C2-84B4-283077FBE5EA}" dt="2023-05-19T20:20:23.771" v="288" actId="122"/>
          <ac:spMkLst>
            <pc:docMk/>
            <pc:sldMk cId="2059458618" sldId="268"/>
            <ac:spMk id="9" creationId="{730609BB-6153-4941-979C-F78D99D7B081}"/>
          </ac:spMkLst>
        </pc:spChg>
      </pc:sldChg>
      <pc:sldChg chg="modNotesTx">
        <pc:chgData name="Shariem Saterfield" userId="0ec8b9cabfe1bf26" providerId="LiveId" clId="{04B2ACB2-A8FE-45C2-84B4-283077FBE5EA}" dt="2023-05-19T20:19:13.174" v="267" actId="6549"/>
        <pc:sldMkLst>
          <pc:docMk/>
          <pc:sldMk cId="1628599316" sldId="269"/>
        </pc:sldMkLst>
      </pc:sldChg>
      <pc:sldChg chg="del">
        <pc:chgData name="Shariem Saterfield" userId="0ec8b9cabfe1bf26" providerId="LiveId" clId="{04B2ACB2-A8FE-45C2-84B4-283077FBE5EA}" dt="2023-05-19T20:03:31.349" v="0" actId="47"/>
        <pc:sldMkLst>
          <pc:docMk/>
          <pc:sldMk cId="871102381" sldId="272"/>
        </pc:sldMkLst>
      </pc:sldChg>
      <pc:sldChg chg="del">
        <pc:chgData name="Shariem Saterfield" userId="0ec8b9cabfe1bf26" providerId="LiveId" clId="{04B2ACB2-A8FE-45C2-84B4-283077FBE5EA}" dt="2023-05-19T20:04:08.081" v="3" actId="47"/>
        <pc:sldMkLst>
          <pc:docMk/>
          <pc:sldMk cId="888122107" sldId="273"/>
        </pc:sldMkLst>
      </pc:sldChg>
      <pc:sldChg chg="modSp mod modNotesTx">
        <pc:chgData name="Shariem Saterfield" userId="0ec8b9cabfe1bf26" providerId="LiveId" clId="{04B2ACB2-A8FE-45C2-84B4-283077FBE5EA}" dt="2023-05-19T20:21:58.393" v="301" actId="1076"/>
        <pc:sldMkLst>
          <pc:docMk/>
          <pc:sldMk cId="554736748" sldId="274"/>
        </pc:sldMkLst>
        <pc:spChg chg="mod">
          <ac:chgData name="Shariem Saterfield" userId="0ec8b9cabfe1bf26" providerId="LiveId" clId="{04B2ACB2-A8FE-45C2-84B4-283077FBE5EA}" dt="2023-05-19T20:21:58.393" v="301" actId="1076"/>
          <ac:spMkLst>
            <pc:docMk/>
            <pc:sldMk cId="554736748" sldId="274"/>
            <ac:spMk id="4" creationId="{BE785A77-2700-D208-F165-29FD2ABB191C}"/>
          </ac:spMkLst>
        </pc:spChg>
      </pc:sldChg>
      <pc:sldChg chg="modNotesTx">
        <pc:chgData name="Shariem Saterfield" userId="0ec8b9cabfe1bf26" providerId="LiveId" clId="{04B2ACB2-A8FE-45C2-84B4-283077FBE5EA}" dt="2023-05-19T20:19:02.561" v="266" actId="6549"/>
        <pc:sldMkLst>
          <pc:docMk/>
          <pc:sldMk cId="292768882" sldId="279"/>
        </pc:sldMkLst>
      </pc:sldChg>
      <pc:sldChg chg="modNotesTx">
        <pc:chgData name="Shariem Saterfield" userId="0ec8b9cabfe1bf26" providerId="LiveId" clId="{04B2ACB2-A8FE-45C2-84B4-283077FBE5EA}" dt="2023-05-19T20:18:40.556" v="263" actId="6549"/>
        <pc:sldMkLst>
          <pc:docMk/>
          <pc:sldMk cId="401196468" sldId="280"/>
        </pc:sldMkLst>
      </pc:sldChg>
      <pc:sldChg chg="modNotesTx">
        <pc:chgData name="Shariem Saterfield" userId="0ec8b9cabfe1bf26" providerId="LiveId" clId="{04B2ACB2-A8FE-45C2-84B4-283077FBE5EA}" dt="2023-05-19T20:18:33.005" v="262" actId="6549"/>
        <pc:sldMkLst>
          <pc:docMk/>
          <pc:sldMk cId="2742273876" sldId="284"/>
        </pc:sldMkLst>
      </pc:sldChg>
      <pc:sldChg chg="modNotesTx">
        <pc:chgData name="Shariem Saterfield" userId="0ec8b9cabfe1bf26" providerId="LiveId" clId="{04B2ACB2-A8FE-45C2-84B4-283077FBE5EA}" dt="2023-05-19T20:18:46.409" v="264" actId="6549"/>
        <pc:sldMkLst>
          <pc:docMk/>
          <pc:sldMk cId="3591641139" sldId="285"/>
        </pc:sldMkLst>
      </pc:sldChg>
      <pc:sldChg chg="modNotesTx">
        <pc:chgData name="Shariem Saterfield" userId="0ec8b9cabfe1bf26" providerId="LiveId" clId="{04B2ACB2-A8FE-45C2-84B4-283077FBE5EA}" dt="2023-05-19T20:18:19.177" v="261" actId="6549"/>
        <pc:sldMkLst>
          <pc:docMk/>
          <pc:sldMk cId="2103610149" sldId="288"/>
        </pc:sldMkLst>
      </pc:sldChg>
      <pc:sldChg chg="modNotesTx">
        <pc:chgData name="Shariem Saterfield" userId="0ec8b9cabfe1bf26" providerId="LiveId" clId="{04B2ACB2-A8FE-45C2-84B4-283077FBE5EA}" dt="2023-05-19T20:18:09.043" v="260" actId="6549"/>
        <pc:sldMkLst>
          <pc:docMk/>
          <pc:sldMk cId="1631058603" sldId="289"/>
        </pc:sldMkLst>
      </pc:sldChg>
      <pc:sldChg chg="modSp mod">
        <pc:chgData name="Shariem Saterfield" userId="0ec8b9cabfe1bf26" providerId="LiveId" clId="{04B2ACB2-A8FE-45C2-84B4-283077FBE5EA}" dt="2023-05-19T20:11:59.529" v="125" actId="1440"/>
        <pc:sldMkLst>
          <pc:docMk/>
          <pc:sldMk cId="3732316078" sldId="290"/>
        </pc:sldMkLst>
        <pc:picChg chg="mod">
          <ac:chgData name="Shariem Saterfield" userId="0ec8b9cabfe1bf26" providerId="LiveId" clId="{04B2ACB2-A8FE-45C2-84B4-283077FBE5EA}" dt="2023-05-19T20:11:59.529" v="125" actId="1440"/>
          <ac:picMkLst>
            <pc:docMk/>
            <pc:sldMk cId="3732316078" sldId="290"/>
            <ac:picMk id="2" creationId="{DDC98A17-070C-6652-A085-C6FB0B31D336}"/>
          </ac:picMkLst>
        </pc:picChg>
      </pc:sldChg>
      <pc:sldChg chg="addSp delSp modSp new mod">
        <pc:chgData name="Shariem Saterfield" userId="0ec8b9cabfe1bf26" providerId="LiveId" clId="{04B2ACB2-A8FE-45C2-84B4-283077FBE5EA}" dt="2023-05-19T20:08:09.041" v="123" actId="207"/>
        <pc:sldMkLst>
          <pc:docMk/>
          <pc:sldMk cId="3658191409" sldId="291"/>
        </pc:sldMkLst>
        <pc:spChg chg="add mod">
          <ac:chgData name="Shariem Saterfield" userId="0ec8b9cabfe1bf26" providerId="LiveId" clId="{04B2ACB2-A8FE-45C2-84B4-283077FBE5EA}" dt="2023-05-19T20:03:52.545" v="2"/>
          <ac:spMkLst>
            <pc:docMk/>
            <pc:sldMk cId="3658191409" sldId="291"/>
            <ac:spMk id="2" creationId="{C8ADC364-1F87-22F3-1BE4-70728364C35D}"/>
          </ac:spMkLst>
        </pc:spChg>
        <pc:spChg chg="add mod">
          <ac:chgData name="Shariem Saterfield" userId="0ec8b9cabfe1bf26" providerId="LiveId" clId="{04B2ACB2-A8FE-45C2-84B4-283077FBE5EA}" dt="2023-05-19T20:03:52.545" v="2"/>
          <ac:spMkLst>
            <pc:docMk/>
            <pc:sldMk cId="3658191409" sldId="291"/>
            <ac:spMk id="3" creationId="{A807916B-B487-0A33-AC6F-D22FBB623DF9}"/>
          </ac:spMkLst>
        </pc:spChg>
        <pc:spChg chg="add mod">
          <ac:chgData name="Shariem Saterfield" userId="0ec8b9cabfe1bf26" providerId="LiveId" clId="{04B2ACB2-A8FE-45C2-84B4-283077FBE5EA}" dt="2023-05-19T20:08:09.041" v="123" actId="207"/>
          <ac:spMkLst>
            <pc:docMk/>
            <pc:sldMk cId="3658191409" sldId="291"/>
            <ac:spMk id="8" creationId="{8FE96F45-482A-ADA7-C839-C99C07615F39}"/>
          </ac:spMkLst>
        </pc:spChg>
        <pc:spChg chg="add mod">
          <ac:chgData name="Shariem Saterfield" userId="0ec8b9cabfe1bf26" providerId="LiveId" clId="{04B2ACB2-A8FE-45C2-84B4-283077FBE5EA}" dt="2023-05-19T20:07:22.019" v="63" actId="207"/>
          <ac:spMkLst>
            <pc:docMk/>
            <pc:sldMk cId="3658191409" sldId="291"/>
            <ac:spMk id="9" creationId="{4164BE50-EC74-5E4E-CC15-46B048A706E2}"/>
          </ac:spMkLst>
        </pc:spChg>
        <pc:picChg chg="add del mod">
          <ac:chgData name="Shariem Saterfield" userId="0ec8b9cabfe1bf26" providerId="LiveId" clId="{04B2ACB2-A8FE-45C2-84B4-283077FBE5EA}" dt="2023-05-19T20:05:36.053" v="7" actId="478"/>
          <ac:picMkLst>
            <pc:docMk/>
            <pc:sldMk cId="3658191409" sldId="291"/>
            <ac:picMk id="5" creationId="{208E95D0-567B-965E-48B1-A54069FE9C87}"/>
          </ac:picMkLst>
        </pc:picChg>
        <pc:picChg chg="add mod modCrop">
          <ac:chgData name="Shariem Saterfield" userId="0ec8b9cabfe1bf26" providerId="LiveId" clId="{04B2ACB2-A8FE-45C2-84B4-283077FBE5EA}" dt="2023-05-19T20:06:18.055" v="13" actId="732"/>
          <ac:picMkLst>
            <pc:docMk/>
            <pc:sldMk cId="3658191409" sldId="291"/>
            <ac:picMk id="7" creationId="{2CCC232A-1EAA-8FD9-38C1-1A435FF9E52C}"/>
          </ac:picMkLst>
        </pc:picChg>
      </pc:sldChg>
      <pc:sldChg chg="addSp modSp mod delDesignElem">
        <pc:chgData name="Shariem Saterfield" userId="0ec8b9cabfe1bf26" providerId="LiveId" clId="{04B2ACB2-A8FE-45C2-84B4-283077FBE5EA}" dt="2023-05-19T20:17:35.384" v="257" actId="1076"/>
        <pc:sldMkLst>
          <pc:docMk/>
          <pc:sldMk cId="3407061855" sldId="383"/>
        </pc:sldMkLst>
        <pc:spChg chg="mod">
          <ac:chgData name="Shariem Saterfield" userId="0ec8b9cabfe1bf26" providerId="LiveId" clId="{04B2ACB2-A8FE-45C2-84B4-283077FBE5EA}" dt="2023-05-19T20:15:52.501" v="215" actId="1076"/>
          <ac:spMkLst>
            <pc:docMk/>
            <pc:sldMk cId="3407061855" sldId="383"/>
            <ac:spMk id="2" creationId="{CA8E8755-6B55-9D1F-DE52-915A21D50650}"/>
          </ac:spMkLst>
        </pc:spChg>
        <pc:spChg chg="add mod">
          <ac:chgData name="Shariem Saterfield" userId="0ec8b9cabfe1bf26" providerId="LiveId" clId="{04B2ACB2-A8FE-45C2-84B4-283077FBE5EA}" dt="2023-05-19T20:15:42.574" v="213"/>
          <ac:spMkLst>
            <pc:docMk/>
            <pc:sldMk cId="3407061855" sldId="383"/>
            <ac:spMk id="3" creationId="{B26033A2-5335-7F5A-B1CB-05A348C903C6}"/>
          </ac:spMkLst>
        </pc:spChg>
        <pc:spChg chg="mod">
          <ac:chgData name="Shariem Saterfield" userId="0ec8b9cabfe1bf26" providerId="LiveId" clId="{04B2ACB2-A8FE-45C2-84B4-283077FBE5EA}" dt="2023-05-19T20:15:48.314" v="214" actId="1076"/>
          <ac:spMkLst>
            <pc:docMk/>
            <pc:sldMk cId="3407061855" sldId="383"/>
            <ac:spMk id="4" creationId="{F7361A6C-9C70-B971-7EC0-B7828A7AA922}"/>
          </ac:spMkLst>
        </pc:spChg>
        <pc:spChg chg="add mod">
          <ac:chgData name="Shariem Saterfield" userId="0ec8b9cabfe1bf26" providerId="LiveId" clId="{04B2ACB2-A8FE-45C2-84B4-283077FBE5EA}" dt="2023-05-19T20:15:42.574" v="213"/>
          <ac:spMkLst>
            <pc:docMk/>
            <pc:sldMk cId="3407061855" sldId="383"/>
            <ac:spMk id="5" creationId="{41FAAB6D-BF6C-411C-20B7-06DB71897637}"/>
          </ac:spMkLst>
        </pc:spChg>
        <pc:spChg chg="add mod">
          <ac:chgData name="Shariem Saterfield" userId="0ec8b9cabfe1bf26" providerId="LiveId" clId="{04B2ACB2-A8FE-45C2-84B4-283077FBE5EA}" dt="2023-05-19T20:17:35.384" v="257" actId="1076"/>
          <ac:spMkLst>
            <pc:docMk/>
            <pc:sldMk cId="3407061855" sldId="383"/>
            <ac:spMk id="7" creationId="{5BB818BC-7B49-5815-BEA7-4750604957E6}"/>
          </ac:spMkLst>
        </pc:spChg>
        <pc:picChg chg="mod">
          <ac:chgData name="Shariem Saterfield" userId="0ec8b9cabfe1bf26" providerId="LiveId" clId="{04B2ACB2-A8FE-45C2-84B4-283077FBE5EA}" dt="2023-05-19T20:15:48.314" v="214" actId="1076"/>
          <ac:picMkLst>
            <pc:docMk/>
            <pc:sldMk cId="3407061855" sldId="383"/>
            <ac:picMk id="6" creationId="{F54578C9-8A72-8340-DAA6-4F227BBAC2AC}"/>
          </ac:picMkLst>
        </pc:picChg>
        <pc:picChg chg="mod">
          <ac:chgData name="Shariem Saterfield" userId="0ec8b9cabfe1bf26" providerId="LiveId" clId="{04B2ACB2-A8FE-45C2-84B4-283077FBE5EA}" dt="2023-05-19T20:15:48.314" v="214" actId="1076"/>
          <ac:picMkLst>
            <pc:docMk/>
            <pc:sldMk cId="3407061855" sldId="383"/>
            <ac:picMk id="8" creationId="{387D1D50-C429-89C1-A024-EB49CB93B8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FA1C8-3107-4A35-B0FB-B1C44E4AA40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DEA3B-BC19-46C2-802C-80F538CE3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4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reminded everyone of how critical you are to the students, to the university and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6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9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8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2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5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1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5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12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7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8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EA3B-BC19-46C2-802C-80F538CE3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3F8B-D6B5-EF1E-77FC-4DA8DB0F8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DD494-C981-E9D0-43F4-C3E1BA2F2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9A370-97CB-030E-F92B-39688632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88B28-01D0-5C49-2E4A-BA64A22B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4A5C-E5FD-8FD3-4B0E-50FF2F9C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8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3566-0DBF-07D4-CE42-FC43A7DD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31012-12E2-60D7-19B6-2B6ACAADA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449A5-6AC5-0F69-426B-DDC3DCD6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CA186-87EB-4C0D-6D72-30C1C5C3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59DC-1451-B0BC-93E3-175F2108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5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192DAD-4089-1A6B-3A08-BE2B52AC4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804C2-09BD-10C5-9681-E8E7337EC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9A39-63DE-D1F6-B58E-25E7C031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CC620-36D5-B6AF-6A86-00DD38E2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FA3F-E7E1-2B30-E1EC-82E57FBF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9DF5-DE13-532C-3189-F659AA1D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A4D8-68E9-E895-048D-E3DA219EC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A963C-ADF7-064C-3AE0-B6C37009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F7EAA-D75C-911B-174A-D7677912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7356-6986-E9AB-9917-54AF9F3D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BE8A-0EA5-2E58-CE5D-6156D046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91AC7-223D-5411-CD73-F52C028B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91F3D-7A94-95D9-629E-972016DD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0F199-E06C-75CB-DAD2-70769687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BBF1F-F8C0-0D2A-242A-5B06EE99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7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10D3-90FA-4987-97C9-DB37FA40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C8E56-B8F7-BA61-B0DA-C29A47DB2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5BCA0-93FA-2BA5-516A-6A121C131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4ECA9-5B42-BA2D-6035-06FB6811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462D8-5179-67FF-D6D8-166E7C28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04B1B-382A-E90F-0E79-3584B4AB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9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38B0-BC6E-994D-C62F-1D50E010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56FBB-5942-609C-B6F5-157BD97CE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181F7-598D-5738-92EA-8B76D1A6C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2C35D-4E94-1A1D-9742-6E4BFE076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2FA5E-7826-22B3-432A-4208A0A1F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9E9F2-64EC-F8E7-F6F8-B32B6C16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DF617-E1B2-0C2C-B1C2-633E3760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A3FAC4-E61D-16F2-A5FE-E684ED7E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7E82-784D-C2B1-0329-008D5597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20744-39B2-0077-6E7E-72F89282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6745D-A140-7469-3EC3-5F724AF9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2532C-D930-5844-295D-B145988E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2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EAD90-D0C0-A90A-0EDD-BBA2E299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36FB8C-9F9D-F543-B163-6FC41FA9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E9A07-5A28-5B0B-9743-1AE325A8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9E95-41C5-025C-438D-EC086254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1F42-6AB4-3D14-D6D8-D33DFA94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58C8B-BDA0-67B2-193E-191291559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D937E-D037-B502-67F3-245B363C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4610D-A84B-AC15-DDA8-1CB4012E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0F49D-66A4-3F6D-9B81-3206D07A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7CF0-C119-EC0A-0DF4-3E688637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AD534-03EE-CBC2-0503-D372176D9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FF852-76E0-B7A9-EC7B-7E89F41F5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9A62A-5633-F33A-41F8-5B6ABB82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55744-0AE2-28D3-4E0F-3607CC7A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4FC5C-8B6D-887A-68EE-FC14C8F5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8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C2826-B59B-4ADB-A9E1-A9D9532B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98A0-B080-C393-B7C6-021B83D96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3A79F-ACE7-A6A6-32B3-C536395D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4087B-CE43-4466-9A83-DB0BB4CF3BD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BB4B9-68BD-8310-3FBB-D5A40A456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D9B4-4DC9-700D-F6D7-221513F9B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075E-782A-47F3-B277-2196ADC1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9611" y="6241348"/>
            <a:ext cx="2822778" cy="873612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4D1EF1-E133-20DB-B583-C294A479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35" y="1107010"/>
            <a:ext cx="11327549" cy="30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49" y="5402745"/>
            <a:ext cx="2849390" cy="9715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6441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385956-79EA-68F1-B020-2F1A1F21921A}"/>
              </a:ext>
            </a:extLst>
          </p:cNvPr>
          <p:cNvSpPr/>
          <p:nvPr/>
        </p:nvSpPr>
        <p:spPr>
          <a:xfrm>
            <a:off x="5400899" y="1438993"/>
            <a:ext cx="6169024" cy="43650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712" y="1109756"/>
            <a:ext cx="3932237" cy="987356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The Reality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A7074-6AC9-DF56-A0BE-CEC784840E96}"/>
              </a:ext>
            </a:extLst>
          </p:cNvPr>
          <p:cNvSpPr txBox="1"/>
          <p:nvPr/>
        </p:nvSpPr>
        <p:spPr>
          <a:xfrm>
            <a:off x="1485042" y="2216700"/>
            <a:ext cx="24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Pathfinders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A415A-251C-106D-1810-B39ECF654EBB}"/>
              </a:ext>
            </a:extLst>
          </p:cNvPr>
          <p:cNvSpPr txBox="1"/>
          <p:nvPr/>
        </p:nvSpPr>
        <p:spPr>
          <a:xfrm>
            <a:off x="1485042" y="3198167"/>
            <a:ext cx="26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Dream Makers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01EAE-891C-166A-88E2-68DAD5B9BB69}"/>
              </a:ext>
            </a:extLst>
          </p:cNvPr>
          <p:cNvSpPr txBox="1"/>
          <p:nvPr/>
        </p:nvSpPr>
        <p:spPr>
          <a:xfrm>
            <a:off x="359236" y="5179272"/>
            <a:ext cx="493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Fairy Godparents of Funding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A2681-074E-A794-CC3C-F050548AEFD9}"/>
              </a:ext>
            </a:extLst>
          </p:cNvPr>
          <p:cNvSpPr txBox="1"/>
          <p:nvPr/>
        </p:nvSpPr>
        <p:spPr>
          <a:xfrm>
            <a:off x="1098511" y="4187979"/>
            <a:ext cx="329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Scholarship Saviors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95A09-382F-B74C-CB25-48CFD20E2E5F}"/>
              </a:ext>
            </a:extLst>
          </p:cNvPr>
          <p:cNvSpPr txBox="1"/>
          <p:nvPr/>
        </p:nvSpPr>
        <p:spPr>
          <a:xfrm>
            <a:off x="2459753" y="97335"/>
            <a:ext cx="7141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Financial Aid Services</a:t>
            </a:r>
          </a:p>
        </p:txBody>
      </p:sp>
      <p:pic>
        <p:nvPicPr>
          <p:cNvPr id="28" name="Content Placeholder 27" descr="A picture containing statue, wooden, art, person">
            <a:extLst>
              <a:ext uri="{FF2B5EF4-FFF2-40B4-BE49-F238E27FC236}">
                <a16:creationId xmlns:a16="http://schemas.microsoft.com/office/drawing/2014/main" id="{95DAF47C-B812-84A5-B217-6C1832C76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DE7015-976B-E09B-1736-ECEDF43A871C}"/>
              </a:ext>
            </a:extLst>
          </p:cNvPr>
          <p:cNvSpPr txBox="1"/>
          <p:nvPr/>
        </p:nvSpPr>
        <p:spPr>
          <a:xfrm>
            <a:off x="6423364" y="4476900"/>
            <a:ext cx="63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E3543-6B06-EC02-EDDA-481C81E3100B}"/>
              </a:ext>
            </a:extLst>
          </p:cNvPr>
          <p:cNvSpPr txBox="1"/>
          <p:nvPr/>
        </p:nvSpPr>
        <p:spPr>
          <a:xfrm>
            <a:off x="7281267" y="4197227"/>
            <a:ext cx="104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Financial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3AC1B-F154-7115-E6E2-5C916E57456B}"/>
              </a:ext>
            </a:extLst>
          </p:cNvPr>
          <p:cNvSpPr txBox="1"/>
          <p:nvPr/>
        </p:nvSpPr>
        <p:spPr>
          <a:xfrm>
            <a:off x="8594199" y="3859605"/>
            <a:ext cx="63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BE2A8C-DF6B-37B3-52FA-700B100CAEB5}"/>
              </a:ext>
            </a:extLst>
          </p:cNvPr>
          <p:cNvSpPr txBox="1"/>
          <p:nvPr/>
        </p:nvSpPr>
        <p:spPr>
          <a:xfrm>
            <a:off x="9513430" y="3529647"/>
            <a:ext cx="88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Dept.</a:t>
            </a:r>
          </a:p>
        </p:txBody>
      </p:sp>
      <p:pic>
        <p:nvPicPr>
          <p:cNvPr id="22" name="Graphic 21" descr="Graduation cap with solid fill">
            <a:extLst>
              <a:ext uri="{FF2B5EF4-FFF2-40B4-BE49-F238E27FC236}">
                <a16:creationId xmlns:a16="http://schemas.microsoft.com/office/drawing/2014/main" id="{738A00DB-597B-3D35-E45F-36478CDF4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1174" y="2385059"/>
            <a:ext cx="274320" cy="27432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9844A4-3E6C-AC30-3EB5-4D53D2C19132}"/>
              </a:ext>
            </a:extLst>
          </p:cNvPr>
          <p:cNvCxnSpPr/>
          <p:nvPr/>
        </p:nvCxnSpPr>
        <p:spPr>
          <a:xfrm>
            <a:off x="1531568" y="1814286"/>
            <a:ext cx="24239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5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ECDFF3C-1EDD-5823-89AE-61F6FEC4A157}"/>
              </a:ext>
            </a:extLst>
          </p:cNvPr>
          <p:cNvSpPr/>
          <p:nvPr/>
        </p:nvSpPr>
        <p:spPr>
          <a:xfrm>
            <a:off x="8568610" y="2982544"/>
            <a:ext cx="3456028" cy="323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F01C8-0484-A17C-9529-5D152A833BFA}"/>
              </a:ext>
            </a:extLst>
          </p:cNvPr>
          <p:cNvSpPr/>
          <p:nvPr/>
        </p:nvSpPr>
        <p:spPr>
          <a:xfrm>
            <a:off x="4185022" y="2982544"/>
            <a:ext cx="4180009" cy="323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D744EE-8FB6-D0BA-C9F2-171A34E03C3F}"/>
              </a:ext>
            </a:extLst>
          </p:cNvPr>
          <p:cNvSpPr/>
          <p:nvPr/>
        </p:nvSpPr>
        <p:spPr>
          <a:xfrm>
            <a:off x="167362" y="2998523"/>
            <a:ext cx="3814082" cy="323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0BD02-6692-7E88-53DB-9CD31AF3F90D}"/>
              </a:ext>
            </a:extLst>
          </p:cNvPr>
          <p:cNvSpPr txBox="1"/>
          <p:nvPr/>
        </p:nvSpPr>
        <p:spPr>
          <a:xfrm>
            <a:off x="239735" y="2648546"/>
            <a:ext cx="3814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are you known for now?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does that make you feel?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 a poll of students, faculty, and staff.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D0434-0F21-B848-D5FB-6429CC53F26B}"/>
              </a:ext>
            </a:extLst>
          </p:cNvPr>
          <p:cNvSpPr txBox="1"/>
          <p:nvPr/>
        </p:nvSpPr>
        <p:spPr>
          <a:xfrm>
            <a:off x="4281476" y="3074331"/>
            <a:ext cx="414238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is your department treated?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hard so you fight for support and resources?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are you included in and excluded from?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7620F-B696-FBE3-B50E-BBF500E1E1C7}"/>
              </a:ext>
            </a:extLst>
          </p:cNvPr>
          <p:cNvSpPr txBox="1"/>
          <p:nvPr/>
        </p:nvSpPr>
        <p:spPr>
          <a:xfrm>
            <a:off x="8623867" y="3095002"/>
            <a:ext cx="33455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do you want to accomplish/achieve?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do you want to be known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kind of impact do you want to have?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AFCC0-D957-B1A4-8B17-14B3A6FCDA0D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BE528-91BE-8D7A-A996-09DE3CCEF1ED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33A39E-5117-A216-5856-E8482757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-22824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Department Brand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A5B7A-4930-3A0A-56C2-E86002D433FB}"/>
              </a:ext>
            </a:extLst>
          </p:cNvPr>
          <p:cNvSpPr txBox="1"/>
          <p:nvPr/>
        </p:nvSpPr>
        <p:spPr>
          <a:xfrm>
            <a:off x="167362" y="1946371"/>
            <a:ext cx="3814082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What is the current state of your brand?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E1F0D-D65A-8C4A-4125-E55D2B12B5C9}"/>
              </a:ext>
            </a:extLst>
          </p:cNvPr>
          <p:cNvSpPr txBox="1"/>
          <p:nvPr/>
        </p:nvSpPr>
        <p:spPr>
          <a:xfrm>
            <a:off x="4087282" y="1946371"/>
            <a:ext cx="4303550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What is the impact of your current brand?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375CF-119F-10D6-83CB-009E4B27687A}"/>
              </a:ext>
            </a:extLst>
          </p:cNvPr>
          <p:cNvSpPr txBox="1"/>
          <p:nvPr/>
        </p:nvSpPr>
        <p:spPr>
          <a:xfrm>
            <a:off x="8513352" y="1947745"/>
            <a:ext cx="3456028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What are your goals and aspirations?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0066AC-1159-7785-2372-C05D19B5E758}"/>
              </a:ext>
            </a:extLst>
          </p:cNvPr>
          <p:cNvSpPr/>
          <p:nvPr/>
        </p:nvSpPr>
        <p:spPr>
          <a:xfrm>
            <a:off x="1611053" y="97822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F6D2EC-5965-FA71-1E31-E39E97BF4522}"/>
              </a:ext>
            </a:extLst>
          </p:cNvPr>
          <p:cNvSpPr/>
          <p:nvPr/>
        </p:nvSpPr>
        <p:spPr>
          <a:xfrm>
            <a:off x="5759491" y="98741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7E1CFA-B1E8-108D-67F3-88F62FEAF12F}"/>
              </a:ext>
            </a:extLst>
          </p:cNvPr>
          <p:cNvSpPr/>
          <p:nvPr/>
        </p:nvSpPr>
        <p:spPr>
          <a:xfrm>
            <a:off x="10263551" y="96246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4FC60C-B81A-B3FA-84C7-C782EF0E7C26}"/>
              </a:ext>
            </a:extLst>
          </p:cNvPr>
          <p:cNvSpPr/>
          <p:nvPr/>
        </p:nvSpPr>
        <p:spPr>
          <a:xfrm>
            <a:off x="1499616" y="1097315"/>
            <a:ext cx="743712" cy="7021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B6E55C-2F1B-E706-8FD2-C77E3D4F9010}"/>
              </a:ext>
            </a:extLst>
          </p:cNvPr>
          <p:cNvSpPr/>
          <p:nvPr/>
        </p:nvSpPr>
        <p:spPr>
          <a:xfrm>
            <a:off x="5655496" y="1101211"/>
            <a:ext cx="743712" cy="7021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39F487-3788-59C4-8B98-B955C36E2FBB}"/>
              </a:ext>
            </a:extLst>
          </p:cNvPr>
          <p:cNvSpPr/>
          <p:nvPr/>
        </p:nvSpPr>
        <p:spPr>
          <a:xfrm>
            <a:off x="10159556" y="1066804"/>
            <a:ext cx="743712" cy="7021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7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on a couch holding a sign&#10;&#10;Description automatically generated with medium confidence">
            <a:extLst>
              <a:ext uri="{FF2B5EF4-FFF2-40B4-BE49-F238E27FC236}">
                <a16:creationId xmlns:a16="http://schemas.microsoft.com/office/drawing/2014/main" id="{2A2C2AFE-4ECB-D3EE-82D4-460F82A46D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93" y="2198198"/>
            <a:ext cx="5998760" cy="3999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67838" y="6242050"/>
            <a:ext cx="2824162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EA871-FFC6-9A08-5990-88FA5680EE6F}"/>
              </a:ext>
            </a:extLst>
          </p:cNvPr>
          <p:cNvSpPr txBox="1"/>
          <p:nvPr/>
        </p:nvSpPr>
        <p:spPr>
          <a:xfrm>
            <a:off x="365647" y="1884089"/>
            <a:ext cx="5089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can you change the opinions and misperceptions about your department?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46686-0A0F-830D-AD84-1FA914EDD605}"/>
              </a:ext>
            </a:extLst>
          </p:cNvPr>
          <p:cNvSpPr/>
          <p:nvPr/>
        </p:nvSpPr>
        <p:spPr>
          <a:xfrm>
            <a:off x="1830442" y="3087340"/>
            <a:ext cx="136768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Picture 10" descr="A person sitting on a couch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2C3484F-72E1-A1DF-7C93-6004D47C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93" y="2045798"/>
            <a:ext cx="5998760" cy="39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5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67838" y="6242050"/>
            <a:ext cx="2824162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C273A0-CF1E-89C5-AB33-F612FC1B4F94}"/>
              </a:ext>
            </a:extLst>
          </p:cNvPr>
          <p:cNvSpPr txBox="1">
            <a:spLocks/>
          </p:cNvSpPr>
          <p:nvPr/>
        </p:nvSpPr>
        <p:spPr>
          <a:xfrm>
            <a:off x="712765" y="-2262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Brand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84316-A80C-935D-F9E6-FE0C81310B59}"/>
              </a:ext>
            </a:extLst>
          </p:cNvPr>
          <p:cNvSpPr txBox="1"/>
          <p:nvPr/>
        </p:nvSpPr>
        <p:spPr>
          <a:xfrm>
            <a:off x="837617" y="4373856"/>
            <a:ext cx="19974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Flyers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EF2D2-4813-93D6-30C9-6CDBEF417C45}"/>
              </a:ext>
            </a:extLst>
          </p:cNvPr>
          <p:cNvSpPr txBox="1"/>
          <p:nvPr/>
        </p:nvSpPr>
        <p:spPr>
          <a:xfrm>
            <a:off x="4635016" y="4245268"/>
            <a:ext cx="33444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Team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Processing</a:t>
            </a:r>
          </a:p>
          <a:p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7204C-40C1-9F54-05B1-A95C24B5C81E}"/>
              </a:ext>
            </a:extLst>
          </p:cNvPr>
          <p:cNvSpPr txBox="1"/>
          <p:nvPr/>
        </p:nvSpPr>
        <p:spPr>
          <a:xfrm>
            <a:off x="8283718" y="4245268"/>
            <a:ext cx="39082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Stakeholders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73638-783A-1B68-EEC9-D88742BEF286}"/>
              </a:ext>
            </a:extLst>
          </p:cNvPr>
          <p:cNvSpPr txBox="1"/>
          <p:nvPr/>
        </p:nvSpPr>
        <p:spPr>
          <a:xfrm>
            <a:off x="472206" y="3470817"/>
            <a:ext cx="303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you Show Up?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14292-C1DC-FF55-3829-74F16216299C}"/>
              </a:ext>
            </a:extLst>
          </p:cNvPr>
          <p:cNvSpPr txBox="1"/>
          <p:nvPr/>
        </p:nvSpPr>
        <p:spPr>
          <a:xfrm>
            <a:off x="4635016" y="3470817"/>
            <a:ext cx="258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you Act?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D8A60-18E8-C3F8-7690-732B9794A78D}"/>
              </a:ext>
            </a:extLst>
          </p:cNvPr>
          <p:cNvSpPr txBox="1"/>
          <p:nvPr/>
        </p:nvSpPr>
        <p:spPr>
          <a:xfrm>
            <a:off x="8249861" y="3509942"/>
            <a:ext cx="374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you Communicate?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7651816-6FCC-CC31-22C1-D37BD49C5A11}"/>
              </a:ext>
            </a:extLst>
          </p:cNvPr>
          <p:cNvSpPr/>
          <p:nvPr/>
        </p:nvSpPr>
        <p:spPr>
          <a:xfrm rot="5400000">
            <a:off x="5283582" y="-5302224"/>
            <a:ext cx="1601781" cy="12168947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0000">
                <a:schemeClr val="accent1">
                  <a:lumMod val="50000"/>
                </a:schemeClr>
              </a:gs>
              <a:gs pos="97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EDEE3-A907-11BA-F137-8F3665A71A7D}"/>
              </a:ext>
            </a:extLst>
          </p:cNvPr>
          <p:cNvSpPr/>
          <p:nvPr/>
        </p:nvSpPr>
        <p:spPr>
          <a:xfrm>
            <a:off x="3226825" y="140428"/>
            <a:ext cx="5689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Next LT Pro Light" panose="020B0304020202020204" pitchFamily="34" charset="0"/>
              </a:rPr>
              <a:t>SELF DIAGNOSIS</a:t>
            </a:r>
          </a:p>
        </p:txBody>
      </p:sp>
      <p:pic>
        <p:nvPicPr>
          <p:cNvPr id="14" name="Picture 13" descr="Megaphone">
            <a:extLst>
              <a:ext uri="{FF2B5EF4-FFF2-40B4-BE49-F238E27FC236}">
                <a16:creationId xmlns:a16="http://schemas.microsoft.com/office/drawing/2014/main" id="{2116C874-DC75-AF34-B52B-B35054378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256" y="1643236"/>
            <a:ext cx="1487395" cy="1487395"/>
          </a:xfrm>
          <a:prstGeom prst="rect">
            <a:avLst/>
          </a:prstGeom>
        </p:spPr>
      </p:pic>
      <p:pic>
        <p:nvPicPr>
          <p:cNvPr id="18" name="Picture 17" descr="Black and white film board">
            <a:extLst>
              <a:ext uri="{FF2B5EF4-FFF2-40B4-BE49-F238E27FC236}">
                <a16:creationId xmlns:a16="http://schemas.microsoft.com/office/drawing/2014/main" id="{2675F2B7-7B1B-86A3-33CB-93F7573320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6" t="-272" r="12597" b="5324"/>
          <a:stretch/>
        </p:blipFill>
        <p:spPr>
          <a:xfrm>
            <a:off x="5201045" y="1742209"/>
            <a:ext cx="1106175" cy="1325563"/>
          </a:xfrm>
          <a:prstGeom prst="rect">
            <a:avLst/>
          </a:prstGeom>
        </p:spPr>
      </p:pic>
      <p:pic>
        <p:nvPicPr>
          <p:cNvPr id="22" name="Picture 21" descr="Magnifying glass">
            <a:extLst>
              <a:ext uri="{FF2B5EF4-FFF2-40B4-BE49-F238E27FC236}">
                <a16:creationId xmlns:a16="http://schemas.microsoft.com/office/drawing/2014/main" id="{70BB065F-46DD-9945-1DFA-A9A6CFBDD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6965" r="8738" b="8105"/>
          <a:stretch/>
        </p:blipFill>
        <p:spPr>
          <a:xfrm>
            <a:off x="1137515" y="2132062"/>
            <a:ext cx="1225930" cy="12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41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rt, drawing, graphics, symbol&#10;&#10;Description automatically generated">
            <a:extLst>
              <a:ext uri="{FF2B5EF4-FFF2-40B4-BE49-F238E27FC236}">
                <a16:creationId xmlns:a16="http://schemas.microsoft.com/office/drawing/2014/main" id="{50D2532F-D78A-87CD-88A4-5C6A65ED47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44" y="930167"/>
            <a:ext cx="4255346" cy="574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67838" y="6242050"/>
            <a:ext cx="2824162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67178-8F16-84BB-1A05-C70BB1D1EE07}"/>
              </a:ext>
            </a:extLst>
          </p:cNvPr>
          <p:cNvSpPr/>
          <p:nvPr/>
        </p:nvSpPr>
        <p:spPr>
          <a:xfrm>
            <a:off x="2124595" y="2967335"/>
            <a:ext cx="79428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40119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035EC3-2ED1-DD66-7AD2-49CBDA125FE8}"/>
              </a:ext>
            </a:extLst>
          </p:cNvPr>
          <p:cNvSpPr/>
          <p:nvPr/>
        </p:nvSpPr>
        <p:spPr>
          <a:xfrm>
            <a:off x="403643" y="1851113"/>
            <a:ext cx="3432983" cy="3792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2FED07-247A-4711-B046-91076194810A}"/>
              </a:ext>
            </a:extLst>
          </p:cNvPr>
          <p:cNvSpPr/>
          <p:nvPr/>
        </p:nvSpPr>
        <p:spPr>
          <a:xfrm>
            <a:off x="7941371" y="1871070"/>
            <a:ext cx="3432983" cy="3792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414D304D-5DFC-29D1-9B16-48B14D082663}"/>
              </a:ext>
            </a:extLst>
          </p:cNvPr>
          <p:cNvSpPr/>
          <p:nvPr/>
        </p:nvSpPr>
        <p:spPr>
          <a:xfrm>
            <a:off x="8635938" y="1185703"/>
            <a:ext cx="2043847" cy="1494323"/>
          </a:xfrm>
          <a:prstGeom prst="flowChartDocument">
            <a:avLst/>
          </a:prstGeom>
          <a:solidFill>
            <a:srgbClr val="33CCCC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419210" y="6242050"/>
            <a:ext cx="2772789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327" y="6048574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67178-8F16-84BB-1A05-C70BB1D1EE07}"/>
              </a:ext>
            </a:extLst>
          </p:cNvPr>
          <p:cNvSpPr/>
          <p:nvPr/>
        </p:nvSpPr>
        <p:spPr>
          <a:xfrm>
            <a:off x="4328160" y="-25176"/>
            <a:ext cx="3500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B548C-698D-D733-7729-C68C9C189F2E}"/>
              </a:ext>
            </a:extLst>
          </p:cNvPr>
          <p:cNvSpPr txBox="1"/>
          <p:nvPr/>
        </p:nvSpPr>
        <p:spPr>
          <a:xfrm>
            <a:off x="688558" y="2936080"/>
            <a:ext cx="3035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Greek Letter 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Business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Departments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C899E-22CB-5698-81DE-CABC71241C54}"/>
              </a:ext>
            </a:extLst>
          </p:cNvPr>
          <p:cNvSpPr txBox="1"/>
          <p:nvPr/>
        </p:nvSpPr>
        <p:spPr>
          <a:xfrm>
            <a:off x="8236502" y="2932281"/>
            <a:ext cx="286750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Alumni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Politicians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Community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D2892-F0FB-F703-FFA8-9E758E100628}"/>
              </a:ext>
            </a:extLst>
          </p:cNvPr>
          <p:cNvSpPr txBox="1"/>
          <p:nvPr/>
        </p:nvSpPr>
        <p:spPr>
          <a:xfrm>
            <a:off x="1514178" y="6291876"/>
            <a:ext cx="120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Internal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6474F-506E-CF13-0F93-0F99970985C6}"/>
              </a:ext>
            </a:extLst>
          </p:cNvPr>
          <p:cNvSpPr txBox="1"/>
          <p:nvPr/>
        </p:nvSpPr>
        <p:spPr>
          <a:xfrm>
            <a:off x="4758362" y="6279283"/>
            <a:ext cx="221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Industry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64AEE-0AA7-A21A-5D14-CC7C22F8CE55}"/>
              </a:ext>
            </a:extLst>
          </p:cNvPr>
          <p:cNvSpPr txBox="1"/>
          <p:nvPr/>
        </p:nvSpPr>
        <p:spPr>
          <a:xfrm>
            <a:off x="8544314" y="6230254"/>
            <a:ext cx="22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External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05ACA6-5670-F0BC-51C2-11AF0ECFC0EC}"/>
              </a:ext>
            </a:extLst>
          </p:cNvPr>
          <p:cNvSpPr/>
          <p:nvPr/>
        </p:nvSpPr>
        <p:spPr>
          <a:xfrm>
            <a:off x="4116377" y="1858911"/>
            <a:ext cx="3432983" cy="3792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0A8DD8-9B1C-3E43-CD63-5B5DCC503777}"/>
              </a:ext>
            </a:extLst>
          </p:cNvPr>
          <p:cNvSpPr txBox="1"/>
          <p:nvPr/>
        </p:nvSpPr>
        <p:spPr>
          <a:xfrm>
            <a:off x="4394882" y="2869366"/>
            <a:ext cx="3261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MSFAA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NASFAA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Professional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College Fin Aid Departments</a:t>
            </a:r>
          </a:p>
        </p:txBody>
      </p: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43D18438-DE1B-862E-78B5-71F1B22B3476}"/>
              </a:ext>
            </a:extLst>
          </p:cNvPr>
          <p:cNvSpPr/>
          <p:nvPr/>
        </p:nvSpPr>
        <p:spPr>
          <a:xfrm>
            <a:off x="4850778" y="1136601"/>
            <a:ext cx="2043847" cy="1494323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Document 26">
            <a:extLst>
              <a:ext uri="{FF2B5EF4-FFF2-40B4-BE49-F238E27FC236}">
                <a16:creationId xmlns:a16="http://schemas.microsoft.com/office/drawing/2014/main" id="{E6035DE9-431E-1BD8-DACD-ED0207B49425}"/>
              </a:ext>
            </a:extLst>
          </p:cNvPr>
          <p:cNvSpPr/>
          <p:nvPr/>
        </p:nvSpPr>
        <p:spPr>
          <a:xfrm>
            <a:off x="1195430" y="1185703"/>
            <a:ext cx="2043847" cy="1494323"/>
          </a:xfrm>
          <a:prstGeom prst="flowChartDocument">
            <a:avLst/>
          </a:prstGeom>
          <a:solidFill>
            <a:schemeClr val="accent4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2C7C76-05DD-9CC8-B61A-6920A86263CC}"/>
              </a:ext>
            </a:extLst>
          </p:cNvPr>
          <p:cNvCxnSpPr>
            <a:cxnSpLocks/>
          </p:cNvCxnSpPr>
          <p:nvPr/>
        </p:nvCxnSpPr>
        <p:spPr>
          <a:xfrm>
            <a:off x="559558" y="6086901"/>
            <a:ext cx="1059066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EB58EBF-9400-06C2-E527-965E6E3A12E4}"/>
              </a:ext>
            </a:extLst>
          </p:cNvPr>
          <p:cNvSpPr/>
          <p:nvPr/>
        </p:nvSpPr>
        <p:spPr>
          <a:xfrm>
            <a:off x="1916761" y="5900403"/>
            <a:ext cx="409432" cy="4059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B2C8F2-D65F-34EA-8323-A3098671EA61}"/>
              </a:ext>
            </a:extLst>
          </p:cNvPr>
          <p:cNvSpPr/>
          <p:nvPr/>
        </p:nvSpPr>
        <p:spPr>
          <a:xfrm>
            <a:off x="5667986" y="5950397"/>
            <a:ext cx="409432" cy="4059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569D7BB-1B55-D1B4-75CC-1B13E0D6CF61}"/>
              </a:ext>
            </a:extLst>
          </p:cNvPr>
          <p:cNvSpPr/>
          <p:nvPr/>
        </p:nvSpPr>
        <p:spPr>
          <a:xfrm>
            <a:off x="9465538" y="5845589"/>
            <a:ext cx="409432" cy="4059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Schoolhouse outline">
            <a:extLst>
              <a:ext uri="{FF2B5EF4-FFF2-40B4-BE49-F238E27FC236}">
                <a16:creationId xmlns:a16="http://schemas.microsoft.com/office/drawing/2014/main" id="{242A171E-9894-F8A6-76F9-9107FC7EF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9894" y="1242421"/>
            <a:ext cx="1019402" cy="101940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0A9578F-0A65-481C-2895-32ABFDBFA8D8}"/>
              </a:ext>
            </a:extLst>
          </p:cNvPr>
          <p:cNvGrpSpPr/>
          <p:nvPr/>
        </p:nvGrpSpPr>
        <p:grpSpPr>
          <a:xfrm>
            <a:off x="5233084" y="1150617"/>
            <a:ext cx="1199567" cy="1199567"/>
            <a:chOff x="5181697" y="1196669"/>
            <a:chExt cx="1199567" cy="1199567"/>
          </a:xfrm>
        </p:grpSpPr>
        <p:pic>
          <p:nvPicPr>
            <p:cNvPr id="40" name="Graphic 39" descr="Questions outline">
              <a:extLst>
                <a:ext uri="{FF2B5EF4-FFF2-40B4-BE49-F238E27FC236}">
                  <a16:creationId xmlns:a16="http://schemas.microsoft.com/office/drawing/2014/main" id="{29733441-2BB8-22B9-B89D-0B273AF9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81697" y="1196669"/>
              <a:ext cx="1199567" cy="119956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BF1CCB-42BA-2831-56F4-2EAAE654CCA4}"/>
                </a:ext>
              </a:extLst>
            </p:cNvPr>
            <p:cNvSpPr txBox="1"/>
            <p:nvPr/>
          </p:nvSpPr>
          <p:spPr>
            <a:xfrm>
              <a:off x="5827969" y="1321325"/>
              <a:ext cx="354465" cy="338554"/>
            </a:xfrm>
            <a:prstGeom prst="rect">
              <a:avLst/>
            </a:prstGeom>
            <a:solidFill>
              <a:srgbClr val="C5E0B4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$</a:t>
              </a:r>
            </a:p>
          </p:txBody>
        </p:sp>
      </p:grpSp>
      <p:pic>
        <p:nvPicPr>
          <p:cNvPr id="43" name="Graphic 42" descr="Users outline">
            <a:extLst>
              <a:ext uri="{FF2B5EF4-FFF2-40B4-BE49-F238E27FC236}">
                <a16:creationId xmlns:a16="http://schemas.microsoft.com/office/drawing/2014/main" id="{BA7C142B-7FC3-E865-EBD3-C3A014AAC8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0861" y="1332959"/>
            <a:ext cx="1044212" cy="1044212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29A8D7-54A9-D69C-17D3-F381FD968408}"/>
              </a:ext>
            </a:extLst>
          </p:cNvPr>
          <p:cNvCxnSpPr>
            <a:cxnSpLocks/>
            <a:stCxn id="24" idx="2"/>
            <a:endCxn id="32" idx="0"/>
          </p:cNvCxnSpPr>
          <p:nvPr/>
        </p:nvCxnSpPr>
        <p:spPr>
          <a:xfrm>
            <a:off x="2120135" y="5644084"/>
            <a:ext cx="1342" cy="256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5B0C9A-9322-3BF2-67F2-F08B60FF7F6C}"/>
              </a:ext>
            </a:extLst>
          </p:cNvPr>
          <p:cNvCxnSpPr>
            <a:cxnSpLocks/>
          </p:cNvCxnSpPr>
          <p:nvPr/>
        </p:nvCxnSpPr>
        <p:spPr>
          <a:xfrm>
            <a:off x="5873391" y="5659332"/>
            <a:ext cx="1342" cy="256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ADA509A-7982-9B4D-BBA4-DF0F75CB9F7E}"/>
              </a:ext>
            </a:extLst>
          </p:cNvPr>
          <p:cNvCxnSpPr>
            <a:cxnSpLocks/>
          </p:cNvCxnSpPr>
          <p:nvPr/>
        </p:nvCxnSpPr>
        <p:spPr>
          <a:xfrm>
            <a:off x="9672728" y="5605503"/>
            <a:ext cx="1342" cy="256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73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65855-5E10-70DC-28A1-6AF68F9BBF9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C69B7-1A0C-D19A-22EF-E7101D9235E3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5F42D0-6B1B-196A-46FB-FEC92528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85" y="-1578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BRAINSTORMING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D9E08A-C2EF-59AC-86B2-9A45207DBFD1}"/>
              </a:ext>
            </a:extLst>
          </p:cNvPr>
          <p:cNvSpPr/>
          <p:nvPr/>
        </p:nvSpPr>
        <p:spPr>
          <a:xfrm>
            <a:off x="-364791" y="2522080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263C6-69FA-5647-FC37-FFF7534648FC}"/>
              </a:ext>
            </a:extLst>
          </p:cNvPr>
          <p:cNvSpPr/>
          <p:nvPr/>
        </p:nvSpPr>
        <p:spPr>
          <a:xfrm>
            <a:off x="7690311" y="1828538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9EDD3D-6939-66E7-65E3-1F7F44FB01D5}"/>
              </a:ext>
            </a:extLst>
          </p:cNvPr>
          <p:cNvSpPr/>
          <p:nvPr/>
        </p:nvSpPr>
        <p:spPr>
          <a:xfrm>
            <a:off x="274345" y="4012731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09E664-36B7-D46E-67CA-0B0D25DC4D01}"/>
              </a:ext>
            </a:extLst>
          </p:cNvPr>
          <p:cNvSpPr/>
          <p:nvPr/>
        </p:nvSpPr>
        <p:spPr>
          <a:xfrm>
            <a:off x="9524301" y="2138248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Fairs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D53888-13D5-A1EF-3A07-D164173B8061}"/>
              </a:ext>
            </a:extLst>
          </p:cNvPr>
          <p:cNvSpPr/>
          <p:nvPr/>
        </p:nvSpPr>
        <p:spPr>
          <a:xfrm>
            <a:off x="2949040" y="5990684"/>
            <a:ext cx="30563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4BB77-A06A-2C61-A3E6-400AF4AC3295}"/>
              </a:ext>
            </a:extLst>
          </p:cNvPr>
          <p:cNvSpPr/>
          <p:nvPr/>
        </p:nvSpPr>
        <p:spPr>
          <a:xfrm>
            <a:off x="9524301" y="1246117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87A43-AEF6-4A7F-E882-CF5B2A8224B5}"/>
              </a:ext>
            </a:extLst>
          </p:cNvPr>
          <p:cNvSpPr/>
          <p:nvPr/>
        </p:nvSpPr>
        <p:spPr>
          <a:xfrm>
            <a:off x="7927367" y="2613692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5AC96D-9755-1680-3F0F-F656A1411948}"/>
              </a:ext>
            </a:extLst>
          </p:cNvPr>
          <p:cNvSpPr/>
          <p:nvPr/>
        </p:nvSpPr>
        <p:spPr>
          <a:xfrm>
            <a:off x="202382" y="5990583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40393C-D621-31DA-F2D1-27EB4FDF5E75}"/>
              </a:ext>
            </a:extLst>
          </p:cNvPr>
          <p:cNvSpPr/>
          <p:nvPr/>
        </p:nvSpPr>
        <p:spPr>
          <a:xfrm>
            <a:off x="5004289" y="933757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86421-5665-4FCE-8738-093C6EAE1F4A}"/>
              </a:ext>
            </a:extLst>
          </p:cNvPr>
          <p:cNvSpPr/>
          <p:nvPr/>
        </p:nvSpPr>
        <p:spPr>
          <a:xfrm>
            <a:off x="7015902" y="6334780"/>
            <a:ext cx="4261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Group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D4860-947A-1AB1-F8F2-50F848DDD76F}"/>
              </a:ext>
            </a:extLst>
          </p:cNvPr>
          <p:cNvSpPr/>
          <p:nvPr/>
        </p:nvSpPr>
        <p:spPr>
          <a:xfrm>
            <a:off x="2086158" y="1397263"/>
            <a:ext cx="31938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A2B19-77CB-A477-AA13-684F05A7035C}"/>
              </a:ext>
            </a:extLst>
          </p:cNvPr>
          <p:cNvSpPr/>
          <p:nvPr/>
        </p:nvSpPr>
        <p:spPr>
          <a:xfrm>
            <a:off x="-621572" y="5345285"/>
            <a:ext cx="43226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Ambassadorships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281DCB-1F6B-DC2A-1A08-FF5114B4720B}"/>
              </a:ext>
            </a:extLst>
          </p:cNvPr>
          <p:cNvSpPr txBox="1"/>
          <p:nvPr/>
        </p:nvSpPr>
        <p:spPr>
          <a:xfrm>
            <a:off x="9146875" y="3429000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Financial Literacy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899F7E-A6B3-DC3D-362F-12EB9ABFE74A}"/>
              </a:ext>
            </a:extLst>
          </p:cNvPr>
          <p:cNvSpPr txBox="1"/>
          <p:nvPr/>
        </p:nvSpPr>
        <p:spPr>
          <a:xfrm>
            <a:off x="5529814" y="5469289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Extra Credit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52AAE-B95B-8D9A-C172-488FFBAB9434}"/>
              </a:ext>
            </a:extLst>
          </p:cNvPr>
          <p:cNvSpPr txBox="1"/>
          <p:nvPr/>
        </p:nvSpPr>
        <p:spPr>
          <a:xfrm>
            <a:off x="9264715" y="5547720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Peer to Peer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02AE60-524E-5DC8-2321-592851E24820}"/>
              </a:ext>
            </a:extLst>
          </p:cNvPr>
          <p:cNvSpPr txBox="1"/>
          <p:nvPr/>
        </p:nvSpPr>
        <p:spPr>
          <a:xfrm>
            <a:off x="7971008" y="915236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Scholarship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B0BE74-9F7F-8C6A-A43C-3F079931ADA6}"/>
              </a:ext>
            </a:extLst>
          </p:cNvPr>
          <p:cNvSpPr txBox="1"/>
          <p:nvPr/>
        </p:nvSpPr>
        <p:spPr>
          <a:xfrm>
            <a:off x="715401" y="3284738"/>
            <a:ext cx="37071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Loan Management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861371-25C1-04B3-4417-D7463754A315}"/>
              </a:ext>
            </a:extLst>
          </p:cNvPr>
          <p:cNvSpPr/>
          <p:nvPr/>
        </p:nvSpPr>
        <p:spPr>
          <a:xfrm>
            <a:off x="9044132" y="4063973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DB8ED-9F74-8238-009D-CCFA1D423F27}"/>
              </a:ext>
            </a:extLst>
          </p:cNvPr>
          <p:cNvSpPr/>
          <p:nvPr/>
        </p:nvSpPr>
        <p:spPr>
          <a:xfrm>
            <a:off x="-439449" y="1475519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AC8047-2D88-D83B-C061-6DE94D35FEB3}"/>
              </a:ext>
            </a:extLst>
          </p:cNvPr>
          <p:cNvSpPr/>
          <p:nvPr/>
        </p:nvSpPr>
        <p:spPr>
          <a:xfrm>
            <a:off x="2160212" y="2598514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04689D-8A8D-FBDA-7844-8527983840EA}"/>
              </a:ext>
            </a:extLst>
          </p:cNvPr>
          <p:cNvSpPr/>
          <p:nvPr/>
        </p:nvSpPr>
        <p:spPr>
          <a:xfrm>
            <a:off x="4417141" y="1500011"/>
            <a:ext cx="4113875" cy="3804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B3F5-D8F1-A6C4-B950-E99501693FA4}"/>
              </a:ext>
            </a:extLst>
          </p:cNvPr>
          <p:cNvSpPr/>
          <p:nvPr/>
        </p:nvSpPr>
        <p:spPr>
          <a:xfrm>
            <a:off x="7250116" y="4921174"/>
            <a:ext cx="4261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3E567C-43CF-B73A-28BB-814AA04D9676}"/>
              </a:ext>
            </a:extLst>
          </p:cNvPr>
          <p:cNvSpPr/>
          <p:nvPr/>
        </p:nvSpPr>
        <p:spPr>
          <a:xfrm>
            <a:off x="1236975" y="1941903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Politician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F20582-D52A-A922-2034-E48F26231A82}"/>
              </a:ext>
            </a:extLst>
          </p:cNvPr>
          <p:cNvSpPr/>
          <p:nvPr/>
        </p:nvSpPr>
        <p:spPr>
          <a:xfrm>
            <a:off x="2698470" y="4836944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</a:p>
        </p:txBody>
      </p:sp>
      <p:pic>
        <p:nvPicPr>
          <p:cNvPr id="36" name="Picture 35" descr="Question mark symbol">
            <a:extLst>
              <a:ext uri="{FF2B5EF4-FFF2-40B4-BE49-F238E27FC236}">
                <a16:creationId xmlns:a16="http://schemas.microsoft.com/office/drawing/2014/main" id="{289DB708-B5EE-5684-3424-177DF491B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 t="28205" r="30363" b="15555"/>
          <a:stretch/>
        </p:blipFill>
        <p:spPr>
          <a:xfrm>
            <a:off x="4741718" y="1800978"/>
            <a:ext cx="3470176" cy="3208471"/>
          </a:xfrm>
          <a:prstGeom prst="flowChartConnector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392F11E-F97D-7D8A-21EA-4943AF263B3C}"/>
              </a:ext>
            </a:extLst>
          </p:cNvPr>
          <p:cNvSpPr/>
          <p:nvPr/>
        </p:nvSpPr>
        <p:spPr>
          <a:xfrm>
            <a:off x="-481264" y="4693174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MSFAA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42758-0C03-868A-1426-BCA6BA1E31D8}"/>
              </a:ext>
            </a:extLst>
          </p:cNvPr>
          <p:cNvSpPr txBox="1"/>
          <p:nvPr/>
        </p:nvSpPr>
        <p:spPr>
          <a:xfrm>
            <a:off x="6186575" y="6339898"/>
            <a:ext cx="114091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Loan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FDEC1-D6FA-0E7D-F8AA-371B95DA85A9}"/>
              </a:ext>
            </a:extLst>
          </p:cNvPr>
          <p:cNvSpPr txBox="1"/>
          <p:nvPr/>
        </p:nvSpPr>
        <p:spPr>
          <a:xfrm>
            <a:off x="2713955" y="6273225"/>
            <a:ext cx="18327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FAFSA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D61AA0-42FF-721D-F9DF-2333F67C28EB}"/>
              </a:ext>
            </a:extLst>
          </p:cNvPr>
          <p:cNvSpPr/>
          <p:nvPr/>
        </p:nvSpPr>
        <p:spPr>
          <a:xfrm>
            <a:off x="10212779" y="5021955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A5C282-C461-12A3-B747-024B48AA512B}"/>
              </a:ext>
            </a:extLst>
          </p:cNvPr>
          <p:cNvSpPr txBox="1"/>
          <p:nvPr/>
        </p:nvSpPr>
        <p:spPr>
          <a:xfrm>
            <a:off x="957430" y="985610"/>
            <a:ext cx="18327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Deferral</a:t>
            </a:r>
          </a:p>
        </p:txBody>
      </p:sp>
    </p:spTree>
    <p:extLst>
      <p:ext uri="{BB962C8B-B14F-4D97-AF65-F5344CB8AC3E}">
        <p14:creationId xmlns:p14="http://schemas.microsoft.com/office/powerpoint/2010/main" val="39830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65855-5E10-70DC-28A1-6AF68F9BBF9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C69B7-1A0C-D19A-22EF-E7101D9235E3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5F42D0-6B1B-196A-46FB-FEC92528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85" y="-1578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IDEAS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D9E08A-C2EF-59AC-86B2-9A45207DBFD1}"/>
              </a:ext>
            </a:extLst>
          </p:cNvPr>
          <p:cNvSpPr/>
          <p:nvPr/>
        </p:nvSpPr>
        <p:spPr>
          <a:xfrm>
            <a:off x="-364791" y="2522080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263C6-69FA-5647-FC37-FFF7534648FC}"/>
              </a:ext>
            </a:extLst>
          </p:cNvPr>
          <p:cNvSpPr/>
          <p:nvPr/>
        </p:nvSpPr>
        <p:spPr>
          <a:xfrm>
            <a:off x="7690311" y="1828538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9EDD3D-6939-66E7-65E3-1F7F44FB01D5}"/>
              </a:ext>
            </a:extLst>
          </p:cNvPr>
          <p:cNvSpPr/>
          <p:nvPr/>
        </p:nvSpPr>
        <p:spPr>
          <a:xfrm>
            <a:off x="274345" y="4012731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09E664-36B7-D46E-67CA-0B0D25DC4D01}"/>
              </a:ext>
            </a:extLst>
          </p:cNvPr>
          <p:cNvSpPr/>
          <p:nvPr/>
        </p:nvSpPr>
        <p:spPr>
          <a:xfrm>
            <a:off x="9524301" y="2138248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Fairs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D53888-13D5-A1EF-3A07-D164173B8061}"/>
              </a:ext>
            </a:extLst>
          </p:cNvPr>
          <p:cNvSpPr/>
          <p:nvPr/>
        </p:nvSpPr>
        <p:spPr>
          <a:xfrm>
            <a:off x="2949040" y="5990684"/>
            <a:ext cx="30563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4BB77-A06A-2C61-A3E6-400AF4AC3295}"/>
              </a:ext>
            </a:extLst>
          </p:cNvPr>
          <p:cNvSpPr/>
          <p:nvPr/>
        </p:nvSpPr>
        <p:spPr>
          <a:xfrm>
            <a:off x="9524301" y="1246117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87A43-AEF6-4A7F-E882-CF5B2A8224B5}"/>
              </a:ext>
            </a:extLst>
          </p:cNvPr>
          <p:cNvSpPr/>
          <p:nvPr/>
        </p:nvSpPr>
        <p:spPr>
          <a:xfrm>
            <a:off x="7927367" y="2613692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5AC96D-9755-1680-3F0F-F656A1411948}"/>
              </a:ext>
            </a:extLst>
          </p:cNvPr>
          <p:cNvSpPr/>
          <p:nvPr/>
        </p:nvSpPr>
        <p:spPr>
          <a:xfrm>
            <a:off x="202382" y="5990583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40393C-D621-31DA-F2D1-27EB4FDF5E75}"/>
              </a:ext>
            </a:extLst>
          </p:cNvPr>
          <p:cNvSpPr/>
          <p:nvPr/>
        </p:nvSpPr>
        <p:spPr>
          <a:xfrm>
            <a:off x="5004289" y="933757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86421-5665-4FCE-8738-093C6EAE1F4A}"/>
              </a:ext>
            </a:extLst>
          </p:cNvPr>
          <p:cNvSpPr/>
          <p:nvPr/>
        </p:nvSpPr>
        <p:spPr>
          <a:xfrm>
            <a:off x="7015902" y="6334780"/>
            <a:ext cx="4261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Group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D4860-947A-1AB1-F8F2-50F848DDD76F}"/>
              </a:ext>
            </a:extLst>
          </p:cNvPr>
          <p:cNvSpPr/>
          <p:nvPr/>
        </p:nvSpPr>
        <p:spPr>
          <a:xfrm>
            <a:off x="2237979" y="1233584"/>
            <a:ext cx="31938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A2B19-77CB-A477-AA13-684F05A7035C}"/>
              </a:ext>
            </a:extLst>
          </p:cNvPr>
          <p:cNvSpPr/>
          <p:nvPr/>
        </p:nvSpPr>
        <p:spPr>
          <a:xfrm>
            <a:off x="-621572" y="5345285"/>
            <a:ext cx="43226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Ambassadorships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281DCB-1F6B-DC2A-1A08-FF5114B4720B}"/>
              </a:ext>
            </a:extLst>
          </p:cNvPr>
          <p:cNvSpPr txBox="1"/>
          <p:nvPr/>
        </p:nvSpPr>
        <p:spPr>
          <a:xfrm>
            <a:off x="9146875" y="3429000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Financial Literacy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899F7E-A6B3-DC3D-362F-12EB9ABFE74A}"/>
              </a:ext>
            </a:extLst>
          </p:cNvPr>
          <p:cNvSpPr txBox="1"/>
          <p:nvPr/>
        </p:nvSpPr>
        <p:spPr>
          <a:xfrm>
            <a:off x="5529814" y="5469289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Extra Credit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52AAE-B95B-8D9A-C172-488FFBAB9434}"/>
              </a:ext>
            </a:extLst>
          </p:cNvPr>
          <p:cNvSpPr txBox="1"/>
          <p:nvPr/>
        </p:nvSpPr>
        <p:spPr>
          <a:xfrm>
            <a:off x="9264715" y="5547720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Peer to Peer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02AE60-524E-5DC8-2321-592851E24820}"/>
              </a:ext>
            </a:extLst>
          </p:cNvPr>
          <p:cNvSpPr txBox="1"/>
          <p:nvPr/>
        </p:nvSpPr>
        <p:spPr>
          <a:xfrm>
            <a:off x="7971008" y="915236"/>
            <a:ext cx="31938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Scholarship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B0BE74-9F7F-8C6A-A43C-3F079931ADA6}"/>
              </a:ext>
            </a:extLst>
          </p:cNvPr>
          <p:cNvSpPr txBox="1"/>
          <p:nvPr/>
        </p:nvSpPr>
        <p:spPr>
          <a:xfrm>
            <a:off x="715401" y="3284738"/>
            <a:ext cx="37071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Loan Management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5D077D-C4E8-A7E3-E861-F1F81A94649E}"/>
              </a:ext>
            </a:extLst>
          </p:cNvPr>
          <p:cNvSpPr txBox="1"/>
          <p:nvPr/>
        </p:nvSpPr>
        <p:spPr>
          <a:xfrm>
            <a:off x="1006866" y="996405"/>
            <a:ext cx="18327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Deferral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861371-25C1-04B3-4417-D7463754A315}"/>
              </a:ext>
            </a:extLst>
          </p:cNvPr>
          <p:cNvSpPr/>
          <p:nvPr/>
        </p:nvSpPr>
        <p:spPr>
          <a:xfrm>
            <a:off x="9044132" y="4063973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DB8ED-9F74-8238-009D-CCFA1D423F27}"/>
              </a:ext>
            </a:extLst>
          </p:cNvPr>
          <p:cNvSpPr/>
          <p:nvPr/>
        </p:nvSpPr>
        <p:spPr>
          <a:xfrm>
            <a:off x="-439449" y="1475519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AC8047-2D88-D83B-C061-6DE94D35FEB3}"/>
              </a:ext>
            </a:extLst>
          </p:cNvPr>
          <p:cNvSpPr/>
          <p:nvPr/>
        </p:nvSpPr>
        <p:spPr>
          <a:xfrm>
            <a:off x="2160212" y="2598514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04689D-8A8D-FBDA-7844-8527983840EA}"/>
              </a:ext>
            </a:extLst>
          </p:cNvPr>
          <p:cNvSpPr/>
          <p:nvPr/>
        </p:nvSpPr>
        <p:spPr>
          <a:xfrm>
            <a:off x="4393562" y="1610488"/>
            <a:ext cx="3990432" cy="373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B3F5-D8F1-A6C4-B950-E99501693FA4}"/>
              </a:ext>
            </a:extLst>
          </p:cNvPr>
          <p:cNvSpPr/>
          <p:nvPr/>
        </p:nvSpPr>
        <p:spPr>
          <a:xfrm>
            <a:off x="7250116" y="4921174"/>
            <a:ext cx="4261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3E567C-43CF-B73A-28BB-814AA04D9676}"/>
              </a:ext>
            </a:extLst>
          </p:cNvPr>
          <p:cNvSpPr/>
          <p:nvPr/>
        </p:nvSpPr>
        <p:spPr>
          <a:xfrm>
            <a:off x="1236975" y="1941903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Politician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F20582-D52A-A922-2034-E48F26231A82}"/>
              </a:ext>
            </a:extLst>
          </p:cNvPr>
          <p:cNvSpPr/>
          <p:nvPr/>
        </p:nvSpPr>
        <p:spPr>
          <a:xfrm>
            <a:off x="2698470" y="4836944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92F11E-F97D-7D8A-21EA-4943AF263B3C}"/>
              </a:ext>
            </a:extLst>
          </p:cNvPr>
          <p:cNvSpPr/>
          <p:nvPr/>
        </p:nvSpPr>
        <p:spPr>
          <a:xfrm>
            <a:off x="-481264" y="4693174"/>
            <a:ext cx="23933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MSFAA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42758-0C03-868A-1426-BCA6BA1E31D8}"/>
              </a:ext>
            </a:extLst>
          </p:cNvPr>
          <p:cNvSpPr txBox="1"/>
          <p:nvPr/>
        </p:nvSpPr>
        <p:spPr>
          <a:xfrm>
            <a:off x="6186575" y="6339898"/>
            <a:ext cx="114091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Loan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FDEC1-D6FA-0E7D-F8AA-371B95DA85A9}"/>
              </a:ext>
            </a:extLst>
          </p:cNvPr>
          <p:cNvSpPr txBox="1"/>
          <p:nvPr/>
        </p:nvSpPr>
        <p:spPr>
          <a:xfrm>
            <a:off x="2713955" y="6273225"/>
            <a:ext cx="18327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</a:rPr>
              <a:t>FAFSA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DDBA133-4186-ACDE-7DD9-315675B0C51B}"/>
              </a:ext>
            </a:extLst>
          </p:cNvPr>
          <p:cNvGrpSpPr/>
          <p:nvPr/>
        </p:nvGrpSpPr>
        <p:grpSpPr>
          <a:xfrm>
            <a:off x="4652285" y="1857500"/>
            <a:ext cx="3493311" cy="3218968"/>
            <a:chOff x="-3642241" y="2925539"/>
            <a:chExt cx="3493311" cy="32189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0CB21-D497-A20D-4A99-5C1F6502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642241" y="2925540"/>
              <a:ext cx="3493311" cy="321896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8C1CE96-5932-1174-2813-5DFFEE374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843"/>
            <a:stretch/>
          </p:blipFill>
          <p:spPr>
            <a:xfrm>
              <a:off x="-3642241" y="2925539"/>
              <a:ext cx="1758270" cy="3218967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07811B2-F005-42E6-8440-B33E14F30CBE}"/>
              </a:ext>
            </a:extLst>
          </p:cNvPr>
          <p:cNvSpPr/>
          <p:nvPr/>
        </p:nvSpPr>
        <p:spPr>
          <a:xfrm>
            <a:off x="4804260" y="2725847"/>
            <a:ext cx="30747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Ambassadors Program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0ADB37A-9466-CA7D-AB3B-E71B12533680}"/>
              </a:ext>
            </a:extLst>
          </p:cNvPr>
          <p:cNvSpPr/>
          <p:nvPr/>
        </p:nvSpPr>
        <p:spPr>
          <a:xfrm>
            <a:off x="4702665" y="3191238"/>
            <a:ext cx="34496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Alumni Loan Management Podcast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0B23A6-F453-35BA-16BB-5AC35F6F465A}"/>
              </a:ext>
            </a:extLst>
          </p:cNvPr>
          <p:cNvSpPr/>
          <p:nvPr/>
        </p:nvSpPr>
        <p:spPr>
          <a:xfrm>
            <a:off x="4950361" y="3616468"/>
            <a:ext cx="29542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MSFAA Stakeholder Webinars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BC2C0F-F3ED-99EF-85EB-2A02D906F6F1}"/>
              </a:ext>
            </a:extLst>
          </p:cNvPr>
          <p:cNvSpPr/>
          <p:nvPr/>
        </p:nvSpPr>
        <p:spPr>
          <a:xfrm>
            <a:off x="5288444" y="2278199"/>
            <a:ext cx="22006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FAFSA APP Challenge </a:t>
            </a:r>
            <a:endParaRPr lang="en-US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6284609-7D79-C875-E8E4-4751DFF9C575}"/>
              </a:ext>
            </a:extLst>
          </p:cNvPr>
          <p:cNvSpPr/>
          <p:nvPr/>
        </p:nvSpPr>
        <p:spPr>
          <a:xfrm>
            <a:off x="5055548" y="4151390"/>
            <a:ext cx="28296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Scholarship Scavenger Hunt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2C6586-91F9-9EA3-BFB1-90A8481214E4}"/>
              </a:ext>
            </a:extLst>
          </p:cNvPr>
          <p:cNvSpPr/>
          <p:nvPr/>
        </p:nvSpPr>
        <p:spPr>
          <a:xfrm>
            <a:off x="10212779" y="5021955"/>
            <a:ext cx="26746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838276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65855-5E10-70DC-28A1-6AF68F9BBF9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C69B7-1A0C-D19A-22EF-E7101D9235E3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5F42D0-6B1B-196A-46FB-FEC92528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85" y="-1578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INTERNAL DEVELOPMENT</a:t>
            </a:r>
          </a:p>
        </p:txBody>
      </p:sp>
      <p:pic>
        <p:nvPicPr>
          <p:cNvPr id="8" name="Picture 7" descr="A group of people putting their hands together&#10;&#10;Description automatically generated with medium confidence">
            <a:extLst>
              <a:ext uri="{FF2B5EF4-FFF2-40B4-BE49-F238E27FC236}">
                <a16:creationId xmlns:a16="http://schemas.microsoft.com/office/drawing/2014/main" id="{F4374B04-863F-E58A-40CD-8D61D9D9C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" y="920591"/>
            <a:ext cx="3962400" cy="5937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7768B51-499F-9D95-3E63-F141536A40A1}"/>
              </a:ext>
            </a:extLst>
          </p:cNvPr>
          <p:cNvSpPr txBox="1"/>
          <p:nvPr/>
        </p:nvSpPr>
        <p:spPr>
          <a:xfrm>
            <a:off x="5043985" y="1994866"/>
            <a:ext cx="6705600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Document Team Challenges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Document Individual Challenges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Discuss Individual strengths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Establish Team Goals and Processes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Focus on Team Mental Health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Create a Team Innovation &amp; Communication Plan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1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 glitter star on white background">
            <a:extLst>
              <a:ext uri="{FF2B5EF4-FFF2-40B4-BE49-F238E27FC236}">
                <a16:creationId xmlns:a16="http://schemas.microsoft.com/office/drawing/2014/main" id="{F25A3E00-417A-930A-E980-534E52F9B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11343" r="7546" b="14030"/>
          <a:stretch/>
        </p:blipFill>
        <p:spPr>
          <a:xfrm>
            <a:off x="8713278" y="1927718"/>
            <a:ext cx="3205767" cy="29464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3BBBAC-AE8F-AC28-A37C-A21ECBD0C066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7DF31-DBFA-F243-2D6C-CC25441ACACC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E763F8-FFA2-5BFA-7F51-FC905314C4AE}"/>
              </a:ext>
            </a:extLst>
          </p:cNvPr>
          <p:cNvSpPr txBox="1">
            <a:spLocks/>
          </p:cNvSpPr>
          <p:nvPr/>
        </p:nvSpPr>
        <p:spPr>
          <a:xfrm>
            <a:off x="838200" y="-2262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Gold Star Winners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512CD5-995C-A79A-AEA1-81AA1BB0D61B}"/>
              </a:ext>
            </a:extLst>
          </p:cNvPr>
          <p:cNvSpPr txBox="1"/>
          <p:nvPr/>
        </p:nvSpPr>
        <p:spPr>
          <a:xfrm>
            <a:off x="272955" y="1373035"/>
            <a:ext cx="12419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University of Illinois Urbana-Champaign: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Special Circumstances - Helping Families Help Themselves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54196-7EC5-06C9-F661-F0D2149AA8B2}"/>
              </a:ext>
            </a:extLst>
          </p:cNvPr>
          <p:cNvSpPr txBox="1"/>
          <p:nvPr/>
        </p:nvSpPr>
        <p:spPr>
          <a:xfrm>
            <a:off x="300250" y="2692445"/>
            <a:ext cx="11232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University of South Florida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: A Peer-Based Financial Badging Program</a:t>
            </a: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0C2581-1662-21F4-DF79-61ACFC1A2CAE}"/>
              </a:ext>
            </a:extLst>
          </p:cNvPr>
          <p:cNvSpPr txBox="1"/>
          <p:nvPr/>
        </p:nvSpPr>
        <p:spPr>
          <a:xfrm>
            <a:off x="272955" y="4044669"/>
            <a:ext cx="8734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UC Santa Barbara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: "Seven Easy Steps to the FAFSA: A Student's Guide </a:t>
            </a: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C9168-D645-BAD5-6120-82D39FE18E60}"/>
              </a:ext>
            </a:extLst>
          </p:cNvPr>
          <p:cNvSpPr txBox="1"/>
          <p:nvPr/>
        </p:nvSpPr>
        <p:spPr>
          <a:xfrm>
            <a:off x="272955" y="6072591"/>
            <a:ext cx="11832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Honorable Mention: </a:t>
            </a:r>
          </a:p>
          <a:p>
            <a:pPr algn="l"/>
            <a:r>
              <a:rPr lang="en-US" b="1" i="0" dirty="0">
                <a:solidFill>
                  <a:srgbClr val="7030A0"/>
                </a:solidFill>
                <a:effectLst/>
                <a:latin typeface="Lato" panose="020F0502020204030203" pitchFamily="34" charset="0"/>
              </a:rPr>
              <a:t>Michigan Association of Student Financial Aid Administrators - 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"Michigan Legislative Training and Capitol Visits"</a:t>
            </a:r>
            <a:endParaRPr lang="en-US" b="0" i="0" dirty="0">
              <a:solidFill>
                <a:schemeClr val="accent2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401DC-A022-BDE4-1ACB-7699F48370D0}"/>
              </a:ext>
            </a:extLst>
          </p:cNvPr>
          <p:cNvSpPr txBox="1"/>
          <p:nvPr/>
        </p:nvSpPr>
        <p:spPr>
          <a:xfrm>
            <a:off x="300250" y="5178240"/>
            <a:ext cx="1189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Southern Association of Student Financial Aid Administrators (SASFAA) :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State President's Guidebook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66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67838" y="6242050"/>
            <a:ext cx="2824162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208EC-9244-999C-424F-5969EE6D6947}"/>
              </a:ext>
            </a:extLst>
          </p:cNvPr>
          <p:cNvSpPr txBox="1"/>
          <p:nvPr/>
        </p:nvSpPr>
        <p:spPr>
          <a:xfrm>
            <a:off x="633549" y="1841884"/>
            <a:ext cx="11558451" cy="3320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The true nature of your value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build your departmental brand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strengthen your team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get the attention &amp; support you need from the administration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609BB-6153-4941-979C-F78D99D7B081}"/>
              </a:ext>
            </a:extLst>
          </p:cNvPr>
          <p:cNvSpPr txBox="1"/>
          <p:nvPr/>
        </p:nvSpPr>
        <p:spPr>
          <a:xfrm>
            <a:off x="2888456" y="51768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5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 design, painting, art, creativity">
            <a:extLst>
              <a:ext uri="{FF2B5EF4-FFF2-40B4-BE49-F238E27FC236}">
                <a16:creationId xmlns:a16="http://schemas.microsoft.com/office/drawing/2014/main" id="{7B2AE1B3-AD6F-19C1-E058-0DB52BACDF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89"/>
            <a:ext cx="12192000" cy="58366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3BBBAC-AE8F-AC28-A37C-A21ECBD0C066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7DF31-DBFA-F243-2D6C-CC25441ACACC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E763F8-FFA2-5BFA-7F51-FC905314C4AE}"/>
              </a:ext>
            </a:extLst>
          </p:cNvPr>
          <p:cNvSpPr txBox="1">
            <a:spLocks/>
          </p:cNvSpPr>
          <p:nvPr/>
        </p:nvSpPr>
        <p:spPr>
          <a:xfrm>
            <a:off x="838200" y="-2262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SUPPORT GENERATION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252C4B-1ACD-A83E-125B-0F7454894D37}"/>
              </a:ext>
            </a:extLst>
          </p:cNvPr>
          <p:cNvSpPr txBox="1"/>
          <p:nvPr/>
        </p:nvSpPr>
        <p:spPr>
          <a:xfrm>
            <a:off x="723332" y="2313211"/>
            <a:ext cx="6646460" cy="352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Network more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Take action before asking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Use language “they” understand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3390A-A836-1264-20AA-F41D5A9D669D}"/>
              </a:ext>
            </a:extLst>
          </p:cNvPr>
          <p:cNvSpPr txBox="1"/>
          <p:nvPr/>
        </p:nvSpPr>
        <p:spPr>
          <a:xfrm>
            <a:off x="7327711" y="2485129"/>
            <a:ext cx="4197822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workarounds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Up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Others</a:t>
            </a:r>
          </a:p>
        </p:txBody>
      </p:sp>
    </p:spTree>
    <p:extLst>
      <p:ext uri="{BB962C8B-B14F-4D97-AF65-F5344CB8AC3E}">
        <p14:creationId xmlns:p14="http://schemas.microsoft.com/office/powerpoint/2010/main" val="1631058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98A17-070C-6652-A085-C6FB0B31D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30" y="1905382"/>
            <a:ext cx="6916827" cy="36750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32C598-4B26-DE91-D4FC-827CDCFDBA87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E5A9-4005-B6F4-63C4-A26B51396971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16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ADC364-1F87-22F3-1BE4-70728364C35D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7916B-B487-0A33-AC6F-D22FBB623DF9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wearing graduation caps&#10;&#10;Description automatically generated with medium confidence">
            <a:extLst>
              <a:ext uri="{FF2B5EF4-FFF2-40B4-BE49-F238E27FC236}">
                <a16:creationId xmlns:a16="http://schemas.microsoft.com/office/drawing/2014/main" id="{2CCC232A-1EAA-8FD9-38C1-1A435FF9E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/>
          <a:stretch/>
        </p:blipFill>
        <p:spPr>
          <a:xfrm>
            <a:off x="-77337" y="3875964"/>
            <a:ext cx="12269337" cy="2982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96F45-482A-ADA7-C839-C99C07615F39}"/>
              </a:ext>
            </a:extLst>
          </p:cNvPr>
          <p:cNvSpPr txBox="1"/>
          <p:nvPr/>
        </p:nvSpPr>
        <p:spPr>
          <a:xfrm>
            <a:off x="536811" y="3042424"/>
            <a:ext cx="1104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Don’t ever forget what you are…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4BE50-EC74-5E4E-CC15-46B048A706E2}"/>
              </a:ext>
            </a:extLst>
          </p:cNvPr>
          <p:cNvSpPr/>
          <p:nvPr/>
        </p:nvSpPr>
        <p:spPr>
          <a:xfrm>
            <a:off x="2861424" y="1627310"/>
            <a:ext cx="6391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DREAM MAKERS</a:t>
            </a:r>
          </a:p>
        </p:txBody>
      </p:sp>
    </p:spTree>
    <p:extLst>
      <p:ext uri="{BB962C8B-B14F-4D97-AF65-F5344CB8AC3E}">
        <p14:creationId xmlns:p14="http://schemas.microsoft.com/office/powerpoint/2010/main" val="365819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8755-6B55-9D1F-DE52-915A21D5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30167"/>
            <a:ext cx="6436057" cy="1720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dirty="0"/>
              <a:t>Shariem Saterfield, MBA, CPTM</a:t>
            </a:r>
            <a:endParaRPr lang="en-US" sz="3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61A6C-9C70-B971-7EC0-B7828A7AA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407" y="2507963"/>
            <a:ext cx="6651849" cy="39119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b="1" u="sng" dirty="0"/>
              <a:t>About Me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Certified Professional in Training Management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20 Years in training &amp; development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Leadership, DEIB Training &amp; Team Cohesion Development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University of Miami, FL Alum (Go Canes!)</a:t>
            </a:r>
          </a:p>
        </p:txBody>
      </p:sp>
      <p:pic>
        <p:nvPicPr>
          <p:cNvPr id="6" name="Picture Placeholder 5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F54578C9-8A72-8340-DAA6-4F227BBAC2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3749"/>
          <a:stretch/>
        </p:blipFill>
        <p:spPr>
          <a:xfrm>
            <a:off x="8327146" y="1889325"/>
            <a:ext cx="2327979" cy="261016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87D1D50-C429-89C1-A024-EB49CB93B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41" y="4900654"/>
            <a:ext cx="3541510" cy="11356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6033A2-5335-7F5A-B1CB-05A348C903C6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AAB6D-BF6C-411C-20B7-06DB71897637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818BC-7B49-5815-BEA7-4750604957E6}"/>
              </a:ext>
            </a:extLst>
          </p:cNvPr>
          <p:cNvSpPr txBox="1"/>
          <p:nvPr/>
        </p:nvSpPr>
        <p:spPr>
          <a:xfrm>
            <a:off x="8134066" y="6237441"/>
            <a:ext cx="3684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www.saterfieldconsulting.com</a:t>
            </a:r>
          </a:p>
        </p:txBody>
      </p:sp>
    </p:spTree>
    <p:extLst>
      <p:ext uri="{BB962C8B-B14F-4D97-AF65-F5344CB8AC3E}">
        <p14:creationId xmlns:p14="http://schemas.microsoft.com/office/powerpoint/2010/main" val="340706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9DCAB5-FA66-221A-ABFF-800DCFE7F2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jigsaw puzzle">
            <a:extLst>
              <a:ext uri="{FF2B5EF4-FFF2-40B4-BE49-F238E27FC236}">
                <a16:creationId xmlns:a16="http://schemas.microsoft.com/office/drawing/2014/main" id="{01B63989-0D74-2A12-E16E-B85FD73B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4502" b="4864"/>
          <a:stretch/>
        </p:blipFill>
        <p:spPr>
          <a:xfrm>
            <a:off x="701040" y="394335"/>
            <a:ext cx="10789920" cy="6069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208844-4988-7AFC-799E-5106238E9F27}"/>
              </a:ext>
            </a:extLst>
          </p:cNvPr>
          <p:cNvSpPr txBox="1">
            <a:spLocks/>
          </p:cNvSpPr>
          <p:nvPr/>
        </p:nvSpPr>
        <p:spPr>
          <a:xfrm>
            <a:off x="1232535" y="4613553"/>
            <a:ext cx="9726930" cy="263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1248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The True Nature of your Value</a:t>
            </a:r>
            <a:endParaRPr 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1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table, indoor, mason jar&#10;&#10;Description automatically generated">
            <a:extLst>
              <a:ext uri="{FF2B5EF4-FFF2-40B4-BE49-F238E27FC236}">
                <a16:creationId xmlns:a16="http://schemas.microsoft.com/office/drawing/2014/main" id="{AC2C64CC-98D3-4BE8-0915-3EC58A53A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/>
          <a:stretch/>
        </p:blipFill>
        <p:spPr>
          <a:xfrm>
            <a:off x="23955" y="930167"/>
            <a:ext cx="6317788" cy="5969495"/>
          </a:xfrm>
          <a:prstGeom prst="flowChartDelay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3B738B8D-89AC-B87C-1175-12C559AEDB1A}"/>
              </a:ext>
            </a:extLst>
          </p:cNvPr>
          <p:cNvSpPr/>
          <p:nvPr/>
        </p:nvSpPr>
        <p:spPr>
          <a:xfrm>
            <a:off x="3719277" y="1206737"/>
            <a:ext cx="3125824" cy="5261278"/>
          </a:xfrm>
          <a:prstGeom prst="arc">
            <a:avLst>
              <a:gd name="adj1" fmla="val 16180803"/>
              <a:gd name="adj2" fmla="val 4667178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2CAB1-E380-C80F-E4A1-11054A71E2E4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22291-6FE6-CFAA-12ED-DAC7A61A465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3509E-8335-B58B-3A62-80383F81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-22629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A2E1EC-3D19-7716-9D91-22D3C63D0C8C}"/>
              </a:ext>
            </a:extLst>
          </p:cNvPr>
          <p:cNvSpPr/>
          <p:nvPr/>
        </p:nvSpPr>
        <p:spPr>
          <a:xfrm>
            <a:off x="5080000" y="1017247"/>
            <a:ext cx="1016000" cy="63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51AF7A-18A4-BA49-2C98-514036CABDAB}"/>
              </a:ext>
            </a:extLst>
          </p:cNvPr>
          <p:cNvSpPr/>
          <p:nvPr/>
        </p:nvSpPr>
        <p:spPr>
          <a:xfrm>
            <a:off x="5024903" y="915393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F6669-9751-F4D4-1678-B7DA5924ACD4}"/>
              </a:ext>
            </a:extLst>
          </p:cNvPr>
          <p:cNvSpPr txBox="1"/>
          <p:nvPr/>
        </p:nvSpPr>
        <p:spPr>
          <a:xfrm>
            <a:off x="6547148" y="1087341"/>
            <a:ext cx="5824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percentage of students awarded some type of financial aid in 2021/2022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F0159-D376-782C-09E0-DAAC9A580387}"/>
              </a:ext>
            </a:extLst>
          </p:cNvPr>
          <p:cNvSpPr txBox="1"/>
          <p:nvPr/>
        </p:nvSpPr>
        <p:spPr>
          <a:xfrm>
            <a:off x="7692487" y="3399301"/>
            <a:ext cx="4600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percentage of undergraduates in Michigan at 4-year institutions that receive loans.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1E94A0-85BC-08FF-65F1-C7F22B4EE502}"/>
              </a:ext>
            </a:extLst>
          </p:cNvPr>
          <p:cNvSpPr/>
          <p:nvPr/>
        </p:nvSpPr>
        <p:spPr>
          <a:xfrm>
            <a:off x="6394356" y="3571208"/>
            <a:ext cx="607076" cy="7878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9F495F-867C-908D-9C25-2A6930E1AF53}"/>
              </a:ext>
            </a:extLst>
          </p:cNvPr>
          <p:cNvSpPr/>
          <p:nvPr/>
        </p:nvSpPr>
        <p:spPr>
          <a:xfrm>
            <a:off x="5700272" y="5894076"/>
            <a:ext cx="478113" cy="607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730F8-50C9-C90D-0262-6A828D1D133E}"/>
              </a:ext>
            </a:extLst>
          </p:cNvPr>
          <p:cNvSpPr/>
          <p:nvPr/>
        </p:nvSpPr>
        <p:spPr>
          <a:xfrm>
            <a:off x="5256172" y="5786609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AE061-6478-E73E-F938-D32DE52F2144}"/>
              </a:ext>
            </a:extLst>
          </p:cNvPr>
          <p:cNvSpPr/>
          <p:nvPr/>
        </p:nvSpPr>
        <p:spPr>
          <a:xfrm>
            <a:off x="6310377" y="3486917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58BC1-E5F0-8C07-1045-CF9B2810D269}"/>
              </a:ext>
            </a:extLst>
          </p:cNvPr>
          <p:cNvSpPr txBox="1"/>
          <p:nvPr/>
        </p:nvSpPr>
        <p:spPr>
          <a:xfrm>
            <a:off x="7051920" y="5509610"/>
            <a:ext cx="5085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percentage of college costs covered by  scholarships and grants in 2021-2022 according to survey.</a:t>
            </a:r>
          </a:p>
        </p:txBody>
      </p:sp>
    </p:spTree>
    <p:extLst>
      <p:ext uri="{BB962C8B-B14F-4D97-AF65-F5344CB8AC3E}">
        <p14:creationId xmlns:p14="http://schemas.microsoft.com/office/powerpoint/2010/main" val="414343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2CAB1-E380-C80F-E4A1-11054A71E2E4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D22291-6FE6-CFAA-12ED-DAC7A61A465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3509E-8335-B58B-3A62-80383F81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629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Your work makes dreams come true!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85A77-2700-D208-F165-29FD2ABB191C}"/>
              </a:ext>
            </a:extLst>
          </p:cNvPr>
          <p:cNvSpPr txBox="1"/>
          <p:nvPr/>
        </p:nvSpPr>
        <p:spPr>
          <a:xfrm>
            <a:off x="6096000" y="1918122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Sans" panose="020B0604020202020204" pitchFamily="2" charset="0"/>
              </a:rPr>
              <a:t>“Financial Assistance services are so important to our students in helping them achieve their goals,” said Alicea. “They were the people who were instrumental in getting me through my degree.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Nunito Sans" panose="020B0604020202020204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0" i="0" dirty="0">
                <a:solidFill>
                  <a:srgbClr val="000000"/>
                </a:solidFill>
                <a:effectLst/>
                <a:latin typeface="Nunito Sans" panose="020B0604020202020204" pitchFamily="2" charset="0"/>
              </a:rPr>
              <a:t>From a socio-economic perspective, it’s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Nunito Sans" panose="020B0604020202020204" pitchFamily="2" charset="0"/>
              </a:rPr>
              <a:t>often the catalyst that allows the student to change their entire future earnings potential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Nunito Sans" panose="020B0604020202020204" pitchFamily="2" charset="0"/>
              </a:rPr>
              <a:t>. This, by extension, improves the economic outlook of their family.”</a:t>
            </a:r>
          </a:p>
        </p:txBody>
      </p:sp>
      <p:pic>
        <p:nvPicPr>
          <p:cNvPr id="3" name="Picture 2" descr="A group of people in graduation attire&#10;&#10;Description automatically generated with low confidence">
            <a:extLst>
              <a:ext uri="{FF2B5EF4-FFF2-40B4-BE49-F238E27FC236}">
                <a16:creationId xmlns:a16="http://schemas.microsoft.com/office/drawing/2014/main" id="{967BAEC2-9FEA-E7FC-C2EB-E8F8A1FA0B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" y="930167"/>
            <a:ext cx="5838371" cy="6034577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554736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67838" y="6242050"/>
            <a:ext cx="2824162" cy="873125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Shariem Saterfield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753FD-2657-1FB6-DB02-39B75192AA8D}"/>
              </a:ext>
            </a:extLst>
          </p:cNvPr>
          <p:cNvSpPr txBox="1"/>
          <p:nvPr/>
        </p:nvSpPr>
        <p:spPr>
          <a:xfrm>
            <a:off x="2255799" y="5472166"/>
            <a:ext cx="76804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5E7182"/>
                </a:solidFill>
                <a:effectLst/>
                <a:latin typeface="Inter"/>
              </a:rPr>
              <a:t>“You are very powerful, provided you know how powerful you are.”  – Yogi Bhajan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A2B81-0391-0C62-F9B1-1D9F17AAB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65" y="1500832"/>
            <a:ext cx="5707315" cy="3410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859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kneel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FEADB2BE-F2CD-C132-4619-90F153F4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 b="4316"/>
          <a:stretch/>
        </p:blipFill>
        <p:spPr>
          <a:xfrm>
            <a:off x="457200" y="413658"/>
            <a:ext cx="11277600" cy="594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47C87E-74FE-0401-7902-3335298E4F1E}"/>
              </a:ext>
            </a:extLst>
          </p:cNvPr>
          <p:cNvSpPr/>
          <p:nvPr/>
        </p:nvSpPr>
        <p:spPr>
          <a:xfrm>
            <a:off x="896573" y="2967335"/>
            <a:ext cx="10398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Brand / Your Team/Your Impact</a:t>
            </a:r>
          </a:p>
        </p:txBody>
      </p:sp>
    </p:spTree>
    <p:extLst>
      <p:ext uri="{BB962C8B-B14F-4D97-AF65-F5344CB8AC3E}">
        <p14:creationId xmlns:p14="http://schemas.microsoft.com/office/powerpoint/2010/main" val="325891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06F0E-4B52-657B-5FEB-22A1754F376A}"/>
              </a:ext>
            </a:extLst>
          </p:cNvPr>
          <p:cNvSpPr txBox="1"/>
          <p:nvPr/>
        </p:nvSpPr>
        <p:spPr>
          <a:xfrm>
            <a:off x="236763" y="1099270"/>
            <a:ext cx="1154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Your brand is the reputation that your department has on and off campus.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99534-2EEC-213C-7622-1E745A41AE91}"/>
              </a:ext>
            </a:extLst>
          </p:cNvPr>
          <p:cNvSpPr txBox="1"/>
          <p:nvPr/>
        </p:nvSpPr>
        <p:spPr>
          <a:xfrm>
            <a:off x="7051261" y="3429000"/>
            <a:ext cx="494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Financial Aid Department is……….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35C2E-4491-E3A5-612B-83AAFA1291EE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2D3E8-C539-1CA3-1345-4BC7DF8C4371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2E4588-3790-0F30-42AB-3DC2C7F5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3" y="-2262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BRAND</a:t>
            </a:r>
          </a:p>
        </p:txBody>
      </p:sp>
      <p:pic>
        <p:nvPicPr>
          <p:cNvPr id="1026" name="Picture 2" descr="MSU Office of Financial Aid announces additional 'gap' scholarship for  summer students | Mississippi State University">
            <a:extLst>
              <a:ext uri="{FF2B5EF4-FFF2-40B4-BE49-F238E27FC236}">
                <a16:creationId xmlns:a16="http://schemas.microsoft.com/office/drawing/2014/main" id="{BBA2CE90-0AFC-B601-3A60-712C87DFC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r="14931"/>
          <a:stretch/>
        </p:blipFill>
        <p:spPr bwMode="auto">
          <a:xfrm>
            <a:off x="0" y="3110721"/>
            <a:ext cx="5535386" cy="37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07247-264E-19C7-2173-1F8741E63450}"/>
              </a:ext>
            </a:extLst>
          </p:cNvPr>
          <p:cNvSpPr txBox="1"/>
          <p:nvPr/>
        </p:nvSpPr>
        <p:spPr>
          <a:xfrm>
            <a:off x="5813948" y="6277971"/>
            <a:ext cx="656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</a:t>
            </a:r>
            <a:r>
              <a:rPr lang="en-US" sz="2000" i="1" dirty="0">
                <a:solidFill>
                  <a:schemeClr val="accent1"/>
                </a:solidFill>
              </a:rPr>
              <a:t>What are the misperceptions that hurt your department?)</a:t>
            </a:r>
          </a:p>
        </p:txBody>
      </p:sp>
    </p:spTree>
    <p:extLst>
      <p:ext uri="{BB962C8B-B14F-4D97-AF65-F5344CB8AC3E}">
        <p14:creationId xmlns:p14="http://schemas.microsoft.com/office/powerpoint/2010/main" val="29276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385956-79EA-68F1-B020-2F1A1F21921A}"/>
              </a:ext>
            </a:extLst>
          </p:cNvPr>
          <p:cNvSpPr/>
          <p:nvPr/>
        </p:nvSpPr>
        <p:spPr>
          <a:xfrm>
            <a:off x="5253264" y="1510467"/>
            <a:ext cx="6270681" cy="43196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2B3AD-E3B6-77A7-0BD2-EE7A5F51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Financial Aid: </a:t>
            </a:r>
            <a:r>
              <a:rPr lang="en-US" sz="36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How to Make Dreams Come True in Tough Times </a:t>
            </a:r>
            <a:br>
              <a:rPr lang="en-US" sz="25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20" name="Content Placeholder 19" descr="A picture containing sky, backlighting, silhouette, outdoor&#10;&#10;Description automatically generated">
            <a:extLst>
              <a:ext uri="{FF2B5EF4-FFF2-40B4-BE49-F238E27FC236}">
                <a16:creationId xmlns:a16="http://schemas.microsoft.com/office/drawing/2014/main" id="{FF2E7667-FDED-D34C-721A-9F9079AE4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80" y="1310051"/>
            <a:ext cx="6172200" cy="4319666"/>
          </a:xfr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F3544B2-7750-3D31-6304-EDC47FF9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712" y="1109756"/>
            <a:ext cx="3932237" cy="987356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The Misperceptions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1DBEEB48-6968-DC29-8400-5DA93934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51" y="6302146"/>
            <a:ext cx="1630298" cy="555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C3B48A-DFAE-D780-37A1-645FA8DD9168}"/>
              </a:ext>
            </a:extLst>
          </p:cNvPr>
          <p:cNvSpPr/>
          <p:nvPr/>
        </p:nvSpPr>
        <p:spPr>
          <a:xfrm>
            <a:off x="0" y="-57189"/>
            <a:ext cx="793005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8812F-6770-F310-B4D7-DE708D260334}"/>
              </a:ext>
            </a:extLst>
          </p:cNvPr>
          <p:cNvSpPr/>
          <p:nvPr/>
        </p:nvSpPr>
        <p:spPr>
          <a:xfrm>
            <a:off x="7930055" y="-57189"/>
            <a:ext cx="4261945" cy="9873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A7074-6AC9-DF56-A0BE-CEC784840E96}"/>
              </a:ext>
            </a:extLst>
          </p:cNvPr>
          <p:cNvSpPr txBox="1"/>
          <p:nvPr/>
        </p:nvSpPr>
        <p:spPr>
          <a:xfrm>
            <a:off x="1543818" y="2258073"/>
            <a:ext cx="24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A415A-251C-106D-1810-B39ECF654EBB}"/>
              </a:ext>
            </a:extLst>
          </p:cNvPr>
          <p:cNvSpPr txBox="1"/>
          <p:nvPr/>
        </p:nvSpPr>
        <p:spPr>
          <a:xfrm>
            <a:off x="1543818" y="3025390"/>
            <a:ext cx="26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Fun Stoppers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01EAE-891C-166A-88E2-68DAD5B9BB69}"/>
              </a:ext>
            </a:extLst>
          </p:cNvPr>
          <p:cNvSpPr txBox="1"/>
          <p:nvPr/>
        </p:nvSpPr>
        <p:spPr>
          <a:xfrm>
            <a:off x="848862" y="4766730"/>
            <a:ext cx="369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Captains of Complexity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A2681-074E-A794-CC3C-F050548AEFD9}"/>
              </a:ext>
            </a:extLst>
          </p:cNvPr>
          <p:cNvSpPr txBox="1"/>
          <p:nvPr/>
        </p:nvSpPr>
        <p:spPr>
          <a:xfrm>
            <a:off x="1151124" y="3946861"/>
            <a:ext cx="329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Paperwork Police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95A09-382F-B74C-CB25-48CFD20E2E5F}"/>
              </a:ext>
            </a:extLst>
          </p:cNvPr>
          <p:cNvSpPr txBox="1"/>
          <p:nvPr/>
        </p:nvSpPr>
        <p:spPr>
          <a:xfrm>
            <a:off x="2459753" y="97335"/>
            <a:ext cx="7141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Financial Aid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4E9CE-85CD-653F-6556-FF118A0AE1E6}"/>
              </a:ext>
            </a:extLst>
          </p:cNvPr>
          <p:cNvSpPr txBox="1"/>
          <p:nvPr/>
        </p:nvSpPr>
        <p:spPr>
          <a:xfrm>
            <a:off x="6523310" y="1707578"/>
            <a:ext cx="157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Financial Aid Dept.</a:t>
            </a:r>
          </a:p>
        </p:txBody>
      </p:sp>
      <p:pic>
        <p:nvPicPr>
          <p:cNvPr id="16" name="Graphic 15" descr="Graduation cap with solid fill">
            <a:extLst>
              <a:ext uri="{FF2B5EF4-FFF2-40B4-BE49-F238E27FC236}">
                <a16:creationId xmlns:a16="http://schemas.microsoft.com/office/drawing/2014/main" id="{FC4A7D7F-35EE-24DC-B12B-A0965FCFD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8002" y="1228283"/>
            <a:ext cx="524094" cy="52409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B535AF-2BFB-0028-2B44-CDD5E4541BB8}"/>
              </a:ext>
            </a:extLst>
          </p:cNvPr>
          <p:cNvCxnSpPr>
            <a:cxnSpLocks/>
          </p:cNvCxnSpPr>
          <p:nvPr/>
        </p:nvCxnSpPr>
        <p:spPr>
          <a:xfrm>
            <a:off x="1419370" y="1814286"/>
            <a:ext cx="2686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F4CDB6-401F-5DCE-15D8-EFD4FBF60051}"/>
              </a:ext>
            </a:extLst>
          </p:cNvPr>
          <p:cNvGrpSpPr/>
          <p:nvPr/>
        </p:nvGrpSpPr>
        <p:grpSpPr>
          <a:xfrm>
            <a:off x="7559167" y="2235611"/>
            <a:ext cx="659759" cy="646331"/>
            <a:chOff x="7487001" y="2057400"/>
            <a:chExt cx="659759" cy="646331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B8F8BAD-FD3D-DF0B-458F-C82835CC2B46}"/>
                </a:ext>
              </a:extLst>
            </p:cNvPr>
            <p:cNvSpPr/>
            <p:nvPr/>
          </p:nvSpPr>
          <p:spPr>
            <a:xfrm>
              <a:off x="7487001" y="2057400"/>
              <a:ext cx="615565" cy="646331"/>
            </a:xfrm>
            <a:prstGeom prst="arc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743A36F-8FE5-5ACC-7D31-9C02297FC7CF}"/>
                </a:ext>
              </a:extLst>
            </p:cNvPr>
            <p:cNvSpPr/>
            <p:nvPr/>
          </p:nvSpPr>
          <p:spPr>
            <a:xfrm rot="10291012">
              <a:off x="8076684" y="2370394"/>
              <a:ext cx="70076" cy="75995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21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14766</TotalTime>
  <Words>860</Words>
  <Application>Microsoft Office PowerPoint</Application>
  <PresentationFormat>Widescreen</PresentationFormat>
  <Paragraphs>231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 Nova</vt:lpstr>
      <vt:lpstr>Avenir Next LT Pro Light</vt:lpstr>
      <vt:lpstr>Calibri</vt:lpstr>
      <vt:lpstr>Calibri Light</vt:lpstr>
      <vt:lpstr>Inter</vt:lpstr>
      <vt:lpstr>Lato</vt:lpstr>
      <vt:lpstr>Nunito Sans</vt:lpstr>
      <vt:lpstr>Symbol</vt:lpstr>
      <vt:lpstr>Times New Roman</vt:lpstr>
      <vt:lpstr>Wingdings</vt:lpstr>
      <vt:lpstr>Office Theme</vt:lpstr>
      <vt:lpstr>Financial Aid: How to Make Dreams Come True in Tough Times  </vt:lpstr>
      <vt:lpstr>Financial Aid: How to Make Dreams Come True in Tough Times  </vt:lpstr>
      <vt:lpstr>PowerPoint Presentation</vt:lpstr>
      <vt:lpstr>DATA</vt:lpstr>
      <vt:lpstr>Your work makes dreams come true!</vt:lpstr>
      <vt:lpstr>Financial Aid: How to Make Dreams Come True in Tough Times  </vt:lpstr>
      <vt:lpstr>PowerPoint Presentation</vt:lpstr>
      <vt:lpstr>BRAND</vt:lpstr>
      <vt:lpstr>Financial Aid: How to Make Dreams Come True in Tough Times  </vt:lpstr>
      <vt:lpstr>Financial Aid: How to Make Dreams Come True in Tough Times  </vt:lpstr>
      <vt:lpstr>Department Brand Analysis</vt:lpstr>
      <vt:lpstr>Financial Aid: How to Make Dreams Come True in Tough Times  </vt:lpstr>
      <vt:lpstr>Financial Aid: How to Make Dreams Come True in Tough Times  </vt:lpstr>
      <vt:lpstr>Financial Aid: How to Make Dreams Come True in Tough Times  </vt:lpstr>
      <vt:lpstr>PowerPoint Presentation</vt:lpstr>
      <vt:lpstr>BRAINSTORMING</vt:lpstr>
      <vt:lpstr>IDEAS</vt:lpstr>
      <vt:lpstr>INTERNAL DEVELOPMENT</vt:lpstr>
      <vt:lpstr>PowerPoint Presentation</vt:lpstr>
      <vt:lpstr>PowerPoint Presentation</vt:lpstr>
      <vt:lpstr>PowerPoint Presentation</vt:lpstr>
      <vt:lpstr>PowerPoint Presentation</vt:lpstr>
      <vt:lpstr>Shariem Saterfield, MBA, CPTM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Aid: How to Make Dreams Come True in Tough Times  </dc:title>
  <dc:creator>Shariem Saterfield</dc:creator>
  <cp:lastModifiedBy>Shariem Saterfield</cp:lastModifiedBy>
  <cp:revision>2</cp:revision>
  <dcterms:created xsi:type="dcterms:W3CDTF">2023-04-25T10:49:17Z</dcterms:created>
  <dcterms:modified xsi:type="dcterms:W3CDTF">2023-05-19T20:22:19Z</dcterms:modified>
</cp:coreProperties>
</file>