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0"/>
  </p:notesMasterIdLst>
  <p:sldIdLst>
    <p:sldId id="310" r:id="rId6"/>
    <p:sldId id="257" r:id="rId7"/>
    <p:sldId id="261" r:id="rId8"/>
    <p:sldId id="293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08" r:id="rId19"/>
    <p:sldId id="291" r:id="rId20"/>
    <p:sldId id="262" r:id="rId21"/>
    <p:sldId id="263" r:id="rId22"/>
    <p:sldId id="264" r:id="rId23"/>
    <p:sldId id="265" r:id="rId24"/>
    <p:sldId id="266" r:id="rId25"/>
    <p:sldId id="267" r:id="rId26"/>
    <p:sldId id="311" r:id="rId27"/>
    <p:sldId id="280" r:id="rId28"/>
    <p:sldId id="294" r:id="rId29"/>
    <p:sldId id="295" r:id="rId30"/>
    <p:sldId id="296" r:id="rId31"/>
    <p:sldId id="307" r:id="rId32"/>
    <p:sldId id="306" r:id="rId33"/>
    <p:sldId id="298" r:id="rId34"/>
    <p:sldId id="309" r:id="rId35"/>
    <p:sldId id="305" r:id="rId36"/>
    <p:sldId id="299" r:id="rId37"/>
    <p:sldId id="300" r:id="rId38"/>
    <p:sldId id="28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ffner, Will - x3430" initials="SW-x" lastIdx="0" clrIdx="0">
    <p:extLst>
      <p:ext uri="{19B8F6BF-5375-455C-9EA6-DF929625EA0E}">
        <p15:presenceInfo xmlns:p15="http://schemas.microsoft.com/office/powerpoint/2012/main" userId="S-1-5-21-20713206-2085947932-857296014-3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8F36"/>
    <a:srgbClr val="30B4D8"/>
    <a:srgbClr val="6D9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76" autoAdjust="0"/>
    <p:restoredTop sz="94660"/>
  </p:normalViewPr>
  <p:slideViewPr>
    <p:cSldViewPr>
      <p:cViewPr varScale="1">
        <p:scale>
          <a:sx n="75" d="100"/>
          <a:sy n="75" d="100"/>
        </p:scale>
        <p:origin x="96" y="106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78BC6-3DB9-4175-994E-CE07407C90A5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86550-6300-4966-A3A1-3480D9F03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quells/art/Andy-s-Room-with-the-TARDIS-264738306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quells/art/Andy-s-Room-with-the-TARDIS-264738306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3B5A-0F99-4E99-9808-26E429AE6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2C6A7-31C1-428E-BF4E-BC471E39C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EA0F-195E-41DD-937F-DC4FE345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2BFF2-E044-448F-BED0-9C83F77C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A picture containing floor&#10;&#10;Description automatically generated">
            <a:extLst>
              <a:ext uri="{FF2B5EF4-FFF2-40B4-BE49-F238E27FC236}">
                <a16:creationId xmlns:a16="http://schemas.microsoft.com/office/drawing/2014/main" id="{B6720774-F7D3-458A-ADFA-FEC7AF00E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00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17B1F-02BB-4CB9-BDAA-9AABC8AC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loor&#10;&#10;Description automatically generated">
            <a:extLst>
              <a:ext uri="{FF2B5EF4-FFF2-40B4-BE49-F238E27FC236}">
                <a16:creationId xmlns:a16="http://schemas.microsoft.com/office/drawing/2014/main" id="{123806E8-8B2B-468C-9445-FC42F94BF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62A29AE-028A-4D7A-97B3-4601128519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/>
          <a:stretch/>
        </p:blipFill>
        <p:spPr bwMode="auto">
          <a:xfrm>
            <a:off x="95251" y="4618573"/>
            <a:ext cx="3308349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5CAAE9FB-CEFD-460A-811E-4928F9830A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1624" y="6136684"/>
            <a:ext cx="3185387" cy="566699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DDD00"/>
          </a:solidFill>
          <a:ln w="76200" algn="ctr">
            <a:solidFill>
              <a:srgbClr val="00004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47"/>
                </a:solidFill>
                <a:effectLst/>
                <a:latin typeface="Cavolini" panose="03000502040302020204" pitchFamily="66" charset="0"/>
              </a:rPr>
              <a:t>2022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47"/>
                </a:solidFill>
                <a:effectLst/>
                <a:latin typeface="Cavolini" panose="03000502040302020204" pitchFamily="66" charset="0"/>
              </a:rPr>
              <a:t>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47"/>
                </a:solidFill>
                <a:effectLst/>
                <a:latin typeface="Cavolini" panose="03000502040302020204" pitchFamily="66" charset="0"/>
              </a:rPr>
              <a:t>Conference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15962DD-9F31-4E41-9BAD-A60B5BE81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3" y="6266830"/>
            <a:ext cx="884143" cy="28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2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CF1E8A-8C02-4774-9619-E679A6493419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7BFD-D79E-46A5-8F83-30C7F9F2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80815-E1D7-46B8-8E70-7EC2E4EAB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BB36-202D-4DAC-BD80-8B493DD9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8210-7570-40DD-94FA-67597A3C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1A99A-6F7C-4E0C-8CD2-BB002AEC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45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70164A-F6C2-4E29-BF5F-8980620771F7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48D9-93DF-47AF-92E7-D0C0CE386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1305A-466B-4E51-A216-DFBFCCFCD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B2D10-7DAD-40F4-9007-8E53F46F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D0CC0-CF54-485B-9675-EBE1A1E5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7AA16-BB11-40ED-BE0D-B94F5EAF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94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84" y="9526"/>
            <a:ext cx="25654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2141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 for slides with Software Code" preserve="1">
  <p:cSld name="Use for slides with Software Co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963084" y="1905000"/>
            <a:ext cx="107209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641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1B09CB-FA1A-42EE-9143-04DE52FCE830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F6F70-653B-4EB3-8AE5-01E49947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2807-E172-448A-B01C-5E6B01F63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D5F85-413F-4184-AC6E-80742DFD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4581-99B0-408B-B8FB-149C07E7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78C1-BC77-456C-861E-E84B523F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7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D3FE97-1933-42FD-8A35-1115F0288F22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B3899-D7B8-4671-98A5-07E57787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BAE14-8BD0-43E2-B163-636C0CD2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E50E1-B3B2-4A70-BE78-251EF56F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0915-E986-43D0-9586-D1F1C93B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3EA57-1DE7-4B07-AE1B-A10E9B7F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254E22-FB43-4693-B349-FBF1C36A0D93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8B62E-A9D6-44FC-A458-1BA5EB63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EF3D-F4A7-4D29-827B-810A4A448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ADB76-26A7-4A6B-A25F-F99D4474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F9D3E-6DB8-4775-A944-46685809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6CD9D-01FD-4DD5-A72F-C55E41D9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07654-9B62-4ACC-919D-72E62674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6B5E18-7F11-4D1C-B724-81D217299B93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0BB20-4F9A-4BCF-8F42-CB383110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D69DA-B98E-4964-8DDE-EB4013C72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01916-9C82-4E9E-B271-79E62591B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E1CE7-0005-4129-8FB2-8AAAFFEAE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CD590-DFCD-4247-B560-6B17A0CAE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85476-1C97-400E-92DE-ADA2AD0E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CC4D1-B1CE-4A3C-9FA1-3AF0985D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4746FA-161F-467B-9CE8-6BFD25B2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1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75EF43-46E6-42DB-9705-5F665305C84F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03B07-C495-4EDB-BC62-76A8FA57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0EC0F-1286-41D0-825A-633C2BA5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8483-406E-4CAA-A083-AFCFAC9E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8FE44-E960-473B-A5E8-CFBB4551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044D3-EFD9-445D-8619-ED2D91F9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80601-806A-41C3-BDDD-1CA26DB5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1241B-62DB-46CC-A27F-372748FD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floor&#10;&#10;Description automatically generated">
            <a:extLst>
              <a:ext uri="{FF2B5EF4-FFF2-40B4-BE49-F238E27FC236}">
                <a16:creationId xmlns:a16="http://schemas.microsoft.com/office/drawing/2014/main" id="{F6FE14DF-FACB-4960-BAF4-337622219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00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7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E2DA49-C824-4D62-A322-631260EF7A7C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6D5C9-8278-41F8-94E5-14BFE7C6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8B5A-75C9-4A1E-91FF-C2FF3210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339C4-E351-4EA1-A5E2-7A1AC46BF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7DAAD-D31C-4C13-BD15-FC50C59B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5F6B8-BD7F-4B2F-A687-6192BC0F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0CFB6-77F2-4F6E-B8F9-C789CDF0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6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3D8BDC-7C10-414A-BE57-A9A2F955CF19}"/>
              </a:ext>
            </a:extLst>
          </p:cNvPr>
          <p:cNvSpPr/>
          <p:nvPr userDrawn="1"/>
        </p:nvSpPr>
        <p:spPr>
          <a:xfrm>
            <a:off x="154112" y="113505"/>
            <a:ext cx="11866652" cy="6607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42B22-1E33-4E20-9960-AB366E49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B346B-418B-4D7B-9863-EB237028C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6659C-5594-4AFA-9399-6BBFA1E70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370AE-AE11-4DA1-A8A8-C7880629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77141-579C-458F-95D1-5C522F6B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84E8-E3B1-4EDD-B9A7-D3CB791F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5104C7-2BCE-47F0-AF14-67001EC5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28AF8-34E8-41B3-B8FE-C25A4B14A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B255-5D4B-4926-8B7F-4C2B7D321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8E91-6500-4210-9A1D-53AAD4A14F83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AEEDA-6EA9-496E-B508-DB5D717C6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3B1AE-90CB-4B1D-8F17-BA184614F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B668-3436-4292-806B-25694903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white rectangle.png"/>
          <p:cNvPicPr preferRelativeResize="0"/>
          <p:nvPr/>
        </p:nvPicPr>
        <p:blipFill rotWithShape="1">
          <a:blip r:embed="rId5">
            <a:alphaModFix/>
          </a:blip>
          <a:srcRect b="10451"/>
          <a:stretch/>
        </p:blipFill>
        <p:spPr>
          <a:xfrm>
            <a:off x="0" y="1300164"/>
            <a:ext cx="12192000" cy="555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FF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963085" y="1905000"/>
            <a:ext cx="107209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922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terest.com/pin/425660602259373241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6DDE-C81B-4BD7-B739-19C0402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15661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Loans in a Changing Environment – How Should We Counsel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21A0-2A55-40BF-8627-7045C962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214153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6000" dirty="0">
              <a:solidFill>
                <a:prstClr val="black"/>
              </a:solidFill>
              <a:latin typeface="Gill Sans MT Ext Condensed Bold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prstClr val="black"/>
                </a:solidFill>
                <a:latin typeface="Gill Sans MT Ext Condensed Bold"/>
                <a:ea typeface="+mj-ea"/>
                <a:cs typeface="+mj-cs"/>
              </a:rPr>
              <a:t>AKA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prstClr val="black"/>
                </a:solidFill>
                <a:latin typeface="Gill Sans MT Ext Condensed Bold"/>
                <a:ea typeface="+mj-ea"/>
                <a:cs typeface="+mj-cs"/>
              </a:rPr>
              <a:t>Students Entering Repayment and What To Expect</a:t>
            </a:r>
            <a:endParaRPr lang="en-US" dirty="0"/>
          </a:p>
        </p:txBody>
      </p:sp>
      <p:pic>
        <p:nvPicPr>
          <p:cNvPr id="4" name="Google Shape;72;p1">
            <a:extLst>
              <a:ext uri="{FF2B5EF4-FFF2-40B4-BE49-F238E27FC236}">
                <a16:creationId xmlns:a16="http://schemas.microsoft.com/office/drawing/2014/main" id="{80477B34-04B9-4ED8-90BB-C6753B01652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9199" y="4967407"/>
            <a:ext cx="1186501" cy="152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;p14">
            <a:extLst>
              <a:ext uri="{FF2B5EF4-FFF2-40B4-BE49-F238E27FC236}">
                <a16:creationId xmlns:a16="http://schemas.microsoft.com/office/drawing/2014/main" id="{B09D70B1-8FDE-43F4-9B4A-875CCF88F0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28600"/>
            <a:ext cx="1878012" cy="115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2;p1">
            <a:extLst>
              <a:ext uri="{FF2B5EF4-FFF2-40B4-BE49-F238E27FC236}">
                <a16:creationId xmlns:a16="http://schemas.microsoft.com/office/drawing/2014/main" id="{E93A5BC2-482D-4B7A-BCEA-BDCC505F855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6499" y="4967407"/>
            <a:ext cx="1186501" cy="1525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33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0A0E-003D-4565-A1A2-DD904D06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CA5B-8906-4F66-AFAB-C8059041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21, 2021</a:t>
            </a:r>
          </a:p>
          <a:p>
            <a:pPr lvl="1"/>
            <a:r>
              <a:rPr lang="en-US" dirty="0"/>
              <a:t>President Biden via Executive Order, extends the payment suspension through September 30, 2021</a:t>
            </a:r>
          </a:p>
          <a:p>
            <a:pPr lvl="2"/>
            <a:r>
              <a:rPr lang="en-US" dirty="0"/>
              <a:t>“…We may have to look beyond…” the September 30, 2021 depending on the state of the economy and the pandemic at that time</a:t>
            </a:r>
          </a:p>
          <a:p>
            <a:pPr lvl="2"/>
            <a:r>
              <a:rPr lang="en-US" dirty="0"/>
              <a:t>Suspended payments continue to count towards to PSLF and Federal student loan rehabilitation programs for defaulted loans</a:t>
            </a:r>
          </a:p>
          <a:p>
            <a:pPr lvl="2"/>
            <a:r>
              <a:rPr lang="en-US" dirty="0"/>
              <a:t>Protections do not extend to privately held FFEL program loans or to private loans</a:t>
            </a:r>
          </a:p>
        </p:txBody>
      </p:sp>
    </p:spTree>
    <p:extLst>
      <p:ext uri="{BB962C8B-B14F-4D97-AF65-F5344CB8AC3E}">
        <p14:creationId xmlns:p14="http://schemas.microsoft.com/office/powerpoint/2010/main" val="20941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6589-1E55-4963-AD84-D48BE0E8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15BD1-BDC3-49DA-B79B-059221AE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2021</a:t>
            </a:r>
          </a:p>
          <a:p>
            <a:pPr lvl="1"/>
            <a:r>
              <a:rPr lang="en-US" dirty="0"/>
              <a:t>President Biden via Executive Order, the suspension of payments for Federal Student Loans through January 31, 2022</a:t>
            </a:r>
          </a:p>
          <a:p>
            <a:pPr lvl="2"/>
            <a:r>
              <a:rPr lang="en-US" dirty="0"/>
              <a:t>… one final time…</a:t>
            </a:r>
          </a:p>
          <a:p>
            <a:pPr lvl="2"/>
            <a:r>
              <a:rPr lang="en-US" dirty="0"/>
              <a:t>Give the Department of Education and borrowers more time and more certainty as they prepare to restart student loan payments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Activity initiated in November and December 2021 to prepare</a:t>
            </a:r>
          </a:p>
        </p:txBody>
      </p:sp>
    </p:spTree>
    <p:extLst>
      <p:ext uri="{BB962C8B-B14F-4D97-AF65-F5344CB8AC3E}">
        <p14:creationId xmlns:p14="http://schemas.microsoft.com/office/powerpoint/2010/main" val="17269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A62A-FD1D-4FD3-9D61-1D6B6F4E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5A38-57B5-4C5B-83B0-20B3C9700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  <a:p>
            <a:pPr lvl="1"/>
            <a:r>
              <a:rPr lang="en-US" dirty="0"/>
              <a:t>December 22, 2021 President Biden via Executive Order, announces extension of ‘final’ payment suspension through May 1, 2022</a:t>
            </a:r>
          </a:p>
          <a:p>
            <a:pPr lvl="2"/>
            <a:r>
              <a:rPr lang="en-US" dirty="0"/>
              <a:t>As we are taking this action I’m asking all student loan borrowers to do their part as well: take full advantage of the Department of Education’s resources to help you prepare for payments to resume; look at options to lower your payments through income-based repayment plans; explore public service loan forgiveness; and make sure you are vaccinated and boosted when eligible. 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Negotiated Rulemaking on Student Loans concludes with a new IDR Plan and extensive conversations on loan forgiveness (more change of the borrowing paradigm)</a:t>
            </a:r>
          </a:p>
        </p:txBody>
      </p:sp>
    </p:spTree>
    <p:extLst>
      <p:ext uri="{BB962C8B-B14F-4D97-AF65-F5344CB8AC3E}">
        <p14:creationId xmlns:p14="http://schemas.microsoft.com/office/powerpoint/2010/main" val="34606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E5BB-B063-4908-93E0-6E99A90F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D74B-0636-480A-9604-BDA632946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2022</a:t>
            </a:r>
          </a:p>
          <a:p>
            <a:pPr lvl="1"/>
            <a:r>
              <a:rPr lang="en-US" dirty="0"/>
              <a:t>April 6, 2022 President Biden via Executive Order, extends Student Loan suspension until August 31, 2022</a:t>
            </a:r>
          </a:p>
          <a:p>
            <a:pPr lvl="2"/>
            <a:r>
              <a:rPr lang="en-US" dirty="0"/>
              <a:t>…we are still recovering from the pandemic and the unprecedented economic disruption it caused….</a:t>
            </a:r>
          </a:p>
          <a:p>
            <a:pPr lvl="2"/>
            <a:r>
              <a:rPr lang="en-US" dirty="0"/>
              <a:t>…to enable Americans to continue to get back on their feet after two of the hardest years this nation has ever faced…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8A1C-AE12-4427-9D2B-82AF7C41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778C-0B22-405F-8ED1-484D3B00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2022</a:t>
            </a:r>
          </a:p>
          <a:p>
            <a:pPr lvl="1"/>
            <a:r>
              <a:rPr lang="en-US" sz="2000" dirty="0"/>
              <a:t>Department of Education announces extension of pause </a:t>
            </a:r>
          </a:p>
          <a:p>
            <a:pPr lvl="1"/>
            <a:r>
              <a:rPr lang="en-US" sz="2000" dirty="0"/>
              <a:t>“…alleviate uncertainty for borrowers as the Biden-Harris Administration asks the Supreme Court to review the lower court orders…” **Not COVID related** </a:t>
            </a:r>
          </a:p>
          <a:p>
            <a:pPr lvl="2"/>
            <a:r>
              <a:rPr lang="en-US" dirty="0"/>
              <a:t>“…We’re extending the payment pause because it would be deeply unfair to ask borrowers to pay a debt that they wouldn’t have to pay…”</a:t>
            </a:r>
            <a:endParaRPr lang="en-US" sz="1200" dirty="0"/>
          </a:p>
          <a:p>
            <a:pPr lvl="1"/>
            <a:r>
              <a:rPr lang="en-US" sz="2000" dirty="0"/>
              <a:t>Payments will resume 60 days after the Department can implement the program of after the litigation is resolved – OR – 60 days after June 30</a:t>
            </a:r>
          </a:p>
          <a:p>
            <a:pPr lvl="2"/>
            <a:r>
              <a:rPr lang="en-US" dirty="0"/>
              <a:t>Which ever comes first</a:t>
            </a:r>
          </a:p>
          <a:p>
            <a:pPr lvl="1"/>
            <a:r>
              <a:rPr lang="en-US" sz="2000" dirty="0"/>
              <a:t>Borrowers can use the additional time to ensure their contact information is up to date with their loan servicers and consider enrolling in electronic debit and income-driven repayment plans to support a smooth transition to repayment. More information can be found at StudentAid.gov.</a:t>
            </a:r>
          </a:p>
        </p:txBody>
      </p:sp>
    </p:spTree>
    <p:extLst>
      <p:ext uri="{BB962C8B-B14F-4D97-AF65-F5344CB8AC3E}">
        <p14:creationId xmlns:p14="http://schemas.microsoft.com/office/powerpoint/2010/main" val="16625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F5CA-03E8-4529-91C6-AC8ED43D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lker.com/cliparts/4/1/8/4/1516236361359047029free-clipart-of-someone-sweating.med.png">
            <a:extLst>
              <a:ext uri="{FF2B5EF4-FFF2-40B4-BE49-F238E27FC236}">
                <a16:creationId xmlns:a16="http://schemas.microsoft.com/office/drawing/2014/main" id="{5CD6F1F1-DD9F-4A73-A983-6DEEC2E631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4671061" cy="52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5A0B2D-1D46-428D-AAD0-E63A9EC329B7}"/>
              </a:ext>
            </a:extLst>
          </p:cNvPr>
          <p:cNvSpPr/>
          <p:nvPr/>
        </p:nvSpPr>
        <p:spPr>
          <a:xfrm>
            <a:off x="3200400" y="5791200"/>
            <a:ext cx="4953000" cy="334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6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C490-1974-40EB-8733-3219A25D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2C77-C2E6-4879-AC06-E69651B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90688"/>
            <a:ext cx="1828799" cy="47101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Trump</a:t>
            </a:r>
          </a:p>
          <a:p>
            <a:pPr marL="0" indent="0">
              <a:buNone/>
            </a:pPr>
            <a:r>
              <a:rPr lang="en-US" dirty="0"/>
              <a:t>Congress</a:t>
            </a:r>
          </a:p>
          <a:p>
            <a:pPr marL="0" indent="0">
              <a:buNone/>
            </a:pPr>
            <a:r>
              <a:rPr lang="en-US" dirty="0"/>
              <a:t>DeVos</a:t>
            </a:r>
          </a:p>
          <a:p>
            <a:pPr marL="0" indent="0">
              <a:buNone/>
            </a:pPr>
            <a:r>
              <a:rPr lang="en-US" dirty="0"/>
              <a:t>Biden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65BD5D-17F9-4227-A11E-2C923B21F051}"/>
              </a:ext>
            </a:extLst>
          </p:cNvPr>
          <p:cNvCxnSpPr>
            <a:cxnSpLocks/>
          </p:cNvCxnSpPr>
          <p:nvPr/>
        </p:nvCxnSpPr>
        <p:spPr>
          <a:xfrm>
            <a:off x="289442" y="4026936"/>
            <a:ext cx="116373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6C7B15B-82DD-4730-8CEC-1E9B903A92CC}"/>
              </a:ext>
            </a:extLst>
          </p:cNvPr>
          <p:cNvSpPr/>
          <p:nvPr/>
        </p:nvSpPr>
        <p:spPr>
          <a:xfrm>
            <a:off x="301490" y="2488388"/>
            <a:ext cx="1166666" cy="1524000"/>
          </a:xfrm>
          <a:prstGeom prst="rect">
            <a:avLst/>
          </a:prstGeom>
          <a:solidFill>
            <a:srgbClr val="D28F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E3832-F530-4541-AC61-0147C7881876}"/>
              </a:ext>
            </a:extLst>
          </p:cNvPr>
          <p:cNvSpPr/>
          <p:nvPr/>
        </p:nvSpPr>
        <p:spPr>
          <a:xfrm>
            <a:off x="1560617" y="2492914"/>
            <a:ext cx="1252728" cy="1524000"/>
          </a:xfrm>
          <a:prstGeom prst="rect">
            <a:avLst/>
          </a:prstGeom>
          <a:solidFill>
            <a:srgbClr val="D28F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BBECFB-4295-4CDB-99FE-7FAF7CE32923}"/>
              </a:ext>
            </a:extLst>
          </p:cNvPr>
          <p:cNvSpPr/>
          <p:nvPr/>
        </p:nvSpPr>
        <p:spPr>
          <a:xfrm>
            <a:off x="2865249" y="2492361"/>
            <a:ext cx="1252728" cy="1524000"/>
          </a:xfrm>
          <a:prstGeom prst="rect">
            <a:avLst/>
          </a:prstGeom>
          <a:solidFill>
            <a:srgbClr val="D28F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94F2B-9E1A-49D1-A112-31C62F0D5E74}"/>
              </a:ext>
            </a:extLst>
          </p:cNvPr>
          <p:cNvSpPr/>
          <p:nvPr/>
        </p:nvSpPr>
        <p:spPr>
          <a:xfrm>
            <a:off x="4202405" y="2488692"/>
            <a:ext cx="1252728" cy="1524000"/>
          </a:xfrm>
          <a:prstGeom prst="rect">
            <a:avLst/>
          </a:prstGeom>
          <a:solidFill>
            <a:srgbClr val="D28F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089D08-1907-45E1-9988-1FEACA3670CA}"/>
              </a:ext>
            </a:extLst>
          </p:cNvPr>
          <p:cNvSpPr/>
          <p:nvPr/>
        </p:nvSpPr>
        <p:spPr>
          <a:xfrm>
            <a:off x="5528544" y="2487815"/>
            <a:ext cx="1252728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0C021A-9029-477E-9C2E-1CA71497DA7D}"/>
              </a:ext>
            </a:extLst>
          </p:cNvPr>
          <p:cNvSpPr/>
          <p:nvPr/>
        </p:nvSpPr>
        <p:spPr>
          <a:xfrm>
            <a:off x="6843797" y="2499477"/>
            <a:ext cx="1160761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05681-A763-4E9C-B6C1-0C854A23D10D}"/>
              </a:ext>
            </a:extLst>
          </p:cNvPr>
          <p:cNvSpPr/>
          <p:nvPr/>
        </p:nvSpPr>
        <p:spPr>
          <a:xfrm>
            <a:off x="8071738" y="2488388"/>
            <a:ext cx="1252728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D4BF60-611B-41EE-9419-D1EB7F340A9F}"/>
              </a:ext>
            </a:extLst>
          </p:cNvPr>
          <p:cNvSpPr/>
          <p:nvPr/>
        </p:nvSpPr>
        <p:spPr>
          <a:xfrm>
            <a:off x="9376303" y="2488388"/>
            <a:ext cx="1252728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77FC69-7DB6-49AB-ACFE-FCC5864E6699}"/>
              </a:ext>
            </a:extLst>
          </p:cNvPr>
          <p:cNvSpPr/>
          <p:nvPr/>
        </p:nvSpPr>
        <p:spPr>
          <a:xfrm>
            <a:off x="370124" y="2630839"/>
            <a:ext cx="1002159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3.13.20</a:t>
            </a:r>
          </a:p>
          <a:p>
            <a:pPr algn="ctr"/>
            <a:r>
              <a:rPr lang="en-US" dirty="0"/>
              <a:t>Trump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4DCB1C-C6BC-4932-B5A7-90D3FD6805B4}"/>
              </a:ext>
            </a:extLst>
          </p:cNvPr>
          <p:cNvSpPr/>
          <p:nvPr/>
        </p:nvSpPr>
        <p:spPr>
          <a:xfrm>
            <a:off x="2902935" y="2668589"/>
            <a:ext cx="1120468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8.8.20</a:t>
            </a:r>
          </a:p>
          <a:p>
            <a:pPr algn="ctr"/>
            <a:r>
              <a:rPr lang="en-US" dirty="0"/>
              <a:t>Trump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146E44-91D8-4A96-8F46-981B0D446052}"/>
              </a:ext>
            </a:extLst>
          </p:cNvPr>
          <p:cNvSpPr/>
          <p:nvPr/>
        </p:nvSpPr>
        <p:spPr>
          <a:xfrm>
            <a:off x="4256487" y="2668589"/>
            <a:ext cx="1120468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12.4.20</a:t>
            </a:r>
          </a:p>
          <a:p>
            <a:pPr algn="ctr"/>
            <a:r>
              <a:rPr lang="en-US" dirty="0"/>
              <a:t>DeVos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34CF3F-8F78-405C-A114-1C01BCB6D036}"/>
              </a:ext>
            </a:extLst>
          </p:cNvPr>
          <p:cNvSpPr/>
          <p:nvPr/>
        </p:nvSpPr>
        <p:spPr>
          <a:xfrm>
            <a:off x="5577380" y="2661225"/>
            <a:ext cx="1120468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1.21.21</a:t>
            </a:r>
          </a:p>
          <a:p>
            <a:pPr algn="ctr"/>
            <a:r>
              <a:rPr lang="en-US" dirty="0"/>
              <a:t>Biden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8417334-746B-46DA-A375-52EBC67A83F6}"/>
              </a:ext>
            </a:extLst>
          </p:cNvPr>
          <p:cNvSpPr/>
          <p:nvPr/>
        </p:nvSpPr>
        <p:spPr>
          <a:xfrm>
            <a:off x="6853718" y="2668589"/>
            <a:ext cx="1120468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8.6.21</a:t>
            </a:r>
          </a:p>
          <a:p>
            <a:pPr algn="ctr"/>
            <a:r>
              <a:rPr lang="en-US" dirty="0"/>
              <a:t>Biden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101F11-C85C-43A4-9FD2-CA53F433EBD8}"/>
              </a:ext>
            </a:extLst>
          </p:cNvPr>
          <p:cNvSpPr/>
          <p:nvPr/>
        </p:nvSpPr>
        <p:spPr>
          <a:xfrm>
            <a:off x="8109415" y="2668589"/>
            <a:ext cx="1120468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12.22.21</a:t>
            </a:r>
          </a:p>
          <a:p>
            <a:pPr algn="ctr"/>
            <a:r>
              <a:rPr lang="en-US" dirty="0"/>
              <a:t>Biden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2F883DA-E428-4F64-BB2D-B792B990A0FE}"/>
              </a:ext>
            </a:extLst>
          </p:cNvPr>
          <p:cNvSpPr/>
          <p:nvPr/>
        </p:nvSpPr>
        <p:spPr>
          <a:xfrm>
            <a:off x="9425735" y="2697802"/>
            <a:ext cx="1120468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4.4.22</a:t>
            </a:r>
          </a:p>
          <a:p>
            <a:pPr algn="ctr"/>
            <a:r>
              <a:rPr lang="en-US" dirty="0"/>
              <a:t>Biden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CBC460-5B67-483F-99F3-2B3B82C7A1D2}"/>
              </a:ext>
            </a:extLst>
          </p:cNvPr>
          <p:cNvSpPr/>
          <p:nvPr/>
        </p:nvSpPr>
        <p:spPr>
          <a:xfrm>
            <a:off x="1591010" y="2661319"/>
            <a:ext cx="1186518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3.27.20</a:t>
            </a:r>
          </a:p>
          <a:p>
            <a:pPr algn="ctr"/>
            <a:r>
              <a:rPr lang="en-US" dirty="0"/>
              <a:t>Congress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BFC343-85ED-444F-BC67-84A63AD1F51B}"/>
              </a:ext>
            </a:extLst>
          </p:cNvPr>
          <p:cNvCxnSpPr>
            <a:cxnSpLocks/>
          </p:cNvCxnSpPr>
          <p:nvPr/>
        </p:nvCxnSpPr>
        <p:spPr>
          <a:xfrm>
            <a:off x="305483" y="2286000"/>
            <a:ext cx="265176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3D9830-2804-4FD5-8E8A-192DB89ADA57}"/>
              </a:ext>
            </a:extLst>
          </p:cNvPr>
          <p:cNvGrpSpPr/>
          <p:nvPr/>
        </p:nvGrpSpPr>
        <p:grpSpPr>
          <a:xfrm>
            <a:off x="10670794" y="2490577"/>
            <a:ext cx="1268078" cy="1536325"/>
            <a:chOff x="10670794" y="2490577"/>
            <a:chExt cx="1268078" cy="15363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C4AC0-E1B0-4212-9FB7-C6F885CBA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0794" y="2490577"/>
              <a:ext cx="1268078" cy="1536325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65B733F-FF61-40B4-BAF1-1D4478B17B9A}"/>
                </a:ext>
              </a:extLst>
            </p:cNvPr>
            <p:cNvSpPr/>
            <p:nvPr/>
          </p:nvSpPr>
          <p:spPr>
            <a:xfrm>
              <a:off x="10740904" y="2668647"/>
              <a:ext cx="1127858" cy="10790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11.22.22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Biden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9B2A70A-ADF7-4678-A3E8-BA2D387E4A56}"/>
              </a:ext>
            </a:extLst>
          </p:cNvPr>
          <p:cNvSpPr txBox="1"/>
          <p:nvPr/>
        </p:nvSpPr>
        <p:spPr>
          <a:xfrm>
            <a:off x="2438400" y="4262856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373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77AF-CE06-4DFA-BCF4-4A6BE497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D6062-365E-4BDF-9648-A31A7EAF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Wait – There’s More……</a:t>
            </a:r>
          </a:p>
          <a:p>
            <a:endParaRPr lang="en-US" dirty="0"/>
          </a:p>
          <a:p>
            <a:r>
              <a:rPr lang="en-US" dirty="0"/>
              <a:t>Servicing Contracts operating under two 1-year contract extensions</a:t>
            </a:r>
          </a:p>
          <a:p>
            <a:pPr lvl="1"/>
            <a:r>
              <a:rPr lang="en-US" dirty="0"/>
              <a:t>January 2022 – December 2022, and</a:t>
            </a:r>
          </a:p>
          <a:p>
            <a:pPr lvl="1"/>
            <a:r>
              <a:rPr lang="en-US" dirty="0"/>
              <a:t>January 2023 – December 2023</a:t>
            </a:r>
          </a:p>
          <a:p>
            <a:pPr lvl="1"/>
            <a:r>
              <a:rPr lang="en-US" i="1" dirty="0"/>
              <a:t>POTENTIALLY one more extension for 1 year </a:t>
            </a:r>
          </a:p>
          <a:p>
            <a:pPr lvl="2"/>
            <a:r>
              <a:rPr lang="en-US" i="1" dirty="0"/>
              <a:t>January 2024 –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34281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90EB-C6E0-4614-90EC-C283949E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7563-F9D5-4CC5-9FAB-16C0C0B3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6175"/>
          </a:xfrm>
        </p:spPr>
        <p:txBody>
          <a:bodyPr>
            <a:normAutofit/>
          </a:bodyPr>
          <a:lstStyle/>
          <a:p>
            <a:r>
              <a:rPr lang="en-US" dirty="0"/>
              <a:t>January 2020 Servicing Organizations consisted of</a:t>
            </a:r>
          </a:p>
          <a:p>
            <a:endParaRPr lang="en-US" dirty="0"/>
          </a:p>
          <a:p>
            <a:pPr lvl="1"/>
            <a:r>
              <a:rPr lang="en-US" dirty="0" err="1"/>
              <a:t>CornerStone</a:t>
            </a:r>
            <a:endParaRPr lang="en-US" dirty="0"/>
          </a:p>
          <a:p>
            <a:pPr lvl="1"/>
            <a:r>
              <a:rPr lang="en-US" dirty="0" err="1"/>
              <a:t>Edfinancial</a:t>
            </a:r>
            <a:endParaRPr lang="en-US" dirty="0"/>
          </a:p>
          <a:p>
            <a:pPr lvl="1"/>
            <a:r>
              <a:rPr lang="en-US" dirty="0" err="1"/>
              <a:t>FedLoan</a:t>
            </a:r>
            <a:endParaRPr lang="en-US" dirty="0"/>
          </a:p>
          <a:p>
            <a:pPr lvl="1"/>
            <a:r>
              <a:rPr lang="en-US" dirty="0"/>
              <a:t>Granite State</a:t>
            </a:r>
          </a:p>
          <a:p>
            <a:pPr lvl="1"/>
            <a:r>
              <a:rPr lang="en-US" dirty="0"/>
              <a:t>Great Lakes</a:t>
            </a:r>
          </a:p>
          <a:p>
            <a:pPr lvl="1"/>
            <a:r>
              <a:rPr lang="en-US" dirty="0"/>
              <a:t>MOHELA</a:t>
            </a:r>
          </a:p>
          <a:p>
            <a:pPr lvl="1"/>
            <a:r>
              <a:rPr lang="en-US" dirty="0"/>
              <a:t>Navient</a:t>
            </a:r>
          </a:p>
          <a:p>
            <a:pPr lvl="1"/>
            <a:r>
              <a:rPr lang="en-US" dirty="0"/>
              <a:t>Nelnet</a:t>
            </a:r>
          </a:p>
          <a:p>
            <a:pPr lvl="1"/>
            <a:r>
              <a:rPr lang="en-US" dirty="0"/>
              <a:t>OSLA</a:t>
            </a:r>
          </a:p>
        </p:txBody>
      </p:sp>
    </p:spTree>
    <p:extLst>
      <p:ext uri="{BB962C8B-B14F-4D97-AF65-F5344CB8AC3E}">
        <p14:creationId xmlns:p14="http://schemas.microsoft.com/office/powerpoint/2010/main" val="36857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83BD-8A3E-4095-8F06-EE5BE5E3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C15A-1FC2-49A6-A95E-4E6065DF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2020</a:t>
            </a:r>
          </a:p>
          <a:p>
            <a:pPr lvl="1"/>
            <a:r>
              <a:rPr lang="en-US" dirty="0" err="1"/>
              <a:t>CornerStone</a:t>
            </a:r>
            <a:r>
              <a:rPr lang="en-US" dirty="0"/>
              <a:t> exits Federal Direct Loan Servicing and accounts are transferred to </a:t>
            </a:r>
            <a:r>
              <a:rPr lang="en-US" dirty="0" err="1"/>
              <a:t>FedLoan</a:t>
            </a:r>
            <a:endParaRPr lang="en-US" dirty="0"/>
          </a:p>
          <a:p>
            <a:endParaRPr lang="en-US" dirty="0"/>
          </a:p>
          <a:p>
            <a:r>
              <a:rPr lang="en-US" dirty="0"/>
              <a:t>December 2021</a:t>
            </a:r>
          </a:p>
          <a:p>
            <a:pPr lvl="1"/>
            <a:r>
              <a:rPr lang="en-US" dirty="0"/>
              <a:t>Navient announces exit from Federal Direct Loan Servicing and accounts are moved to </a:t>
            </a:r>
            <a:r>
              <a:rPr lang="en-US" dirty="0" err="1"/>
              <a:t>AidVantage</a:t>
            </a:r>
            <a:endParaRPr lang="en-US" dirty="0"/>
          </a:p>
          <a:p>
            <a:pPr lvl="1"/>
            <a:r>
              <a:rPr lang="en-US" dirty="0"/>
              <a:t>Granite State exits Federal Direct Loan Servicing and accounts are transferred to </a:t>
            </a:r>
            <a:r>
              <a:rPr lang="en-US" dirty="0" err="1"/>
              <a:t>Edfinancial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ADFBD-E8D9-4764-9A64-E09637D8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prstClr val="black"/>
                </a:solidFill>
              </a:rPr>
              <a:t>Loans in a Changing Environment – How Should We Counsel 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DF678-50C7-4522-B562-B020E304F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334" y="1825625"/>
            <a:ext cx="57593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C151-86CF-4F16-AD4C-987B4B77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BB98-6801-487D-BC02-218A79E2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2022</a:t>
            </a:r>
          </a:p>
          <a:p>
            <a:pPr lvl="1"/>
            <a:r>
              <a:rPr lang="en-US" dirty="0"/>
              <a:t>FedLoan announces intentions to exit Federal Direct Loan Servicing and accounts will transfer to other servicers</a:t>
            </a:r>
          </a:p>
          <a:p>
            <a:pPr lvl="2"/>
            <a:r>
              <a:rPr lang="en-US" dirty="0"/>
              <a:t>Public Service Loan Forgiveness to transfer to MOHELA effective July 1, 2022</a:t>
            </a:r>
          </a:p>
          <a:p>
            <a:pPr lvl="2"/>
            <a:r>
              <a:rPr lang="en-US" dirty="0"/>
              <a:t>Certain PSLF accounts transfer to MOHELA completed November 2022</a:t>
            </a:r>
          </a:p>
          <a:p>
            <a:pPr lvl="2"/>
            <a:r>
              <a:rPr lang="en-US" dirty="0"/>
              <a:t>All other FedLoan  accounts transfer to other servicers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CABD-9424-45F6-82F7-D30010FA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C90FC-2788-4A7D-B40D-475F6DF9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8799"/>
            <a:ext cx="10515600" cy="4664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April 2022</a:t>
            </a:r>
          </a:p>
          <a:p>
            <a:pPr lvl="1"/>
            <a:r>
              <a:rPr lang="en-US" dirty="0"/>
              <a:t>Assuming no other changes, servicing organizations should consist of (for now) under contracts expiring December 2023: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AidVantage</a:t>
            </a:r>
            <a:endParaRPr lang="en-US" dirty="0"/>
          </a:p>
          <a:p>
            <a:pPr lvl="1"/>
            <a:r>
              <a:rPr lang="en-US" dirty="0" err="1"/>
              <a:t>Edfinancial</a:t>
            </a:r>
            <a:endParaRPr lang="en-US" dirty="0"/>
          </a:p>
          <a:p>
            <a:pPr lvl="1"/>
            <a:r>
              <a:rPr lang="en-US" dirty="0"/>
              <a:t>Great Lakes</a:t>
            </a:r>
          </a:p>
          <a:p>
            <a:pPr lvl="1"/>
            <a:r>
              <a:rPr lang="en-US" dirty="0"/>
              <a:t>MOHELA</a:t>
            </a:r>
          </a:p>
          <a:p>
            <a:pPr lvl="1"/>
            <a:r>
              <a:rPr lang="en-US" dirty="0"/>
              <a:t>Nelnet</a:t>
            </a:r>
          </a:p>
          <a:p>
            <a:pPr lvl="1"/>
            <a:r>
              <a:rPr lang="en-US" dirty="0"/>
              <a:t>OSLA</a:t>
            </a:r>
          </a:p>
          <a:p>
            <a:pPr lvl="1"/>
            <a:endParaRPr lang="en-US" dirty="0"/>
          </a:p>
          <a:p>
            <a:r>
              <a:rPr lang="en-US" dirty="0"/>
              <a:t>16.5 Million accounts transferred</a:t>
            </a:r>
          </a:p>
        </p:txBody>
      </p:sp>
    </p:spTree>
    <p:extLst>
      <p:ext uri="{BB962C8B-B14F-4D97-AF65-F5344CB8AC3E}">
        <p14:creationId xmlns:p14="http://schemas.microsoft.com/office/powerpoint/2010/main" val="21046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9C05-6CAA-4CD8-9455-9AC26407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FB05-8D81-4916-847F-8C92F2CC1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dirty="0"/>
              <a:t>January 2023</a:t>
            </a:r>
          </a:p>
          <a:p>
            <a:pPr lvl="1"/>
            <a:r>
              <a:rPr lang="en-US" dirty="0"/>
              <a:t>Great Lakes announces loans to transfer to Nelnet</a:t>
            </a:r>
          </a:p>
          <a:p>
            <a:pPr lvl="1"/>
            <a:endParaRPr lang="en-US" dirty="0"/>
          </a:p>
          <a:p>
            <a:r>
              <a:rPr lang="en-US" dirty="0"/>
              <a:t>April 2023 Department announces Unified Servicing and Data Solutions (USDS) Awards</a:t>
            </a:r>
          </a:p>
          <a:p>
            <a:pPr lvl="1"/>
            <a:r>
              <a:rPr lang="en-US" dirty="0" err="1"/>
              <a:t>AidVantage</a:t>
            </a:r>
            <a:endParaRPr lang="en-US" dirty="0"/>
          </a:p>
          <a:p>
            <a:pPr lvl="1"/>
            <a:r>
              <a:rPr lang="en-US" dirty="0"/>
              <a:t>Central Research, Incorporated (CRI)</a:t>
            </a:r>
          </a:p>
          <a:p>
            <a:pPr lvl="1"/>
            <a:r>
              <a:rPr lang="en-US" dirty="0" err="1"/>
              <a:t>Edfinancial</a:t>
            </a:r>
            <a:endParaRPr lang="en-US" dirty="0"/>
          </a:p>
          <a:p>
            <a:pPr lvl="1"/>
            <a:r>
              <a:rPr lang="en-US" dirty="0"/>
              <a:t>MOHELA</a:t>
            </a:r>
          </a:p>
          <a:p>
            <a:pPr lvl="1"/>
            <a:r>
              <a:rPr lang="en-US" dirty="0"/>
              <a:t>Nelnet</a:t>
            </a:r>
          </a:p>
          <a:p>
            <a:r>
              <a:rPr lang="en-US" dirty="0"/>
              <a:t>Go-Live set / implementation 2024</a:t>
            </a:r>
          </a:p>
        </p:txBody>
      </p:sp>
    </p:spTree>
    <p:extLst>
      <p:ext uri="{BB962C8B-B14F-4D97-AF65-F5344CB8AC3E}">
        <p14:creationId xmlns:p14="http://schemas.microsoft.com/office/powerpoint/2010/main" val="242230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6D48-C2EA-4891-92F8-EE6A903C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E56F-149D-4879-84C1-B65B0D87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Legislative and Regulatory impact</a:t>
            </a:r>
          </a:p>
          <a:p>
            <a:pPr lvl="1"/>
            <a:r>
              <a:rPr lang="en-US" dirty="0"/>
              <a:t>CARES Act passed March 2020</a:t>
            </a:r>
          </a:p>
          <a:p>
            <a:pPr lvl="1"/>
            <a:r>
              <a:rPr lang="en-US" dirty="0"/>
              <a:t>Consolidated Appropriations Act passed December 2021 (CARES Extension)</a:t>
            </a:r>
          </a:p>
          <a:p>
            <a:pPr lvl="2"/>
            <a:r>
              <a:rPr lang="en-US" dirty="0"/>
              <a:t>Expanded temporary relief for student loans and</a:t>
            </a:r>
          </a:p>
          <a:p>
            <a:pPr lvl="2"/>
            <a:r>
              <a:rPr lang="en-US" dirty="0"/>
              <a:t>Expanded relief to include FFEL, Perkins held by ED and certain Health Professional Nursing Loans</a:t>
            </a:r>
          </a:p>
          <a:p>
            <a:pPr lvl="2"/>
            <a:r>
              <a:rPr lang="en-US" dirty="0"/>
              <a:t>Makes retroactive to March 13, 2020</a:t>
            </a:r>
          </a:p>
          <a:p>
            <a:pPr lvl="1"/>
            <a:r>
              <a:rPr lang="en-US" dirty="0"/>
              <a:t>Negotiated Rulemaking 2021 &amp; 2022</a:t>
            </a:r>
          </a:p>
          <a:p>
            <a:pPr lvl="2"/>
            <a:r>
              <a:rPr lang="en-US" dirty="0"/>
              <a:t>General Information</a:t>
            </a:r>
          </a:p>
          <a:p>
            <a:pPr lvl="2"/>
            <a:r>
              <a:rPr lang="en-US" dirty="0"/>
              <a:t>Affordability &amp; Student Loans Committee</a:t>
            </a:r>
          </a:p>
          <a:p>
            <a:pPr lvl="2"/>
            <a:r>
              <a:rPr lang="en-US" dirty="0"/>
              <a:t>Pell for Prison Education subcommittee</a:t>
            </a:r>
          </a:p>
          <a:p>
            <a:pPr lvl="2"/>
            <a:r>
              <a:rPr lang="en-US" dirty="0"/>
              <a:t>Institutional &amp; Programmatic Eligibility Committee</a:t>
            </a:r>
          </a:p>
          <a:p>
            <a:pPr lvl="1"/>
            <a:r>
              <a:rPr lang="en-US" dirty="0"/>
              <a:t>Negotiated Rulemaking 2023 (Topics may include…)</a:t>
            </a:r>
          </a:p>
          <a:p>
            <a:pPr lvl="2"/>
            <a:r>
              <a:rPr lang="en-US" dirty="0"/>
              <a:t>Federal TRIO programs;  </a:t>
            </a:r>
            <a:r>
              <a:rPr lang="en-US" dirty="0" err="1"/>
              <a:t>Accredication</a:t>
            </a:r>
            <a:r>
              <a:rPr lang="en-US" dirty="0"/>
              <a:t> Agencies; Institutional eligibility; R2T4; Cash Management; Third-Party servicers; Distance education definition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21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2EF7-F41E-46B9-BA7B-B777FE12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0648-58C4-4F88-96FA-519CB959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Legislative and Regulatory Impact</a:t>
            </a:r>
          </a:p>
          <a:p>
            <a:pPr lvl="1"/>
            <a:r>
              <a:rPr lang="en-US" dirty="0"/>
              <a:t>Loan Forgiveness to-date approximately $57Billion (approx. as of May 2023)</a:t>
            </a:r>
          </a:p>
          <a:p>
            <a:pPr lvl="2"/>
            <a:r>
              <a:rPr lang="en-US" dirty="0"/>
              <a:t>Borrower Defense to Repayment (BDR) 	$1.5B</a:t>
            </a:r>
          </a:p>
          <a:p>
            <a:pPr lvl="2"/>
            <a:r>
              <a:rPr lang="en-US" dirty="0"/>
              <a:t>Total Permanent Disability (TPD)		$9.1B</a:t>
            </a:r>
          </a:p>
          <a:p>
            <a:pPr lvl="2"/>
            <a:r>
              <a:rPr lang="en-US" dirty="0"/>
              <a:t>ITT Tech/closed school discharge		$3.9B</a:t>
            </a:r>
          </a:p>
          <a:p>
            <a:pPr lvl="2"/>
            <a:r>
              <a:rPr lang="en-US" dirty="0"/>
              <a:t>PSLF (on-going)			$42B (615,000 since Oct 21)</a:t>
            </a:r>
          </a:p>
          <a:p>
            <a:pPr lvl="2"/>
            <a:r>
              <a:rPr lang="en-US" dirty="0"/>
              <a:t>More to Come (Fresh Start)		$7.5M</a:t>
            </a:r>
          </a:p>
          <a:p>
            <a:pPr lvl="2"/>
            <a:r>
              <a:rPr lang="en-US" dirty="0"/>
              <a:t>Bankruptcy Discharge (efforts to-come)</a:t>
            </a:r>
          </a:p>
        </p:txBody>
      </p:sp>
    </p:spTree>
    <p:extLst>
      <p:ext uri="{BB962C8B-B14F-4D97-AF65-F5344CB8AC3E}">
        <p14:creationId xmlns:p14="http://schemas.microsoft.com/office/powerpoint/2010/main" val="200910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0A2B-6E24-447E-BA98-AEB25565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Loans in a Changing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9123-98E8-4454-9205-BD4D42C8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This is How We Got Here:</a:t>
            </a:r>
          </a:p>
          <a:p>
            <a:pPr lvl="1"/>
            <a:r>
              <a:rPr lang="en-US" dirty="0"/>
              <a:t>Payment Suspension and Extensions 9 and counting</a:t>
            </a:r>
          </a:p>
          <a:p>
            <a:pPr lvl="1"/>
            <a:r>
              <a:rPr lang="en-US" dirty="0"/>
              <a:t>Federal Student Loan Contracting Changes</a:t>
            </a:r>
          </a:p>
          <a:p>
            <a:pPr lvl="1"/>
            <a:r>
              <a:rPr lang="en-US" dirty="0"/>
              <a:t>Legislative and Regulatory Impact</a:t>
            </a:r>
          </a:p>
          <a:p>
            <a:pPr lvl="1"/>
            <a:r>
              <a:rPr lang="en-US" dirty="0"/>
              <a:t>Loan Forgiveness (PSLF Waiver)</a:t>
            </a:r>
          </a:p>
          <a:p>
            <a:pPr lvl="1"/>
            <a:r>
              <a:rPr lang="en-US" dirty="0"/>
              <a:t>Funding and service level reductions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349534-096B-454E-826B-C28D90908149}"/>
              </a:ext>
            </a:extLst>
          </p:cNvPr>
          <p:cNvGrpSpPr/>
          <p:nvPr/>
        </p:nvGrpSpPr>
        <p:grpSpPr>
          <a:xfrm>
            <a:off x="2956560" y="569119"/>
            <a:ext cx="2438400" cy="1676082"/>
            <a:chOff x="2956560" y="569119"/>
            <a:chExt cx="2438400" cy="167608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38C13FA-01F7-4D4F-935A-50CA22150C88}"/>
                </a:ext>
              </a:extLst>
            </p:cNvPr>
            <p:cNvSpPr/>
            <p:nvPr/>
          </p:nvSpPr>
          <p:spPr>
            <a:xfrm>
              <a:off x="2956560" y="569119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CF7020-C32B-4B8E-8C84-7BCF25932252}"/>
                </a:ext>
              </a:extLst>
            </p:cNvPr>
            <p:cNvSpPr txBox="1"/>
            <p:nvPr/>
          </p:nvSpPr>
          <p:spPr>
            <a:xfrm>
              <a:off x="3599498" y="675541"/>
              <a:ext cx="1752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$45,000 FORGIVEN !! HOLY CRAPOLA, I’M FREAKING OUT RIGHT NOW!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409671-7246-4B3C-92C5-34430E4A2D9D}"/>
              </a:ext>
            </a:extLst>
          </p:cNvPr>
          <p:cNvGrpSpPr/>
          <p:nvPr/>
        </p:nvGrpSpPr>
        <p:grpSpPr>
          <a:xfrm>
            <a:off x="5503545" y="404099"/>
            <a:ext cx="2438400" cy="1600200"/>
            <a:chOff x="5541010" y="253762"/>
            <a:chExt cx="2438400" cy="1600200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392007DE-D557-4AD6-A08C-DF00F7422EC8}"/>
                </a:ext>
              </a:extLst>
            </p:cNvPr>
            <p:cNvSpPr/>
            <p:nvPr/>
          </p:nvSpPr>
          <p:spPr>
            <a:xfrm>
              <a:off x="5541010" y="253762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F80090-A6F5-46D3-ACA7-CCB15DF02E3A}"/>
                </a:ext>
              </a:extLst>
            </p:cNvPr>
            <p:cNvSpPr txBox="1"/>
            <p:nvPr/>
          </p:nvSpPr>
          <p:spPr>
            <a:xfrm>
              <a:off x="5867400" y="527546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$15000 Forgiven</a:t>
              </a:r>
            </a:p>
            <a:p>
              <a:r>
                <a:rPr lang="en-US" dirty="0"/>
                <a:t>So I graduated in 2004…..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91931C-FA3A-49F1-8444-647896566D5B}"/>
              </a:ext>
            </a:extLst>
          </p:cNvPr>
          <p:cNvGrpSpPr/>
          <p:nvPr/>
        </p:nvGrpSpPr>
        <p:grpSpPr>
          <a:xfrm>
            <a:off x="9527223" y="328275"/>
            <a:ext cx="2438400" cy="1600200"/>
            <a:chOff x="9753600" y="149543"/>
            <a:chExt cx="2438400" cy="1600200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18C1CB9A-499A-4D97-86DF-3089D2C047EE}"/>
                </a:ext>
              </a:extLst>
            </p:cNvPr>
            <p:cNvSpPr/>
            <p:nvPr/>
          </p:nvSpPr>
          <p:spPr>
            <a:xfrm>
              <a:off x="9753600" y="149543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9BA5F-494D-4A69-AD49-7E53259154F6}"/>
                </a:ext>
              </a:extLst>
            </p:cNvPr>
            <p:cNvSpPr txBox="1"/>
            <p:nvPr/>
          </p:nvSpPr>
          <p:spPr>
            <a:xfrm>
              <a:off x="10131425" y="454819"/>
              <a:ext cx="175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$33k FORGIVEN </a:t>
              </a:r>
              <a:br>
                <a:rPr lang="en-US" dirty="0"/>
              </a:br>
              <a:r>
                <a:rPr lang="en-US" dirty="0"/>
                <a:t>Over 13 years I worked for…..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F45FB2-7D45-4ED4-9BF7-96C9C95BD1D5}"/>
              </a:ext>
            </a:extLst>
          </p:cNvPr>
          <p:cNvGrpSpPr/>
          <p:nvPr/>
        </p:nvGrpSpPr>
        <p:grpSpPr>
          <a:xfrm>
            <a:off x="1828800" y="2497931"/>
            <a:ext cx="2438400" cy="1600200"/>
            <a:chOff x="1828800" y="2497931"/>
            <a:chExt cx="2438400" cy="1600200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EA1AB247-F3A4-46CB-846B-C7528FBA6131}"/>
                </a:ext>
              </a:extLst>
            </p:cNvPr>
            <p:cNvSpPr/>
            <p:nvPr/>
          </p:nvSpPr>
          <p:spPr>
            <a:xfrm>
              <a:off x="1828800" y="2497931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513886-9205-4A44-A3C3-3F978A5367C4}"/>
                </a:ext>
              </a:extLst>
            </p:cNvPr>
            <p:cNvSpPr txBox="1"/>
            <p:nvPr/>
          </p:nvSpPr>
          <p:spPr>
            <a:xfrm>
              <a:off x="2119630" y="2725025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$47k forgiven Today is my day !!!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88B5E9-2F9A-44A7-B646-CA85A7922C7C}"/>
              </a:ext>
            </a:extLst>
          </p:cNvPr>
          <p:cNvGrpSpPr/>
          <p:nvPr/>
        </p:nvGrpSpPr>
        <p:grpSpPr>
          <a:xfrm>
            <a:off x="5367417" y="2544702"/>
            <a:ext cx="2438400" cy="1600200"/>
            <a:chOff x="5327015" y="2647475"/>
            <a:chExt cx="2438400" cy="160020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F312B900-C4C6-4E21-BDCA-1FB153686135}"/>
                </a:ext>
              </a:extLst>
            </p:cNvPr>
            <p:cNvSpPr/>
            <p:nvPr/>
          </p:nvSpPr>
          <p:spPr>
            <a:xfrm>
              <a:off x="5327015" y="2647475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68E12C-31AA-412C-A783-505A0AAC4A52}"/>
                </a:ext>
              </a:extLst>
            </p:cNvPr>
            <p:cNvSpPr txBox="1"/>
            <p:nvPr/>
          </p:nvSpPr>
          <p:spPr>
            <a:xfrm>
              <a:off x="5634355" y="2961086"/>
              <a:ext cx="1829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$69k forgiven! Nice.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EB57F2-6D0A-41FF-8D2E-7D54EA82703C}"/>
              </a:ext>
            </a:extLst>
          </p:cNvPr>
          <p:cNvGrpSpPr/>
          <p:nvPr/>
        </p:nvGrpSpPr>
        <p:grpSpPr>
          <a:xfrm>
            <a:off x="7598410" y="1520826"/>
            <a:ext cx="2438400" cy="1600200"/>
            <a:chOff x="7598410" y="1520826"/>
            <a:chExt cx="2438400" cy="160020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E565FF45-F370-4FB7-8D9C-6B18F9A3EAFE}"/>
                </a:ext>
              </a:extLst>
            </p:cNvPr>
            <p:cNvSpPr/>
            <p:nvPr/>
          </p:nvSpPr>
          <p:spPr>
            <a:xfrm>
              <a:off x="7598410" y="1520826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8DE66A-ACA6-4CA8-9178-748C355FA339}"/>
                </a:ext>
              </a:extLst>
            </p:cNvPr>
            <p:cNvSpPr txBox="1"/>
            <p:nvPr/>
          </p:nvSpPr>
          <p:spPr>
            <a:xfrm>
              <a:off x="7882255" y="1773079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FORGIVEN !!!!!! $114,315.72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E280C0-6EA5-429A-9A07-FA65260A9C44}"/>
              </a:ext>
            </a:extLst>
          </p:cNvPr>
          <p:cNvGrpSpPr/>
          <p:nvPr/>
        </p:nvGrpSpPr>
        <p:grpSpPr>
          <a:xfrm>
            <a:off x="228600" y="4576763"/>
            <a:ext cx="2438400" cy="1600200"/>
            <a:chOff x="228600" y="4576763"/>
            <a:chExt cx="2438400" cy="1600200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4DE26D5-9909-49CA-9692-3D0AF3F55C27}"/>
                </a:ext>
              </a:extLst>
            </p:cNvPr>
            <p:cNvSpPr/>
            <p:nvPr/>
          </p:nvSpPr>
          <p:spPr>
            <a:xfrm>
              <a:off x="228600" y="4576763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18B622-9C51-4CCA-A91E-FFEA5CE60DC6}"/>
                </a:ext>
              </a:extLst>
            </p:cNvPr>
            <p:cNvSpPr txBox="1"/>
            <p:nvPr/>
          </p:nvSpPr>
          <p:spPr>
            <a:xfrm>
              <a:off x="571500" y="4824692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$86k forgiven!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BA03DC-C07D-4FE0-8D24-9B47A16A033C}"/>
              </a:ext>
            </a:extLst>
          </p:cNvPr>
          <p:cNvGrpSpPr/>
          <p:nvPr/>
        </p:nvGrpSpPr>
        <p:grpSpPr>
          <a:xfrm>
            <a:off x="3429000" y="4542553"/>
            <a:ext cx="2438400" cy="1600200"/>
            <a:chOff x="3429000" y="4542553"/>
            <a:chExt cx="2438400" cy="1600200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306EBE6F-44AE-4D90-A3AF-1D1F2B51CC5D}"/>
                </a:ext>
              </a:extLst>
            </p:cNvPr>
            <p:cNvSpPr/>
            <p:nvPr/>
          </p:nvSpPr>
          <p:spPr>
            <a:xfrm>
              <a:off x="3429000" y="4542553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648EA7-18FB-44F1-A7B6-0398DFB062D2}"/>
                </a:ext>
              </a:extLst>
            </p:cNvPr>
            <p:cNvSpPr txBox="1"/>
            <p:nvPr/>
          </p:nvSpPr>
          <p:spPr>
            <a:xfrm>
              <a:off x="3642360" y="4811438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$37k gone !  Hells Yea !!!!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8EDA83-7070-474D-B72B-5A8B3E5986C3}"/>
              </a:ext>
            </a:extLst>
          </p:cNvPr>
          <p:cNvGrpSpPr/>
          <p:nvPr/>
        </p:nvGrpSpPr>
        <p:grpSpPr>
          <a:xfrm>
            <a:off x="6934200" y="4191001"/>
            <a:ext cx="2438400" cy="1600200"/>
            <a:chOff x="6934200" y="4191001"/>
            <a:chExt cx="2438400" cy="1600200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ACFA96C-8C21-426B-9059-A8D43935F34C}"/>
                </a:ext>
              </a:extLst>
            </p:cNvPr>
            <p:cNvSpPr/>
            <p:nvPr/>
          </p:nvSpPr>
          <p:spPr>
            <a:xfrm>
              <a:off x="6934200" y="4191001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72206E-C434-47AB-AD92-B30E269197F5}"/>
                </a:ext>
              </a:extLst>
            </p:cNvPr>
            <p:cNvSpPr txBox="1"/>
            <p:nvPr/>
          </p:nvSpPr>
          <p:spPr>
            <a:xfrm>
              <a:off x="7277100" y="4504612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Forgiven! $30,151.78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005BB7-CB34-410F-B72A-71A6192DC199}"/>
              </a:ext>
            </a:extLst>
          </p:cNvPr>
          <p:cNvGrpSpPr/>
          <p:nvPr/>
        </p:nvGrpSpPr>
        <p:grpSpPr>
          <a:xfrm>
            <a:off x="9514840" y="4693920"/>
            <a:ext cx="2438400" cy="1600200"/>
            <a:chOff x="9514840" y="4693920"/>
            <a:chExt cx="2438400" cy="1600200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1A28E417-8BFB-4C4D-87B2-48A35E46E820}"/>
                </a:ext>
              </a:extLst>
            </p:cNvPr>
            <p:cNvSpPr/>
            <p:nvPr/>
          </p:nvSpPr>
          <p:spPr>
            <a:xfrm>
              <a:off x="9514840" y="4693920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AC2696-A198-457D-B6CE-D914F3FAE2D0}"/>
                </a:ext>
              </a:extLst>
            </p:cNvPr>
            <p:cNvSpPr txBox="1"/>
            <p:nvPr/>
          </p:nvSpPr>
          <p:spPr>
            <a:xfrm>
              <a:off x="9944100" y="4893855"/>
              <a:ext cx="175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$21K Forgiven !</a:t>
              </a:r>
            </a:p>
            <a:p>
              <a:r>
                <a:rPr lang="en-US" dirty="0"/>
                <a:t>It finally happened for me….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95FA04-EC51-42C4-84D5-0D3F1DE43175}"/>
              </a:ext>
            </a:extLst>
          </p:cNvPr>
          <p:cNvGrpSpPr/>
          <p:nvPr/>
        </p:nvGrpSpPr>
        <p:grpSpPr>
          <a:xfrm>
            <a:off x="409575" y="532171"/>
            <a:ext cx="2438400" cy="1663144"/>
            <a:chOff x="409575" y="532171"/>
            <a:chExt cx="2438400" cy="1663144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6CC9371-BD7A-4D7F-B786-C746CBE3A4E9}"/>
                </a:ext>
              </a:extLst>
            </p:cNvPr>
            <p:cNvSpPr/>
            <p:nvPr/>
          </p:nvSpPr>
          <p:spPr>
            <a:xfrm>
              <a:off x="409575" y="532171"/>
              <a:ext cx="2438400" cy="1663144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D2CFAB-C0B3-49BA-A091-1936451DEE9F}"/>
                </a:ext>
              </a:extLst>
            </p:cNvPr>
            <p:cNvSpPr txBox="1"/>
            <p:nvPr/>
          </p:nvSpPr>
          <p:spPr>
            <a:xfrm>
              <a:off x="878523" y="1014988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$150K Forgiven - WOW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641001-7C03-42D9-85B2-19EA460B3A3F}"/>
              </a:ext>
            </a:extLst>
          </p:cNvPr>
          <p:cNvGrpSpPr/>
          <p:nvPr/>
        </p:nvGrpSpPr>
        <p:grpSpPr>
          <a:xfrm>
            <a:off x="9029700" y="2980097"/>
            <a:ext cx="2438400" cy="1600200"/>
            <a:chOff x="8974296" y="3004266"/>
            <a:chExt cx="2438400" cy="1600200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0DE1FDDE-12A9-4FBE-995F-1194B3E2FE9A}"/>
                </a:ext>
              </a:extLst>
            </p:cNvPr>
            <p:cNvSpPr/>
            <p:nvPr/>
          </p:nvSpPr>
          <p:spPr>
            <a:xfrm>
              <a:off x="8974296" y="3004266"/>
              <a:ext cx="2438400" cy="16002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DBD9EE-1F4D-4918-A8BE-5CEE522C4268}"/>
                </a:ext>
              </a:extLst>
            </p:cNvPr>
            <p:cNvSpPr txBox="1"/>
            <p:nvPr/>
          </p:nvSpPr>
          <p:spPr>
            <a:xfrm>
              <a:off x="9329817" y="323377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$75,158 - gone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3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5137-EF26-486D-8BFF-7ADDC275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The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F1A5-B979-42CD-8535-532D8202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 Suspension For More Than Three Years</a:t>
            </a:r>
          </a:p>
          <a:p>
            <a:r>
              <a:rPr lang="en-US" dirty="0"/>
              <a:t>Borrower Impact</a:t>
            </a:r>
          </a:p>
          <a:p>
            <a:pPr lvl="1"/>
            <a:r>
              <a:rPr lang="en-US" dirty="0"/>
              <a:t>Last three years of college graduates have never made a payment</a:t>
            </a:r>
          </a:p>
          <a:p>
            <a:pPr lvl="1"/>
            <a:r>
              <a:rPr lang="en-US" dirty="0"/>
              <a:t>Virtually all borrowers have been in a COVID Forbearance, not engaged</a:t>
            </a:r>
          </a:p>
          <a:p>
            <a:pPr lvl="3"/>
            <a:r>
              <a:rPr lang="en-US" dirty="0"/>
              <a:t>National Disasters (Katrina, Northern CA Fires, Floods, etc.)</a:t>
            </a:r>
          </a:p>
          <a:p>
            <a:pPr lvl="3"/>
            <a:r>
              <a:rPr lang="en-US" dirty="0"/>
              <a:t>CNBC Study </a:t>
            </a:r>
          </a:p>
          <a:p>
            <a:pPr lvl="1"/>
            <a:r>
              <a:rPr lang="en-US" dirty="0"/>
              <a:t>Borrower confusion</a:t>
            </a:r>
          </a:p>
          <a:p>
            <a:pPr lvl="2"/>
            <a:r>
              <a:rPr lang="en-US" dirty="0"/>
              <a:t>Were is my loan</a:t>
            </a:r>
          </a:p>
          <a:p>
            <a:pPr lvl="2"/>
            <a:r>
              <a:rPr lang="en-US" dirty="0"/>
              <a:t>Did payments restart</a:t>
            </a:r>
          </a:p>
          <a:p>
            <a:pPr lvl="1"/>
            <a:r>
              <a:rPr lang="en-US" dirty="0"/>
              <a:t>Borrowing attitudes have changed – Moral Hazard</a:t>
            </a:r>
          </a:p>
          <a:p>
            <a:pPr lvl="2"/>
            <a:r>
              <a:rPr lang="en-US" dirty="0"/>
              <a:t>Mine will get forgiven, right, so why should I pay attention</a:t>
            </a:r>
          </a:p>
        </p:txBody>
      </p:sp>
    </p:spTree>
    <p:extLst>
      <p:ext uri="{BB962C8B-B14F-4D97-AF65-F5344CB8AC3E}">
        <p14:creationId xmlns:p14="http://schemas.microsoft.com/office/powerpoint/2010/main" val="898452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AD01-4CFF-4EBE-BD07-A0DBDBA7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The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3D2A-DEDA-463A-BE90-B100556A0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CNBC Study</a:t>
            </a:r>
          </a:p>
          <a:p>
            <a:pPr lvl="1"/>
            <a:r>
              <a:rPr lang="en-US" dirty="0"/>
              <a:t>Article published 1.28.22 – survey conducted 1.10.22 &amp; 1.13.22 &amp; sampled 5,162 nationally</a:t>
            </a:r>
          </a:p>
          <a:p>
            <a:pPr lvl="2"/>
            <a:r>
              <a:rPr lang="en-US" dirty="0"/>
              <a:t>Americans think student loan forgiveness is more likely than payments resuming in May 2022,</a:t>
            </a:r>
          </a:p>
          <a:p>
            <a:pPr lvl="3"/>
            <a:r>
              <a:rPr lang="en-US" dirty="0"/>
              <a:t>29% payments restart Spring 2022</a:t>
            </a:r>
          </a:p>
          <a:p>
            <a:pPr lvl="3"/>
            <a:r>
              <a:rPr lang="en-US" dirty="0"/>
              <a:t>14% anticipate full loan forgiveness</a:t>
            </a:r>
          </a:p>
          <a:p>
            <a:pPr lvl="3"/>
            <a:r>
              <a:rPr lang="en-US" dirty="0"/>
              <a:t>28% expect some form of loan cancellation</a:t>
            </a:r>
          </a:p>
          <a:p>
            <a:pPr lvl="1"/>
            <a:r>
              <a:rPr lang="en-US" dirty="0"/>
              <a:t>“You can cry wolf only so many times before borrowers no longer believe that the payment pause and interest waiver are ending,” said higher education expert Mark </a:t>
            </a:r>
            <a:r>
              <a:rPr lang="en-US" dirty="0" err="1"/>
              <a:t>Kantrowitz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23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E687-1A1F-4D8D-84C3-28D22E22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The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E06A-3ACB-4DEB-9A9A-B3AA61C1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Moral Hazard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Lack of incentive to guard against risk where one is protected from its consequences, e.g. by insurance.</a:t>
            </a:r>
          </a:p>
          <a:p>
            <a:pPr lvl="1"/>
            <a:r>
              <a:rPr lang="en-US" dirty="0"/>
              <a:t>Is a situation where an economic actor (person, business, etc.) has an incentive to increase its exposure to risk because it does not bear the full costs of that risk. 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BE319-E7C4-4223-AB31-658EE1F7720C}"/>
              </a:ext>
            </a:extLst>
          </p:cNvPr>
          <p:cNvSpPr/>
          <p:nvPr/>
        </p:nvSpPr>
        <p:spPr>
          <a:xfrm>
            <a:off x="1463040" y="5257800"/>
            <a:ext cx="929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Towanda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18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252E-A523-4C14-B0B2-F53E45FD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The Realities</a:t>
            </a:r>
          </a:p>
        </p:txBody>
      </p:sp>
      <p:pic>
        <p:nvPicPr>
          <p:cNvPr id="4098" name="Picture 2" descr="https://libertystreeteconomics.newyorkfed.org/wp-content/uploads/sites/2/2022/03/LSE_2022_student-loans-forbearance_mangrum_ch1-1.jpg?w=460">
            <a:extLst>
              <a:ext uri="{FF2B5EF4-FFF2-40B4-BE49-F238E27FC236}">
                <a16:creationId xmlns:a16="http://schemas.microsoft.com/office/drawing/2014/main" id="{1BCCFF8C-B346-44A9-9C44-0C1483692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10620162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A6AA57-8154-4166-8B41-34D9D543B1B2}"/>
              </a:ext>
            </a:extLst>
          </p:cNvPr>
          <p:cNvSpPr/>
          <p:nvPr/>
        </p:nvSpPr>
        <p:spPr>
          <a:xfrm>
            <a:off x="685800" y="5943600"/>
            <a:ext cx="10972800" cy="549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Source: New York Fed Consumer Credit Panel/Equifax.</a:t>
            </a:r>
            <a:b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Note: FFEL is Family Federal Education Loan.</a:t>
            </a:r>
          </a:p>
        </p:txBody>
      </p:sp>
    </p:spTree>
    <p:extLst>
      <p:ext uri="{BB962C8B-B14F-4D97-AF65-F5344CB8AC3E}">
        <p14:creationId xmlns:p14="http://schemas.microsoft.com/office/powerpoint/2010/main" val="234903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BF478-F7C7-4A4D-9590-8D4292E6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prstClr val="black"/>
                </a:solidFill>
              </a:rPr>
              <a:t>Loans in a Changing Environment – How Should We Counsel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AB96-A9F7-4908-9458-D50CCB3B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Agenda </a:t>
            </a:r>
          </a:p>
          <a:p>
            <a:r>
              <a:rPr lang="en-US" dirty="0"/>
              <a:t>How Did We Get Here</a:t>
            </a:r>
          </a:p>
          <a:p>
            <a:r>
              <a:rPr lang="en-US" dirty="0"/>
              <a:t>The Realities</a:t>
            </a:r>
          </a:p>
          <a:p>
            <a:r>
              <a:rPr lang="en-US" dirty="0"/>
              <a:t>So Now What and How Can We Help</a:t>
            </a:r>
          </a:p>
          <a:p>
            <a:r>
              <a:rPr lang="en-US" dirty="0"/>
              <a:t>On The Horizon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89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FF74-0CD1-462C-AFA3-0E0C2F02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The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7207-1965-4809-98B5-05412F82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2022 Consolidated Appropriations Act</a:t>
            </a:r>
          </a:p>
          <a:p>
            <a:pPr lvl="1"/>
            <a:r>
              <a:rPr lang="en-US" dirty="0"/>
              <a:t>Fight over Debt Relief</a:t>
            </a:r>
          </a:p>
          <a:p>
            <a:pPr lvl="1"/>
            <a:r>
              <a:rPr lang="en-US" dirty="0"/>
              <a:t>Level funding of ED</a:t>
            </a:r>
          </a:p>
          <a:p>
            <a:pPr lvl="1"/>
            <a:endParaRPr lang="en-US" dirty="0"/>
          </a:p>
          <a:p>
            <a:r>
              <a:rPr lang="en-US" dirty="0"/>
              <a:t>Servicing contracts pricing and service level reductions effective April 1, 2022</a:t>
            </a:r>
          </a:p>
          <a:p>
            <a:pPr lvl="1"/>
            <a:r>
              <a:rPr lang="en-US" dirty="0"/>
              <a:t>Removed weekend hours</a:t>
            </a:r>
          </a:p>
          <a:p>
            <a:pPr lvl="1"/>
            <a:r>
              <a:rPr lang="en-US" dirty="0"/>
              <a:t>Reduced hours of operation</a:t>
            </a:r>
          </a:p>
          <a:p>
            <a:pPr lvl="1"/>
            <a:r>
              <a:rPr lang="en-US" dirty="0"/>
              <a:t>Increased ASA / Abandon Rates</a:t>
            </a:r>
          </a:p>
        </p:txBody>
      </p:sp>
    </p:spTree>
    <p:extLst>
      <p:ext uri="{BB962C8B-B14F-4D97-AF65-F5344CB8AC3E}">
        <p14:creationId xmlns:p14="http://schemas.microsoft.com/office/powerpoint/2010/main" val="3213927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184E-99EB-4654-B699-ADD47C6C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The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6922-86EA-4A03-8658-75B24CE5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Biden-Harris Debt Relief</a:t>
            </a:r>
          </a:p>
          <a:p>
            <a:r>
              <a:rPr lang="en-US" dirty="0"/>
              <a:t>Six states (NE, MO, AR, IA, KS, SC) file to block Biden Harris Debt Relief November 2022</a:t>
            </a:r>
          </a:p>
          <a:p>
            <a:r>
              <a:rPr lang="en-US" dirty="0"/>
              <a:t>Servicing as of December 2022</a:t>
            </a:r>
          </a:p>
          <a:p>
            <a:pPr lvl="1"/>
            <a:r>
              <a:rPr lang="en-US" dirty="0"/>
              <a:t>43.8 million borrowers owing $1.64 trillion</a:t>
            </a:r>
          </a:p>
          <a:p>
            <a:pPr lvl="1"/>
            <a:r>
              <a:rPr lang="en-US" dirty="0"/>
              <a:t>Never turned all off</a:t>
            </a:r>
          </a:p>
          <a:p>
            <a:pPr lvl="1"/>
            <a:r>
              <a:rPr lang="en-US" dirty="0"/>
              <a:t>Never turned all on</a:t>
            </a:r>
          </a:p>
          <a:p>
            <a:pPr lvl="1"/>
            <a:r>
              <a:rPr lang="en-US" dirty="0"/>
              <a:t>Funding challenges</a:t>
            </a:r>
          </a:p>
          <a:p>
            <a:pPr lvl="1"/>
            <a:r>
              <a:rPr lang="en-US" dirty="0"/>
              <a:t>Staffing challenges</a:t>
            </a:r>
          </a:p>
          <a:p>
            <a:pPr lvl="1"/>
            <a:r>
              <a:rPr lang="en-US" dirty="0"/>
              <a:t>Still transferring accounts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93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90DB-7727-474C-AB13-92AE3B96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as Mud …. Got it …??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D9422-A23F-4F69-A909-8C447245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5900"/>
            <a:ext cx="3371850" cy="22479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F4A38D-24ED-4027-8F4C-E54A98013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1001" y="3276601"/>
            <a:ext cx="3581400" cy="3195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7C6E1-7DE4-4114-8446-2E06A1DEB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493" y="2247900"/>
            <a:ext cx="4135507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44A62-D566-4162-90B3-AF2938024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86200"/>
            <a:ext cx="3505200" cy="2415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020ED-FC62-4047-A529-2359E87AE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204" y="990600"/>
            <a:ext cx="338099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13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FCBD-0818-42BA-B76E-6F630C49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So Now What and How Can We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3CF7-F1EE-4419-9E7B-00CBCD54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803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Communication To Current Borrowers</a:t>
            </a:r>
          </a:p>
          <a:p>
            <a:pPr lvl="1"/>
            <a:r>
              <a:rPr lang="en-US" dirty="0"/>
              <a:t>In School and Graduates</a:t>
            </a:r>
          </a:p>
          <a:p>
            <a:pPr lvl="2"/>
            <a:r>
              <a:rPr lang="en-US" dirty="0"/>
              <a:t>Institutional conversation – Alumni Office, Financial Aid Office, Cross-Campus</a:t>
            </a:r>
          </a:p>
          <a:p>
            <a:pPr lvl="2"/>
            <a:r>
              <a:rPr lang="en-US" dirty="0"/>
              <a:t>Do NOT overborrow</a:t>
            </a:r>
          </a:p>
          <a:p>
            <a:pPr lvl="2"/>
            <a:r>
              <a:rPr lang="en-US" dirty="0"/>
              <a:t>Call your servicer (do you know who your servicer is…)</a:t>
            </a:r>
          </a:p>
          <a:p>
            <a:pPr lvl="2"/>
            <a:r>
              <a:rPr lang="en-US" dirty="0"/>
              <a:t>Log into your servicer’s website, to ensure correct</a:t>
            </a:r>
          </a:p>
          <a:p>
            <a:pPr lvl="3"/>
            <a:r>
              <a:rPr lang="en-US" dirty="0"/>
              <a:t>Address</a:t>
            </a:r>
          </a:p>
          <a:p>
            <a:pPr lvl="3"/>
            <a:r>
              <a:rPr lang="en-US" dirty="0"/>
              <a:t>Payment information</a:t>
            </a:r>
          </a:p>
          <a:p>
            <a:pPr lvl="1"/>
            <a:r>
              <a:rPr lang="en-US" dirty="0"/>
              <a:t>Messaging to ensure protection from Moral Hazard as well as to protect from delinquencies </a:t>
            </a:r>
          </a:p>
          <a:p>
            <a:pPr lvl="2"/>
            <a:r>
              <a:rPr lang="en-US" dirty="0"/>
              <a:t>Credit is being reported</a:t>
            </a:r>
          </a:p>
          <a:p>
            <a:r>
              <a:rPr lang="en-US" dirty="0"/>
              <a:t>No Magic Potion</a:t>
            </a:r>
          </a:p>
          <a:p>
            <a:pPr lvl="1"/>
            <a:r>
              <a:rPr lang="en-US" dirty="0"/>
              <a:t>Resetting expectations to promote desired outcomes</a:t>
            </a:r>
          </a:p>
          <a:p>
            <a:r>
              <a:rPr lang="en-US" dirty="0"/>
              <a:t>It will take all of us</a:t>
            </a:r>
          </a:p>
        </p:txBody>
      </p:sp>
    </p:spTree>
    <p:extLst>
      <p:ext uri="{BB962C8B-B14F-4D97-AF65-F5344CB8AC3E}">
        <p14:creationId xmlns:p14="http://schemas.microsoft.com/office/powerpoint/2010/main" val="24351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D101-81F4-438D-BD04-06EC9D93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3" y="381000"/>
            <a:ext cx="10515600" cy="1325563"/>
          </a:xfrm>
        </p:spPr>
        <p:txBody>
          <a:bodyPr/>
          <a:lstStyle/>
          <a:p>
            <a:r>
              <a:rPr lang="en-US" dirty="0"/>
              <a:t>Loans in a Changing Environment – On The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FEB60-2146-47A4-99E2-278637DD6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Servicing Environment – Implementation 2024</a:t>
            </a:r>
          </a:p>
          <a:p>
            <a:r>
              <a:rPr lang="en-US" dirty="0"/>
              <a:t>Fresh Start – best kept (not) secret</a:t>
            </a:r>
          </a:p>
          <a:p>
            <a:pPr lvl="1"/>
            <a:r>
              <a:rPr lang="en-US" dirty="0"/>
              <a:t>Special Mandatory Assignment DL &amp; FFELP Defaulted Loans 7M Borrowers</a:t>
            </a:r>
          </a:p>
          <a:p>
            <a:pPr lvl="1"/>
            <a:r>
              <a:rPr lang="en-US" dirty="0"/>
              <a:t>Immediate Rehabilitation</a:t>
            </a:r>
          </a:p>
          <a:p>
            <a:r>
              <a:rPr lang="en-US" dirty="0"/>
              <a:t>More PSLF Forgiveness</a:t>
            </a:r>
          </a:p>
          <a:p>
            <a:r>
              <a:rPr lang="en-US" dirty="0"/>
              <a:t>New IDR Plan (maybe)</a:t>
            </a:r>
          </a:p>
          <a:p>
            <a:r>
              <a:rPr lang="en-US" dirty="0"/>
              <a:t>Joint Consolidation Loan Separation Act JCLSA – 2024?</a:t>
            </a:r>
          </a:p>
          <a:p>
            <a:r>
              <a:rPr lang="en-US" dirty="0"/>
              <a:t>Institutional Oversight / Risk-Share / Cost of Attendance</a:t>
            </a:r>
          </a:p>
          <a:p>
            <a:pPr lvl="1"/>
            <a:r>
              <a:rPr lang="en-US" dirty="0"/>
              <a:t>Award Offers (letters for us older folks….)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5FE7-A577-4750-BFA3-57D5181E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prstClr val="black"/>
                </a:solidFill>
              </a:rPr>
              <a:t>Loans in a Changing Environment – How Should We Counsel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AFCE-DBEE-4105-A032-C18D50BE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Context is important to understand the full picture</a:t>
            </a:r>
          </a:p>
        </p:txBody>
      </p:sp>
    </p:spTree>
    <p:extLst>
      <p:ext uri="{BB962C8B-B14F-4D97-AF65-F5344CB8AC3E}">
        <p14:creationId xmlns:p14="http://schemas.microsoft.com/office/powerpoint/2010/main" val="215768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9A75-F2C7-428A-BD3D-F9338914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7F91-F0B9-430E-996E-C150039F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2019</a:t>
            </a:r>
          </a:p>
          <a:p>
            <a:pPr lvl="1"/>
            <a:r>
              <a:rPr lang="en-US" dirty="0"/>
              <a:t>Music</a:t>
            </a:r>
          </a:p>
          <a:p>
            <a:pPr lvl="2"/>
            <a:r>
              <a:rPr lang="en-US" dirty="0"/>
              <a:t>Like It’s Christmas – Jonas Brothers</a:t>
            </a:r>
          </a:p>
          <a:p>
            <a:pPr lvl="2"/>
            <a:r>
              <a:rPr lang="en-US" dirty="0"/>
              <a:t>Camila Cabello – My Oh My</a:t>
            </a:r>
          </a:p>
          <a:p>
            <a:pPr lvl="1"/>
            <a:r>
              <a:rPr lang="en-US" dirty="0"/>
              <a:t>Netflix</a:t>
            </a:r>
          </a:p>
          <a:p>
            <a:pPr lvl="2"/>
            <a:r>
              <a:rPr lang="en-US" dirty="0"/>
              <a:t>The Witcher</a:t>
            </a:r>
          </a:p>
          <a:p>
            <a:pPr lvl="2"/>
            <a:r>
              <a:rPr lang="en-US" dirty="0"/>
              <a:t>Stranger Things</a:t>
            </a:r>
          </a:p>
          <a:p>
            <a:pPr lvl="2"/>
            <a:r>
              <a:rPr lang="en-US" dirty="0"/>
              <a:t>The Umbrella Academy</a:t>
            </a:r>
          </a:p>
          <a:p>
            <a:pPr lvl="1"/>
            <a:r>
              <a:rPr lang="en-US" dirty="0"/>
              <a:t>COVID-19</a:t>
            </a:r>
          </a:p>
          <a:p>
            <a:pPr lvl="2"/>
            <a:r>
              <a:rPr lang="en-US" dirty="0"/>
              <a:t>First known human infection identified in Wuhan</a:t>
            </a:r>
          </a:p>
        </p:txBody>
      </p:sp>
    </p:spTree>
    <p:extLst>
      <p:ext uri="{BB962C8B-B14F-4D97-AF65-F5344CB8AC3E}">
        <p14:creationId xmlns:p14="http://schemas.microsoft.com/office/powerpoint/2010/main" val="18356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0CFB-2483-40DA-A679-10BD7E1A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1B2B3-6C93-450C-9F0F-6E8235F6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dirty="0"/>
              <a:t>January 2020 – March 2020</a:t>
            </a:r>
          </a:p>
          <a:p>
            <a:pPr lvl="1"/>
            <a:r>
              <a:rPr lang="en-US" dirty="0"/>
              <a:t>First case in US and South Korea detected/announced in January on the same day</a:t>
            </a:r>
          </a:p>
          <a:p>
            <a:pPr lvl="1"/>
            <a:r>
              <a:rPr lang="en-US" dirty="0"/>
              <a:t>First COVID-19 deaths occur February - March 2020 in CA &amp; WA</a:t>
            </a:r>
          </a:p>
          <a:p>
            <a:pPr lvl="1"/>
            <a:r>
              <a:rPr lang="en-US" dirty="0"/>
              <a:t>President’s Daily Brief contain over a dozen detailed warnings about the threat of the virus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Coronovirus</a:t>
            </a:r>
            <a:r>
              <a:rPr lang="en-US" dirty="0"/>
              <a:t> Task Force starts to meet daily starting January 27, 2020</a:t>
            </a:r>
          </a:p>
          <a:p>
            <a:pPr lvl="1"/>
            <a:r>
              <a:rPr lang="en-US" dirty="0"/>
              <a:t>Federal Agencies, Members of Congress, Medical experts, and many others join the chorus related to Personal Protective Equipment – masks, respirators, etc.</a:t>
            </a:r>
          </a:p>
          <a:p>
            <a:pPr lvl="1"/>
            <a:r>
              <a:rPr lang="en-US" dirty="0"/>
              <a:t>Congressional tug-of-war on priorities and costs</a:t>
            </a:r>
          </a:p>
          <a:p>
            <a:pPr lvl="1"/>
            <a:r>
              <a:rPr lang="en-US" dirty="0"/>
              <a:t>March 13, 2020 President Trump declares a National Emergency</a:t>
            </a:r>
          </a:p>
        </p:txBody>
      </p:sp>
    </p:spTree>
    <p:extLst>
      <p:ext uri="{BB962C8B-B14F-4D97-AF65-F5344CB8AC3E}">
        <p14:creationId xmlns:p14="http://schemas.microsoft.com/office/powerpoint/2010/main" val="39712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ECB8-4220-434A-9D1C-463C9D0E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7162-DCE4-4601-8B6E-1F720F2B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2020</a:t>
            </a:r>
          </a:p>
          <a:p>
            <a:pPr lvl="1"/>
            <a:r>
              <a:rPr lang="en-US" dirty="0"/>
              <a:t>March 13, 2020 Trump suspends student loan interest and payments for 60 days (or until further notice – if we need more, we’ll extend that period of time)</a:t>
            </a:r>
          </a:p>
          <a:p>
            <a:pPr lvl="1"/>
            <a:r>
              <a:rPr lang="en-US" dirty="0"/>
              <a:t>March 27, 2020 Congress passes the Coronavirus Aid, Relief and Economic Security (CARES) Act</a:t>
            </a:r>
          </a:p>
          <a:p>
            <a:pPr lvl="2"/>
            <a:r>
              <a:rPr lang="en-US" dirty="0"/>
              <a:t>Permits a suspended payment of $0, and that payment will continue to count as a regular payment – retroactive to March 13, 2020</a:t>
            </a:r>
          </a:p>
          <a:p>
            <a:pPr lvl="2"/>
            <a:r>
              <a:rPr lang="en-US" dirty="0"/>
              <a:t>Suspends through September 30, 2020</a:t>
            </a:r>
          </a:p>
          <a:p>
            <a:pPr lvl="2"/>
            <a:r>
              <a:rPr lang="en-US" dirty="0"/>
              <a:t>Requires six notices to be sent prior to payment restart, beginning August 1, 2020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7CBC-A5F4-4BDA-A055-CCE4CE04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8AB22-EDFE-4197-B89A-211A65AE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2020</a:t>
            </a:r>
          </a:p>
          <a:p>
            <a:pPr lvl="1"/>
            <a:r>
              <a:rPr lang="en-US" dirty="0"/>
              <a:t>Six required communications to begin (did they or not)</a:t>
            </a:r>
          </a:p>
          <a:p>
            <a:pPr lvl="1"/>
            <a:r>
              <a:rPr lang="en-US" dirty="0"/>
              <a:t>August 8, 2020 President Trump via Executive Order, extends the suspension from September 30, 2020 to December 31, 2020</a:t>
            </a:r>
          </a:p>
          <a:p>
            <a:pPr lvl="2"/>
            <a:r>
              <a:rPr lang="en-US" dirty="0"/>
              <a:t>Begin to see warnings of a surge in delinquencies and defaults if payment suspension is not extended</a:t>
            </a:r>
          </a:p>
        </p:txBody>
      </p:sp>
    </p:spTree>
    <p:extLst>
      <p:ext uri="{BB962C8B-B14F-4D97-AF65-F5344CB8AC3E}">
        <p14:creationId xmlns:p14="http://schemas.microsoft.com/office/powerpoint/2010/main" val="17638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AB0-2BE3-4773-B953-A3F3C026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in a Changing Environment – How Did We Get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683D-755A-437B-84AA-71C237608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2020</a:t>
            </a:r>
          </a:p>
          <a:p>
            <a:pPr lvl="1"/>
            <a:r>
              <a:rPr lang="en-US" dirty="0"/>
              <a:t>Secretary DeVos extends the payment suspension 30 days, through January 31, 2021</a:t>
            </a:r>
          </a:p>
          <a:p>
            <a:pPr lvl="2"/>
            <a:r>
              <a:rPr lang="en-US" dirty="0"/>
              <a:t>Post-election, for new administration</a:t>
            </a:r>
          </a:p>
          <a:p>
            <a:pPr lvl="2"/>
            <a:r>
              <a:rPr lang="en-US" dirty="0"/>
              <a:t>No staff in place</a:t>
            </a:r>
          </a:p>
        </p:txBody>
      </p:sp>
    </p:spTree>
    <p:extLst>
      <p:ext uri="{BB962C8B-B14F-4D97-AF65-F5344CB8AC3E}">
        <p14:creationId xmlns:p14="http://schemas.microsoft.com/office/powerpoint/2010/main" val="313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oy Story">
      <a:majorFont>
        <a:latin typeface="Gill Sans MT Ext Condensed Bol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with Courier font for code slides">
  <a:themeElements>
    <a:clrScheme name="Custom 12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0000FF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446D2DC76FE49A5A68D686300B216" ma:contentTypeVersion="18" ma:contentTypeDescription="Create a new document." ma:contentTypeScope="" ma:versionID="f942b9bfa372b256d6e31975a341ae52">
  <xsd:schema xmlns:xsd="http://www.w3.org/2001/XMLSchema" xmlns:xs="http://www.w3.org/2001/XMLSchema" xmlns:p="http://schemas.microsoft.com/office/2006/metadata/properties" xmlns:ns1="http://schemas.microsoft.com/sharepoint/v3" xmlns:ns2="c446ae92-d562-4eb5-876b-1c92e25099a8" xmlns:ns3="d53578ed-3ac4-48dd-8a20-37baf2c0bcbe" targetNamespace="http://schemas.microsoft.com/office/2006/metadata/properties" ma:root="true" ma:fieldsID="114f65f179a88334c2d2f3ac8528c877" ns1:_="" ns2:_="" ns3:_="">
    <xsd:import namespace="http://schemas.microsoft.com/sharepoint/v3"/>
    <xsd:import namespace="c446ae92-d562-4eb5-876b-1c92e25099a8"/>
    <xsd:import namespace="d53578ed-3ac4-48dd-8a20-37baf2c0bc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6ae92-d562-4eb5-876b-1c92e2509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60d7cee-f977-4fb2-8aba-0d7bbf727c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578ed-3ac4-48dd-8a20-37baf2c0b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2541f24-817a-473e-a880-60c7121636e6}" ma:internalName="TaxCatchAll" ma:showField="CatchAllData" ma:web="d53578ed-3ac4-48dd-8a20-37baf2c0bc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446ae92-d562-4eb5-876b-1c92e25099a8">
      <Terms xmlns="http://schemas.microsoft.com/office/infopath/2007/PartnerControls"/>
    </lcf76f155ced4ddcb4097134ff3c332f>
    <TaxCatchAll xmlns="d53578ed-3ac4-48dd-8a20-37baf2c0bcbe" xsi:nil="true"/>
  </documentManagement>
</p:properties>
</file>

<file path=customXml/itemProps1.xml><?xml version="1.0" encoding="utf-8"?>
<ds:datastoreItem xmlns:ds="http://schemas.openxmlformats.org/officeDocument/2006/customXml" ds:itemID="{77F9BA65-5DB6-480E-9B6E-1741C6D73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46ae92-d562-4eb5-876b-1c92e25099a8"/>
    <ds:schemaRef ds:uri="d53578ed-3ac4-48dd-8a20-37baf2c0b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AE23C4-A0F7-4355-B4AA-B65216CDF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19981D-9C72-4408-A1ED-2D40E9F7E8D4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d53578ed-3ac4-48dd-8a20-37baf2c0bcbe"/>
    <ds:schemaRef ds:uri="http://schemas.microsoft.com/office/2006/documentManagement/types"/>
    <ds:schemaRef ds:uri="http://schemas.microsoft.com/office/2006/metadata/properties"/>
    <ds:schemaRef ds:uri="http://purl.org/dc/dcmitype/"/>
    <ds:schemaRef ds:uri="c446ae92-d562-4eb5-876b-1c92e25099a8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Words>2151</Words>
  <Application>Microsoft Office PowerPoint</Application>
  <PresentationFormat>Widescreen</PresentationFormat>
  <Paragraphs>293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Cavolini</vt:lpstr>
      <vt:lpstr>Courier New</vt:lpstr>
      <vt:lpstr>Gill Sans MT</vt:lpstr>
      <vt:lpstr>Gill Sans MT Ext Condensed Bold</vt:lpstr>
      <vt:lpstr>Office Theme</vt:lpstr>
      <vt:lpstr>White with Courier font for code slides</vt:lpstr>
      <vt:lpstr>Loans in a Changing Environment – How Should We Counsel ?</vt:lpstr>
      <vt:lpstr>Loans in a Changing Environment – How Should We Counsel ?</vt:lpstr>
      <vt:lpstr>Loans in a Changing Environment – How Should We Counsel ?</vt:lpstr>
      <vt:lpstr>Loans in a Changing Environment – How Should We Counsel ?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PowerPoint Presentation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 – How Did We Get Here</vt:lpstr>
      <vt:lpstr>Loans in a Changing Environment</vt:lpstr>
      <vt:lpstr>Loans in a Changing Environment – The Realities</vt:lpstr>
      <vt:lpstr>Loans in a Changing Environment – The Realities</vt:lpstr>
      <vt:lpstr>Loans in a Changing Environment – The Realities</vt:lpstr>
      <vt:lpstr>Loans in a Changing Environment – The Realities</vt:lpstr>
      <vt:lpstr>Loans in a Changing Environment – The Realities</vt:lpstr>
      <vt:lpstr>Loans in a Changing Environment – The Realities</vt:lpstr>
      <vt:lpstr>Clear as Mud …. Got it …??</vt:lpstr>
      <vt:lpstr>Loans in a Changing Environment – So Now What and How Can We Help</vt:lpstr>
      <vt:lpstr>Loans in a Changing Environment – On The Horizon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Entering Repayment – What To Expect</dc:title>
  <dc:creator>Shaffner, Will - x3430</dc:creator>
  <cp:lastModifiedBy>Shaffner, Will - x3430</cp:lastModifiedBy>
  <cp:revision>28</cp:revision>
  <dcterms:created xsi:type="dcterms:W3CDTF">2022-03-16T19:38:17Z</dcterms:created>
  <dcterms:modified xsi:type="dcterms:W3CDTF">2023-05-22T01:58:24Z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0x010100AE6446D2DC76FE49A5A68D686300B216</vt:lpwstr>
  </property>
</Properties>
</file>