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5" r:id="rId2"/>
    <p:sldId id="660" r:id="rId3"/>
    <p:sldId id="662" r:id="rId4"/>
    <p:sldId id="258" r:id="rId5"/>
    <p:sldId id="623" r:id="rId6"/>
    <p:sldId id="659" r:id="rId7"/>
    <p:sldId id="667" r:id="rId8"/>
    <p:sldId id="651" r:id="rId9"/>
    <p:sldId id="668" r:id="rId10"/>
    <p:sldId id="652" r:id="rId11"/>
    <p:sldId id="669" r:id="rId12"/>
    <p:sldId id="670" r:id="rId13"/>
    <p:sldId id="267" r:id="rId14"/>
    <p:sldId id="671" r:id="rId15"/>
    <p:sldId id="674" r:id="rId16"/>
    <p:sldId id="676" r:id="rId17"/>
    <p:sldId id="663" r:id="rId18"/>
    <p:sldId id="664" r:id="rId19"/>
    <p:sldId id="665" r:id="rId20"/>
    <p:sldId id="666" r:id="rId21"/>
    <p:sldId id="675" r:id="rId22"/>
    <p:sldId id="672" r:id="rId23"/>
    <p:sldId id="656" r:id="rId24"/>
    <p:sldId id="673" r:id="rId25"/>
    <p:sldId id="654" r:id="rId26"/>
    <p:sldId id="612" r:id="rId27"/>
    <p:sldId id="613" r:id="rId28"/>
    <p:sldId id="6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F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59CBB-283B-4E80-8143-99391AE0F094}" v="3" dt="2022-10-03T19:24:25.142"/>
  </p1510:revLst>
</p1510:revInfo>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9" autoAdjust="0"/>
  </p:normalViewPr>
  <p:slideViewPr>
    <p:cSldViewPr snapToGrid="0">
      <p:cViewPr varScale="1">
        <p:scale>
          <a:sx n="66" d="100"/>
          <a:sy n="66" d="100"/>
        </p:scale>
        <p:origin x="1330" y="3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B2192-6347-4E89-9400-2DB808382F18}"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8B987-0C86-4F94-B081-A9A823C5EBC0}" type="slidenum">
              <a:rPr lang="en-US" smtClean="0"/>
              <a:t>‹#›</a:t>
            </a:fld>
            <a:endParaRPr lang="en-US"/>
          </a:p>
        </p:txBody>
      </p:sp>
    </p:spTree>
    <p:extLst>
      <p:ext uri="{BB962C8B-B14F-4D97-AF65-F5344CB8AC3E}">
        <p14:creationId xmlns:p14="http://schemas.microsoft.com/office/powerpoint/2010/main" val="394227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issg.guarantorsolutions.com/StudentPorta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michigan.gov/mistudentaid/programs/mi-future-educator-fellowship/frequently-asked-questions/mi-future-educator-fellowship/commitment-to-teach-in-michigan" TargetMode="External"/><Relationship Id="rId4" Type="http://schemas.openxmlformats.org/officeDocument/2006/relationships/hyperlink" Target="https://content.govdelivery.com/accounts/MITREAS/bulletins/3490bec"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issg.guarantorsolutions.com/StudentPort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B987-0C86-4F94-B081-A9A823C5EBC0}" type="slidenum">
              <a:rPr lang="en-US" smtClean="0"/>
              <a:t>2</a:t>
            </a:fld>
            <a:endParaRPr lang="en-US"/>
          </a:p>
        </p:txBody>
      </p:sp>
    </p:spTree>
    <p:extLst>
      <p:ext uri="{BB962C8B-B14F-4D97-AF65-F5344CB8AC3E}">
        <p14:creationId xmlns:p14="http://schemas.microsoft.com/office/powerpoint/2010/main" val="2120607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B987-0C86-4F94-B081-A9A823C5EBC0}" type="slidenum">
              <a:rPr lang="en-US" smtClean="0"/>
              <a:t>21</a:t>
            </a:fld>
            <a:endParaRPr lang="en-US"/>
          </a:p>
        </p:txBody>
      </p:sp>
    </p:spTree>
    <p:extLst>
      <p:ext uri="{BB962C8B-B14F-4D97-AF65-F5344CB8AC3E}">
        <p14:creationId xmlns:p14="http://schemas.microsoft.com/office/powerpoint/2010/main" val="169202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Aft>
                <a:spcPts val="600"/>
              </a:spcAft>
              <a:buFont typeface="Arial" panose="020B0604020202020204" pitchFamily="34" charset="0"/>
              <a:buNone/>
              <a:defRPr/>
            </a:pPr>
            <a:r>
              <a:rPr kumimoji="0" lang="en-US" sz="1600"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https://www.michigan.gov/mde/services/ed-serv/educator-recruitment/future-proudmieducator/individuals-working-in-pk12-schools/staff-grant</a:t>
            </a:r>
          </a:p>
        </p:txBody>
      </p:sp>
      <p:sp>
        <p:nvSpPr>
          <p:cNvPr id="4" name="Slide Number Placeholder 3"/>
          <p:cNvSpPr>
            <a:spLocks noGrp="1"/>
          </p:cNvSpPr>
          <p:nvPr>
            <p:ph type="sldNum" sz="quarter" idx="5"/>
          </p:nvPr>
        </p:nvSpPr>
        <p:spPr/>
        <p:txBody>
          <a:bodyPr/>
          <a:lstStyle/>
          <a:p>
            <a:fld id="{0A0C7B99-F709-41B9-8A09-B40337A72EFE}" type="slidenum">
              <a:rPr lang="en-US" smtClean="0"/>
              <a:t>3</a:t>
            </a:fld>
            <a:endParaRPr lang="en-US"/>
          </a:p>
        </p:txBody>
      </p:sp>
    </p:spTree>
    <p:extLst>
      <p:ext uri="{BB962C8B-B14F-4D97-AF65-F5344CB8AC3E}">
        <p14:creationId xmlns:p14="http://schemas.microsoft.com/office/powerpoint/2010/main" val="105317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B987-0C86-4F94-B081-A9A823C5EBC0}" type="slidenum">
              <a:rPr lang="en-US" smtClean="0"/>
              <a:t>6</a:t>
            </a:fld>
            <a:endParaRPr lang="en-US"/>
          </a:p>
        </p:txBody>
      </p:sp>
    </p:spTree>
    <p:extLst>
      <p:ext uri="{BB962C8B-B14F-4D97-AF65-F5344CB8AC3E}">
        <p14:creationId xmlns:p14="http://schemas.microsoft.com/office/powerpoint/2010/main" val="239847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Student applies for the MI Future Educator Fellowship in the </a:t>
            </a:r>
            <a:r>
              <a:rPr lang="en-US" sz="1200" b="0" i="0" u="sng" dirty="0">
                <a:solidFill>
                  <a:srgbClr val="277C78"/>
                </a:solidFill>
                <a:effectLst/>
                <a:latin typeface="Franklin Gothic Medium" panose="020B0603020102020204" pitchFamily="34" charset="0"/>
                <a:hlinkClick r:id="rId3"/>
              </a:rPr>
              <a:t>MiSSG Student Portal</a:t>
            </a:r>
            <a:r>
              <a:rPr lang="en-US" sz="1200" b="0" i="0" dirty="0">
                <a:solidFill>
                  <a:srgbClr val="353535"/>
                </a:solidFill>
                <a:effectLst/>
                <a:latin typeface="Franklin Gothic Medium" panose="020B06030201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Student is evaluated as ‘Eligible’ or ‘Ineligible’ based on their responses to the application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‘Eligible’ students are identified in MiSSG for the institution to confirm the students meet the additional eligibility criteria.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Students who are confirmed as eligible by the institution will be issued a </a:t>
            </a:r>
            <a:r>
              <a:rPr lang="en-US" sz="1200" b="0" i="0" u="sng" dirty="0">
                <a:solidFill>
                  <a:srgbClr val="277C78"/>
                </a:solidFill>
                <a:effectLst/>
                <a:latin typeface="Franklin Gothic Medium" panose="020B0603020102020204" pitchFamily="34" charset="0"/>
                <a:hlinkClick r:id="rId4"/>
              </a:rPr>
              <a:t>Commitment to Teach in Michigan Agreement via email</a:t>
            </a:r>
            <a:r>
              <a:rPr lang="en-US" sz="1200" b="0" i="0" dirty="0">
                <a:solidFill>
                  <a:srgbClr val="353535"/>
                </a:solidFill>
                <a:effectLst/>
                <a:latin typeface="Franklin Gothic Medium" panose="020B0603020102020204" pitchFamily="34" charset="0"/>
              </a:rPr>
              <a:t>, for electronic signature.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Students who are confirmed as eligible by the institution will be issued a </a:t>
            </a:r>
            <a:r>
              <a:rPr lang="en-US" sz="1200" b="0" i="0" u="sng" dirty="0">
                <a:solidFill>
                  <a:srgbClr val="277C78"/>
                </a:solidFill>
                <a:effectLst/>
                <a:latin typeface="Franklin Gothic Medium" panose="020B0603020102020204" pitchFamily="34" charset="0"/>
                <a:hlinkClick r:id="rId4"/>
              </a:rPr>
              <a:t>Commitment to Teach in Michigan Agreement via email</a:t>
            </a:r>
            <a:r>
              <a:rPr lang="en-US" sz="1200" b="0" i="0" dirty="0">
                <a:solidFill>
                  <a:srgbClr val="353535"/>
                </a:solidFill>
                <a:effectLst/>
                <a:latin typeface="Franklin Gothic Medium" panose="020B0603020102020204" pitchFamily="34" charset="0"/>
              </a:rPr>
              <a:t>, for electronic signature.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Students who sign the </a:t>
            </a:r>
            <a:r>
              <a:rPr lang="en-US" sz="1200" b="0" i="0" u="sng" dirty="0">
                <a:solidFill>
                  <a:srgbClr val="277C78"/>
                </a:solidFill>
                <a:effectLst/>
                <a:latin typeface="Franklin Gothic Medium" panose="020B0603020102020204" pitchFamily="34" charset="0"/>
                <a:hlinkClick r:id="rId5"/>
              </a:rPr>
              <a:t>Commitment to Teach in Michigan Agreement</a:t>
            </a:r>
            <a:r>
              <a:rPr lang="en-US" sz="1200" b="0" i="0" dirty="0">
                <a:solidFill>
                  <a:srgbClr val="353535"/>
                </a:solidFill>
                <a:effectLst/>
                <a:latin typeface="Franklin Gothic Medium" panose="020B0603020102020204" pitchFamily="34" charset="0"/>
              </a:rPr>
              <a:t> will be identified in MiSSG for the institution to request a reimbursement.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The institution completes reimbursement request for tuition and required fees for each eligible student, up to a maximum of $10,000 per academic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Michigan Department of Treasury issues payments to the institution, as requested on the reimbursement.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The institution disburses payment to students and applies payment to their student account.</a:t>
            </a:r>
          </a:p>
          <a:p>
            <a:endParaRPr lang="en-US" dirty="0"/>
          </a:p>
        </p:txBody>
      </p:sp>
      <p:sp>
        <p:nvSpPr>
          <p:cNvPr id="4" name="Slide Number Placeholder 3"/>
          <p:cNvSpPr>
            <a:spLocks noGrp="1"/>
          </p:cNvSpPr>
          <p:nvPr>
            <p:ph type="sldNum" sz="quarter" idx="5"/>
          </p:nvPr>
        </p:nvSpPr>
        <p:spPr/>
        <p:txBody>
          <a:bodyPr/>
          <a:lstStyle/>
          <a:p>
            <a:fld id="{D918B987-0C86-4F94-B081-A9A823C5EBC0}" type="slidenum">
              <a:rPr lang="en-US" smtClean="0"/>
              <a:t>9</a:t>
            </a:fld>
            <a:endParaRPr lang="en-US"/>
          </a:p>
        </p:txBody>
      </p:sp>
    </p:spTree>
    <p:extLst>
      <p:ext uri="{BB962C8B-B14F-4D97-AF65-F5344CB8AC3E}">
        <p14:creationId xmlns:p14="http://schemas.microsoft.com/office/powerpoint/2010/main" val="78533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Student applies for the MI Future Educator Stipend in the </a:t>
            </a:r>
            <a:r>
              <a:rPr lang="en-US" sz="1200" b="0" i="0" u="sng" dirty="0">
                <a:solidFill>
                  <a:srgbClr val="277C78"/>
                </a:solidFill>
                <a:effectLst/>
                <a:latin typeface="Franklin Gothic Medium" panose="020B0603020102020204" pitchFamily="34" charset="0"/>
                <a:hlinkClick r:id="rId3"/>
              </a:rPr>
              <a:t>MiSSG Student Portal</a:t>
            </a:r>
            <a:r>
              <a:rPr lang="en-US" sz="1200" b="0" i="0" dirty="0">
                <a:solidFill>
                  <a:srgbClr val="353535"/>
                </a:solidFill>
                <a:effectLst/>
                <a:latin typeface="Franklin Gothic Medium" panose="020B06030201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Student is evaluated as ‘Eligible-pending Stipend Verification Form’ or ‘Ineligible’ based on their responses to the application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If eligible, student is presented with a MI Future Educator Stipend Verification Form in the </a:t>
            </a:r>
            <a:r>
              <a:rPr lang="en-US" sz="1200" b="0" i="0" u="sng" dirty="0">
                <a:solidFill>
                  <a:srgbClr val="277C78"/>
                </a:solidFill>
                <a:effectLst/>
                <a:latin typeface="Franklin Gothic Medium" panose="020B0603020102020204" pitchFamily="34" charset="0"/>
                <a:hlinkClick r:id="rId3"/>
              </a:rPr>
              <a:t>MiSSG Student Portal</a:t>
            </a:r>
            <a:r>
              <a:rPr lang="en-US" sz="1200" b="0" i="0" dirty="0">
                <a:solidFill>
                  <a:srgbClr val="353535"/>
                </a:solidFill>
                <a:effectLst/>
                <a:latin typeface="Franklin Gothic Medium" panose="020B06030201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The institution certifies awards based on eligibility requirements up to $9,600.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353535"/>
                </a:solidFill>
                <a:effectLst/>
                <a:latin typeface="Franklin Gothic Medium" panose="020B0603020102020204" pitchFamily="34" charset="0"/>
              </a:rPr>
              <a:t>Michigan Department of Treasury issues payments to the Public Institution or the Private Institution.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53535"/>
              </a:solidFill>
              <a:effectLst/>
              <a:latin typeface="Franklin Gothic Medium" panose="020B06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53535"/>
              </a:solidFill>
              <a:effectLst/>
              <a:latin typeface="Franklin Gothic Medium" panose="020B0603020102020204" pitchFamily="34" charset="0"/>
            </a:endParaRPr>
          </a:p>
          <a:p>
            <a:endParaRPr lang="en-US" dirty="0"/>
          </a:p>
        </p:txBody>
      </p:sp>
      <p:sp>
        <p:nvSpPr>
          <p:cNvPr id="4" name="Slide Number Placeholder 3"/>
          <p:cNvSpPr>
            <a:spLocks noGrp="1"/>
          </p:cNvSpPr>
          <p:nvPr>
            <p:ph type="sldNum" sz="quarter" idx="5"/>
          </p:nvPr>
        </p:nvSpPr>
        <p:spPr/>
        <p:txBody>
          <a:bodyPr/>
          <a:lstStyle/>
          <a:p>
            <a:fld id="{D918B987-0C86-4F94-B081-A9A823C5EBC0}" type="slidenum">
              <a:rPr lang="en-US" smtClean="0"/>
              <a:t>11</a:t>
            </a:fld>
            <a:endParaRPr lang="en-US"/>
          </a:p>
        </p:txBody>
      </p:sp>
    </p:spTree>
    <p:extLst>
      <p:ext uri="{BB962C8B-B14F-4D97-AF65-F5344CB8AC3E}">
        <p14:creationId xmlns:p14="http://schemas.microsoft.com/office/powerpoint/2010/main" val="2329081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help differentiate between the two pathways, the Skills Scholarship is specifically for eligible students who are seeking to enroll in a eligible career training program.</a:t>
            </a:r>
          </a:p>
          <a:p>
            <a:endParaRPr lang="en-US" dirty="0"/>
          </a:p>
          <a:p>
            <a:r>
              <a:rPr lang="en-US" dirty="0"/>
              <a:t>Students can choose to participate in the Skills Scholarship either in lieu of or before participating in the Michigan Achievement Scholarship. Students cannot participate in both pathways in the same academic year. However, once they complete a certification in their course of study with the Skills Scholarship, they can go on to participate in the Michigan Achievement Scholarship if they still qualify. Any time spent participating in the Skills Scholarship will just go against the overall five-year time limit</a:t>
            </a:r>
            <a:br>
              <a:rPr lang="en-US" dirty="0"/>
            </a:br>
            <a:endParaRPr lang="en-US" dirty="0"/>
          </a:p>
          <a:p>
            <a:r>
              <a:rPr lang="en-US" dirty="0"/>
              <a:t>Students who participate in the Skills Scholarship can qualify for up to $2,000 toward tuition costs </a:t>
            </a:r>
            <a:r>
              <a:rPr lang="en-US" i="1" u="none" dirty="0"/>
              <a:t>per year</a:t>
            </a:r>
            <a:r>
              <a:rPr lang="en-US" dirty="0"/>
              <a:t>, for up to two years. So, the total maximum they could receive would be $4,000.</a:t>
            </a:r>
          </a:p>
          <a:p>
            <a:endParaRPr lang="en-US" dirty="0"/>
          </a:p>
          <a:p>
            <a:r>
              <a:rPr lang="en-US" dirty="0"/>
              <a:t>NEXT</a:t>
            </a:r>
          </a:p>
        </p:txBody>
      </p:sp>
      <p:sp>
        <p:nvSpPr>
          <p:cNvPr id="4" name="Slide Number Placeholder 3"/>
          <p:cNvSpPr>
            <a:spLocks noGrp="1"/>
          </p:cNvSpPr>
          <p:nvPr>
            <p:ph type="sldNum" sz="quarter" idx="5"/>
          </p:nvPr>
        </p:nvSpPr>
        <p:spPr/>
        <p:txBody>
          <a:bodyPr/>
          <a:lstStyle/>
          <a:p>
            <a:fld id="{D918B987-0C86-4F94-B081-A9A823C5EBC0}" type="slidenum">
              <a:rPr lang="en-US" smtClean="0"/>
              <a:t>15</a:t>
            </a:fld>
            <a:endParaRPr lang="en-US"/>
          </a:p>
        </p:txBody>
      </p:sp>
    </p:spTree>
    <p:extLst>
      <p:ext uri="{BB962C8B-B14F-4D97-AF65-F5344CB8AC3E}">
        <p14:creationId xmlns:p14="http://schemas.microsoft.com/office/powerpoint/2010/main" val="261886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help differentiate between the two pathways, the Skills Scholarship is specifically for eligible students who are seeking to enroll in a eligible career training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 eligible for this pathway,</a:t>
            </a:r>
          </a:p>
          <a:p>
            <a:endParaRPr lang="en-US" dirty="0"/>
          </a:p>
          <a:p>
            <a:r>
              <a:rPr lang="en-US" dirty="0"/>
              <a:t>- Students will be required to complete a Skills Scholarship application which will be available August/September</a:t>
            </a:r>
          </a:p>
          <a:p>
            <a:pPr marL="171450" indent="-171450">
              <a:buFontTx/>
              <a:buChar char="-"/>
            </a:pPr>
            <a:r>
              <a:rPr lang="en-US" dirty="0"/>
              <a:t>They will need to be a Michigan resident for at least year </a:t>
            </a:r>
            <a:endParaRPr lang="en-US" i="1" dirty="0"/>
          </a:p>
          <a:p>
            <a:pPr marL="171450" indent="-171450">
              <a:buFontTx/>
              <a:buChar char="-"/>
            </a:pPr>
            <a:r>
              <a:rPr lang="en-US" i="0" dirty="0"/>
              <a:t>They will need to have graduated with a high school diploma, certificate of completion or high school equivalency in 2023 or after</a:t>
            </a:r>
          </a:p>
          <a:p>
            <a:pPr marL="171450" indent="-171450">
              <a:buFontTx/>
              <a:buChar char="-"/>
            </a:pPr>
            <a:r>
              <a:rPr lang="en-US" i="0" dirty="0"/>
              <a:t>Not have previously earned an associate or bachelor’s degree</a:t>
            </a:r>
          </a:p>
          <a:p>
            <a:pPr marL="0" indent="0">
              <a:buFontTx/>
              <a:buNone/>
            </a:pPr>
            <a:endParaRPr lang="en-US" dirty="0"/>
          </a:p>
          <a:p>
            <a:pPr marL="0" indent="0">
              <a:buFontTx/>
              <a:buNone/>
            </a:pPr>
            <a:r>
              <a:rPr lang="en-US" dirty="0"/>
              <a:t>Students can continue to participate in the Skills Scholarship until they earn a degree, certificate or other credential under this scholarship or until two academic years have passed since they began participating – whichever comes first.</a:t>
            </a:r>
          </a:p>
          <a:p>
            <a:pPr marL="171450" indent="-171450">
              <a:buFontTx/>
              <a:buChar char="-"/>
            </a:pPr>
            <a:endParaRPr lang="en-US" dirty="0"/>
          </a:p>
          <a:p>
            <a:pPr marL="0" indent="0">
              <a:buFontTx/>
              <a:buNone/>
            </a:pPr>
            <a:r>
              <a:rPr lang="en-US" dirty="0"/>
              <a:t>NEXT</a:t>
            </a:r>
          </a:p>
        </p:txBody>
      </p:sp>
      <p:sp>
        <p:nvSpPr>
          <p:cNvPr id="4" name="Slide Number Placeholder 3"/>
          <p:cNvSpPr>
            <a:spLocks noGrp="1"/>
          </p:cNvSpPr>
          <p:nvPr>
            <p:ph type="sldNum" sz="quarter" idx="5"/>
          </p:nvPr>
        </p:nvSpPr>
        <p:spPr/>
        <p:txBody>
          <a:bodyPr/>
          <a:lstStyle/>
          <a:p>
            <a:fld id="{D918B987-0C86-4F94-B081-A9A823C5EBC0}" type="slidenum">
              <a:rPr lang="en-US" smtClean="0"/>
              <a:t>16</a:t>
            </a:fld>
            <a:endParaRPr lang="en-US"/>
          </a:p>
        </p:txBody>
      </p:sp>
    </p:spTree>
    <p:extLst>
      <p:ext uri="{BB962C8B-B14F-4D97-AF65-F5344CB8AC3E}">
        <p14:creationId xmlns:p14="http://schemas.microsoft.com/office/powerpoint/2010/main" val="253112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B987-0C86-4F94-B081-A9A823C5EBC0}" type="slidenum">
              <a:rPr lang="en-US" smtClean="0"/>
              <a:t>18</a:t>
            </a:fld>
            <a:endParaRPr lang="en-US"/>
          </a:p>
        </p:txBody>
      </p:sp>
    </p:spTree>
    <p:extLst>
      <p:ext uri="{BB962C8B-B14F-4D97-AF65-F5344CB8AC3E}">
        <p14:creationId xmlns:p14="http://schemas.microsoft.com/office/powerpoint/2010/main" val="17146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18B987-0C86-4F94-B081-A9A823C5EBC0}" type="slidenum">
              <a:rPr lang="en-US" smtClean="0"/>
              <a:t>20</a:t>
            </a:fld>
            <a:endParaRPr lang="en-US"/>
          </a:p>
        </p:txBody>
      </p:sp>
    </p:spTree>
    <p:extLst>
      <p:ext uri="{BB962C8B-B14F-4D97-AF65-F5344CB8AC3E}">
        <p14:creationId xmlns:p14="http://schemas.microsoft.com/office/powerpoint/2010/main" val="100732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0823-FEA6-69D2-A3D8-9980DA7DF9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0404D1-2484-0299-A0FF-D0ED95202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28653-D0CF-1338-3CEA-38EDB75784B7}"/>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5" name="Footer Placeholder 4">
            <a:extLst>
              <a:ext uri="{FF2B5EF4-FFF2-40B4-BE49-F238E27FC236}">
                <a16:creationId xmlns:a16="http://schemas.microsoft.com/office/drawing/2014/main" id="{69D23500-0016-6777-40B1-A08DD7F309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E322E-B418-1B65-1F1B-DD500551DC53}"/>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66593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F1655-9ACA-F5C2-CE0C-6012BF4894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3B103C-49F1-245D-0490-4BAD047272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EB484-8C44-A020-E6EE-3C7F11BC9864}"/>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5" name="Footer Placeholder 4">
            <a:extLst>
              <a:ext uri="{FF2B5EF4-FFF2-40B4-BE49-F238E27FC236}">
                <a16:creationId xmlns:a16="http://schemas.microsoft.com/office/drawing/2014/main" id="{5D99BCF7-1AE9-763D-8657-BFF2BC701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19667-928E-29D7-B5E8-786923300EC7}"/>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224824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E726B-A685-33C7-BADB-80ACC6584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88914-E562-1D3D-CB4C-18DFDBF0FB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813EC-D4F1-3A90-4F9A-41F7CE4B324D}"/>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5" name="Footer Placeholder 4">
            <a:extLst>
              <a:ext uri="{FF2B5EF4-FFF2-40B4-BE49-F238E27FC236}">
                <a16:creationId xmlns:a16="http://schemas.microsoft.com/office/drawing/2014/main" id="{95664B54-FC32-45B6-6116-F3DD5A409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0B9D4-4EA4-B37B-3875-BA07942121BD}"/>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275110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5B8F-23BC-1BAB-688F-5D5315E759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730C7-4D62-F43D-A834-89FD3879A7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3B697-FFBC-E5D1-D5C4-5E995EA7AF11}"/>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5" name="Footer Placeholder 4">
            <a:extLst>
              <a:ext uri="{FF2B5EF4-FFF2-40B4-BE49-F238E27FC236}">
                <a16:creationId xmlns:a16="http://schemas.microsoft.com/office/drawing/2014/main" id="{EC583758-0C49-0B4E-9D02-2D6B8656F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5913C-DC28-AB9A-5BF8-87F49D084993}"/>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373066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22F8-FB3B-1F3F-0A13-E0A0553A33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DFDFA9-BEB7-D57D-03C0-E761E5ABC1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CB60F0-EBC6-5912-C352-47F8702B0651}"/>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5" name="Footer Placeholder 4">
            <a:extLst>
              <a:ext uri="{FF2B5EF4-FFF2-40B4-BE49-F238E27FC236}">
                <a16:creationId xmlns:a16="http://schemas.microsoft.com/office/drawing/2014/main" id="{7BB4FE58-71DB-0B29-E361-FB6B55C92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5F038-B5D4-98AB-1B8E-2C6BD07714ED}"/>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176015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6341-DBDA-8EE8-26B9-E502B4A4E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EE2D4-BE9F-42B5-193B-243281B9A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015DEB-81A5-A915-FE0A-7D79EC22B3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C0DFDE-EF1F-217B-0262-EA3ABD52B82D}"/>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6" name="Footer Placeholder 5">
            <a:extLst>
              <a:ext uri="{FF2B5EF4-FFF2-40B4-BE49-F238E27FC236}">
                <a16:creationId xmlns:a16="http://schemas.microsoft.com/office/drawing/2014/main" id="{C52851C6-E35B-ABBA-6CF8-12614C1D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10019-7F56-74FD-61A0-94090A3EAB8F}"/>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341441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48F6-A1CA-AA00-4CB0-4738F7EF3E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731651-0279-C4BC-C51B-921848A157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3F0267-7E48-7EDD-0F34-0D78C510F3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E6CE7D-C701-883F-75F0-047110F6C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BF2B78-70DA-978A-25F4-6DB6D23CA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3C38A2-09A1-C8C3-EE53-F80BCB7E1CF7}"/>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8" name="Footer Placeholder 7">
            <a:extLst>
              <a:ext uri="{FF2B5EF4-FFF2-40B4-BE49-F238E27FC236}">
                <a16:creationId xmlns:a16="http://schemas.microsoft.com/office/drawing/2014/main" id="{C8BDCA77-423C-C56A-4B17-7EE4E74617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A61611-FDD6-F4BA-E688-FD67D6042B37}"/>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378429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BC801-6FA6-70AE-CF5E-38F6F394A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A8254-F5A0-1C12-CB7A-FB3D67C2F809}"/>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4" name="Footer Placeholder 3">
            <a:extLst>
              <a:ext uri="{FF2B5EF4-FFF2-40B4-BE49-F238E27FC236}">
                <a16:creationId xmlns:a16="http://schemas.microsoft.com/office/drawing/2014/main" id="{66079C54-4ACA-7D78-482E-001EE015AF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4CA7DF-8E2A-480B-A171-657E5316B669}"/>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323740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FEEB4-504F-4325-EC81-B8FC18F407FF}"/>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3" name="Footer Placeholder 2">
            <a:extLst>
              <a:ext uri="{FF2B5EF4-FFF2-40B4-BE49-F238E27FC236}">
                <a16:creationId xmlns:a16="http://schemas.microsoft.com/office/drawing/2014/main" id="{3B82F63C-BC2B-F919-2D00-7014972CFF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8C837D-5F09-3013-2479-94AD48FC1778}"/>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27256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7E4F-6079-33E5-D6BA-BAC09D1637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56B426-60C1-3B32-2C2C-F892315DAB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7073B4-1A4C-ECFF-581D-C7D5BFACF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4C872-C21D-8B8E-9ABE-607EF989EDD9}"/>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6" name="Footer Placeholder 5">
            <a:extLst>
              <a:ext uri="{FF2B5EF4-FFF2-40B4-BE49-F238E27FC236}">
                <a16:creationId xmlns:a16="http://schemas.microsoft.com/office/drawing/2014/main" id="{AC6B5FB5-3147-EE81-10FC-15174A07A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B0BE6-0C1A-9502-5C74-D803C4C3F990}"/>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23885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B02E-BEDE-49DF-6735-17F26F07E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4A8577-8293-3013-46C0-6099988A5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FB39D4-CADA-B689-F8C6-FB7E935EB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63F30A-6A9A-4F0F-EC56-F306D5CA0829}"/>
              </a:ext>
            </a:extLst>
          </p:cNvPr>
          <p:cNvSpPr>
            <a:spLocks noGrp="1"/>
          </p:cNvSpPr>
          <p:nvPr>
            <p:ph type="dt" sz="half" idx="10"/>
          </p:nvPr>
        </p:nvSpPr>
        <p:spPr/>
        <p:txBody>
          <a:bodyPr/>
          <a:lstStyle/>
          <a:p>
            <a:fld id="{2C88410A-A6F5-4336-9EB8-A615D2D1226B}" type="datetimeFigureOut">
              <a:rPr lang="en-US" smtClean="0"/>
              <a:t>5/17/2023</a:t>
            </a:fld>
            <a:endParaRPr lang="en-US"/>
          </a:p>
        </p:txBody>
      </p:sp>
      <p:sp>
        <p:nvSpPr>
          <p:cNvPr id="6" name="Footer Placeholder 5">
            <a:extLst>
              <a:ext uri="{FF2B5EF4-FFF2-40B4-BE49-F238E27FC236}">
                <a16:creationId xmlns:a16="http://schemas.microsoft.com/office/drawing/2014/main" id="{20C0A575-DFF1-4E99-B1FC-52D9373BB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0F5FC-D359-2F9E-DA0D-3F1CE47501E4}"/>
              </a:ext>
            </a:extLst>
          </p:cNvPr>
          <p:cNvSpPr>
            <a:spLocks noGrp="1"/>
          </p:cNvSpPr>
          <p:nvPr>
            <p:ph type="sldNum" sz="quarter" idx="12"/>
          </p:nvPr>
        </p:nvSpPr>
        <p:spPr/>
        <p:txBody>
          <a:bodyPr/>
          <a:lstStyle/>
          <a:p>
            <a:fld id="{CDF7B0CB-98BD-4E90-AAB0-3D95F6FA261A}" type="slidenum">
              <a:rPr lang="en-US" smtClean="0"/>
              <a:t>‹#›</a:t>
            </a:fld>
            <a:endParaRPr lang="en-US"/>
          </a:p>
        </p:txBody>
      </p:sp>
    </p:spTree>
    <p:extLst>
      <p:ext uri="{BB962C8B-B14F-4D97-AF65-F5344CB8AC3E}">
        <p14:creationId xmlns:p14="http://schemas.microsoft.com/office/powerpoint/2010/main" val="134478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7E65C-49DA-8EB2-2A17-20A701D1A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E81D4-5132-19A7-BA66-6DFBEDBE43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F84B6-10AE-FFFA-517C-790127023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8410A-A6F5-4336-9EB8-A615D2D1226B}" type="datetimeFigureOut">
              <a:rPr lang="en-US" smtClean="0"/>
              <a:t>5/17/2023</a:t>
            </a:fld>
            <a:endParaRPr lang="en-US"/>
          </a:p>
        </p:txBody>
      </p:sp>
      <p:sp>
        <p:nvSpPr>
          <p:cNvPr id="5" name="Footer Placeholder 4">
            <a:extLst>
              <a:ext uri="{FF2B5EF4-FFF2-40B4-BE49-F238E27FC236}">
                <a16:creationId xmlns:a16="http://schemas.microsoft.com/office/drawing/2014/main" id="{CB78D2AD-F7EA-8705-11D6-50AF38B36E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992162-69AB-8270-EC1E-7B18F9E24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7B0CB-98BD-4E90-AAB0-3D95F6FA261A}" type="slidenum">
              <a:rPr lang="en-US" smtClean="0"/>
              <a:t>‹#›</a:t>
            </a:fld>
            <a:endParaRPr lang="en-US"/>
          </a:p>
        </p:txBody>
      </p:sp>
    </p:spTree>
    <p:extLst>
      <p:ext uri="{BB962C8B-B14F-4D97-AF65-F5344CB8AC3E}">
        <p14:creationId xmlns:p14="http://schemas.microsoft.com/office/powerpoint/2010/main" val="3347231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EEB3004-7725-4268-B9F2-F9672B2CC1B7}"/>
              </a:ext>
            </a:extLst>
          </p:cNvPr>
          <p:cNvSpPr/>
          <p:nvPr/>
        </p:nvSpPr>
        <p:spPr>
          <a:xfrm>
            <a:off x="0" y="-1272"/>
            <a:ext cx="12192000" cy="6888144"/>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aphic 4">
            <a:extLst>
              <a:ext uri="{FF2B5EF4-FFF2-40B4-BE49-F238E27FC236}">
                <a16:creationId xmlns:a16="http://schemas.microsoft.com/office/drawing/2014/main" id="{FE5498FF-5145-4FF0-9BD4-33A79DBCA631}"/>
              </a:ext>
            </a:extLst>
          </p:cNvPr>
          <p:cNvGrpSpPr/>
          <p:nvPr/>
        </p:nvGrpSpPr>
        <p:grpSpPr>
          <a:xfrm>
            <a:off x="3785107" y="317505"/>
            <a:ext cx="5940784" cy="6098618"/>
            <a:chOff x="3319462" y="581025"/>
            <a:chExt cx="5549836" cy="5697283"/>
          </a:xfrm>
          <a:solidFill>
            <a:schemeClr val="tx1">
              <a:alpha val="6000"/>
            </a:schemeClr>
          </a:solidFill>
        </p:grpSpPr>
        <p:sp>
          <p:nvSpPr>
            <p:cNvPr id="7" name="Freeform: Shape 6">
              <a:extLst>
                <a:ext uri="{FF2B5EF4-FFF2-40B4-BE49-F238E27FC236}">
                  <a16:creationId xmlns:a16="http://schemas.microsoft.com/office/drawing/2014/main" id="{3645019B-0919-4BE7-BDD7-FCCDFC814D06}"/>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3F238D1-664E-47D8-871D-EF3D806E81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FFDF01B-EEA9-40FB-9BF9-26DC2B50290A}"/>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FBB64C4-B34F-4486-A786-CA98930B8B63}"/>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8C37394-967A-4AC0-854E-46DB88EA0686}"/>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4B95FA3-C32C-4939-BC22-3057A8EBD23E}"/>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D7DF2E-F486-4D05-81C0-A43EFFA194DC}"/>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10B5E17-31BA-42F9-B35C-7EA03C1CF9A6}"/>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76A3EF6-0CF6-46CD-82C1-333DDF35A462}"/>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ABE64F6-9F01-463D-89E5-48A14D729B50}"/>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91DCD6-5442-45A3-B58D-0251CCC89648}"/>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A0AE9A3-B4A8-4DD2-AC09-8082782128E1}"/>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604051E-11FD-4DEE-8C5B-075C630CB876}"/>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48FFB2D-C8DF-4F0E-B361-DEBAB682166D}"/>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5AC4DA8-C5CA-4DCE-BD7C-0CEEA4F619D6}"/>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A080B2B3-4262-47F4-B0E0-E094201711E2}"/>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C7410FFF-2B40-4039-A7BE-784A441E3EBD}"/>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EDED726-5DCC-48AD-8A1F-2760B7CDA4B2}"/>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BD23B41-6A4A-4016-9B8B-192FFE62639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52CD9399-8DA9-4873-AD59-A76D8F6F793A}"/>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DCC082A-EBE9-4BA6-8647-863870A10F8F}"/>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23C9AE5D-5108-4680-B3B6-45A2DB1FC9EC}"/>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1323912E-374E-4089-A5C3-4991E2B800D9}"/>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393BE02C-FC6B-4664-A409-9A95B78A3A43}"/>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3A3CA168-FEDE-4740-81DD-E762D373E98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8D0F3D46-EE18-4B43-A4AB-F14BF1BB6BB0}"/>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C88E0E02-C499-4256-8C86-D49E65E09F92}"/>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C498F65-4240-4712-B6F3-F1DB25142984}"/>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EA82E96B-C54D-40F2-8CE4-5F9B9E110290}"/>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D9F16C69-899A-468B-A007-205BB2E94EB4}"/>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DF695034-2936-493B-A03A-7B94DA1524E4}"/>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63E89E50-CF54-44AE-B534-BC339295C752}"/>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C2D13736-215D-4DBD-B790-DB1BEB5CC9A1}"/>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E19F9BEE-15E1-40FF-8515-786FF824263C}"/>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82E88CCE-E5D6-408C-B626-2EF4F47A791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601C948-BD87-4474-9A04-CC64BEEC3390}"/>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1F22D87A-9BA4-4EF9-9D09-D6E3796081BF}"/>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3DBA07C1-E533-4280-8C7F-5CFB7A6817DA}"/>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32D8CAB3-243A-44F9-9A14-2CB33050E970}"/>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0E3F2911-A8B2-4877-B18E-3E822BC5342C}"/>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CB6C96A2-2098-42E1-9A8F-DD7DBB939549}"/>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41F023E0-C965-424F-914A-803F8F56AC00}"/>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2CBE4DC4-94A7-4713-8C71-E99812905A21}"/>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99CF87C0-653E-4718-972F-41CF190C928A}"/>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6715CA8-256A-4676-BE39-E226F3D51903}"/>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A4AA892-3ABD-474B-BB9E-BD5BCDF1BE24}"/>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A5F08447-09C4-4B9E-8672-680337FD574D}"/>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184E4E2-B358-4639-BA90-4450A4FC4B88}"/>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C6D496FF-C64F-42EC-B8DB-308533802C45}"/>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AF050B69-627E-471D-A560-0C9621A3626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D9BB449D-7726-42CD-BBDE-047C04B64CFD}"/>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F96B4DFA-5FBD-4DBB-A445-0BB4515C680F}"/>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E1E7A92-11E2-48C4-8A0B-6F91BC0D17B1}"/>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C1387D97-EBCD-4D8F-AC4B-7197D4BE1354}"/>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43196DA-D20A-444B-8E37-2F5183300D05}"/>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B8E5AD6F-479A-4211-BC09-948203660346}"/>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F36141BA-D288-4B3B-B1E5-4BD085E31EC5}"/>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9B8CB42D-F383-4075-94EC-C2ACCB129D56}"/>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20C18F34-C10C-4B0D-80F3-AED70BF9F73F}"/>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62553ED8-5B7F-4E41-A6E8-F7795A4F5B3C}"/>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2ACE70BA-E791-45AE-A412-EE319B2B7AFA}"/>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BB98E404-C791-4BDD-B0FD-818B7BDEF2E0}"/>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3CA2170A-C9DD-4F00-A09D-2B910A5245CD}"/>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Graphic 3">
            <a:extLst>
              <a:ext uri="{FF2B5EF4-FFF2-40B4-BE49-F238E27FC236}">
                <a16:creationId xmlns:a16="http://schemas.microsoft.com/office/drawing/2014/main" id="{8941F6B8-290B-4707-A643-E5212B20CC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3483" y="2028365"/>
            <a:ext cx="3665034" cy="2801270"/>
          </a:xfrm>
          <a:prstGeom prst="rect">
            <a:avLst/>
          </a:prstGeom>
        </p:spPr>
      </p:pic>
      <p:sp>
        <p:nvSpPr>
          <p:cNvPr id="74" name="Rectangle 73">
            <a:extLst>
              <a:ext uri="{FF2B5EF4-FFF2-40B4-BE49-F238E27FC236}">
                <a16:creationId xmlns:a16="http://schemas.microsoft.com/office/drawing/2014/main" id="{8C8CBB25-B59A-4B32-9BBF-524C642B23BB}"/>
              </a:ext>
            </a:extLst>
          </p:cNvPr>
          <p:cNvSpPr/>
          <p:nvPr/>
        </p:nvSpPr>
        <p:spPr>
          <a:xfrm>
            <a:off x="0" y="-15072"/>
            <a:ext cx="12192000" cy="625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D1D82802-FE6C-4CBA-9FF7-162232D58678}"/>
              </a:ext>
            </a:extLst>
          </p:cNvPr>
          <p:cNvSpPr/>
          <p:nvPr/>
        </p:nvSpPr>
        <p:spPr>
          <a:xfrm>
            <a:off x="0" y="6264559"/>
            <a:ext cx="12192000" cy="625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7" name="Straight Connector 76">
            <a:extLst>
              <a:ext uri="{FF2B5EF4-FFF2-40B4-BE49-F238E27FC236}">
                <a16:creationId xmlns:a16="http://schemas.microsoft.com/office/drawing/2014/main" id="{8E322808-4475-4D20-B9EC-AFB64660169B}"/>
              </a:ext>
            </a:extLst>
          </p:cNvPr>
          <p:cNvCxnSpPr>
            <a:cxnSpLocks/>
          </p:cNvCxnSpPr>
          <p:nvPr/>
        </p:nvCxnSpPr>
        <p:spPr>
          <a:xfrm>
            <a:off x="-337351" y="3429000"/>
            <a:ext cx="3373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F4F20CAD-FC1B-4038-806D-44F69E954C66}"/>
              </a:ext>
            </a:extLst>
          </p:cNvPr>
          <p:cNvSpPr txBox="1"/>
          <p:nvPr/>
        </p:nvSpPr>
        <p:spPr>
          <a:xfrm>
            <a:off x="12214612" y="3021457"/>
            <a:ext cx="7250688"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MAKING COLLEGE</a:t>
            </a:r>
          </a:p>
        </p:txBody>
      </p:sp>
      <p:sp>
        <p:nvSpPr>
          <p:cNvPr id="79" name="TextBox 78">
            <a:extLst>
              <a:ext uri="{FF2B5EF4-FFF2-40B4-BE49-F238E27FC236}">
                <a16:creationId xmlns:a16="http://schemas.microsoft.com/office/drawing/2014/main" id="{3BA69473-7241-4821-A915-EA3342681E2E}"/>
              </a:ext>
            </a:extLst>
          </p:cNvPr>
          <p:cNvSpPr txBox="1"/>
          <p:nvPr/>
        </p:nvSpPr>
        <p:spPr>
          <a:xfrm>
            <a:off x="12192000" y="3291831"/>
            <a:ext cx="895634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dirty="0">
                <a:ln>
                  <a:noFill/>
                </a:ln>
                <a:solidFill>
                  <a:prstClr val="white"/>
                </a:solidFill>
                <a:effectLst/>
                <a:uLnTx/>
                <a:uFillTx/>
                <a:latin typeface="Franklin Gothic Demi" panose="020B0703020102020204" pitchFamily="34" charset="0"/>
                <a:ea typeface="+mn-ea"/>
                <a:cs typeface="+mn-cs"/>
              </a:rPr>
              <a:t>ACCESSIBLE, AFFORDABLE, ATTAINABLE </a:t>
            </a:r>
          </a:p>
        </p:txBody>
      </p:sp>
      <p:sp>
        <p:nvSpPr>
          <p:cNvPr id="80" name="TextBox 79">
            <a:extLst>
              <a:ext uri="{FF2B5EF4-FFF2-40B4-BE49-F238E27FC236}">
                <a16:creationId xmlns:a16="http://schemas.microsoft.com/office/drawing/2014/main" id="{C57EB26C-FAF2-4285-95AE-763285FB8EF1}"/>
              </a:ext>
            </a:extLst>
          </p:cNvPr>
          <p:cNvSpPr txBox="1"/>
          <p:nvPr/>
        </p:nvSpPr>
        <p:spPr>
          <a:xfrm>
            <a:off x="12209790" y="2389531"/>
            <a:ext cx="56923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600" normalizeH="0" baseline="0" noProof="0" dirty="0">
                <a:ln>
                  <a:noFill/>
                </a:ln>
                <a:solidFill>
                  <a:prstClr val="white"/>
                </a:solidFill>
                <a:effectLst/>
                <a:uLnTx/>
                <a:uFillTx/>
                <a:latin typeface="Franklin Gothic Heavy" panose="020B0903020102020204" pitchFamily="34" charset="0"/>
                <a:ea typeface="+mn-ea"/>
                <a:cs typeface="+mn-cs"/>
              </a:rPr>
              <a:t>MI STUDENT AID </a:t>
            </a:r>
            <a:r>
              <a:rPr kumimoji="0" lang="en-US" sz="1200" b="0" i="0" u="none" strike="noStrike" kern="1200" cap="none" spc="600" normalizeH="0" baseline="0" noProof="0" dirty="0">
                <a:ln>
                  <a:noFill/>
                </a:ln>
                <a:solidFill>
                  <a:prstClr val="white"/>
                </a:solidFill>
                <a:effectLst/>
                <a:uLnTx/>
                <a:uFillTx/>
                <a:latin typeface="Franklin Gothic Book" panose="020B0503020102020204" pitchFamily="34" charset="0"/>
                <a:ea typeface="+mn-ea"/>
                <a:cs typeface="+mn-cs"/>
              </a:rPr>
              <a:t>PRESENTS:</a:t>
            </a:r>
          </a:p>
        </p:txBody>
      </p:sp>
      <p:pic>
        <p:nvPicPr>
          <p:cNvPr id="76" name="Graphic 75">
            <a:extLst>
              <a:ext uri="{FF2B5EF4-FFF2-40B4-BE49-F238E27FC236}">
                <a16:creationId xmlns:a16="http://schemas.microsoft.com/office/drawing/2014/main" id="{C062905A-5A29-4775-9F09-DE7F0D767B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41009" y="5655969"/>
            <a:ext cx="1909982" cy="425608"/>
          </a:xfrm>
          <a:prstGeom prst="rect">
            <a:avLst/>
          </a:prstGeom>
        </p:spPr>
      </p:pic>
    </p:spTree>
    <p:extLst>
      <p:ext uri="{BB962C8B-B14F-4D97-AF65-F5344CB8AC3E}">
        <p14:creationId xmlns:p14="http://schemas.microsoft.com/office/powerpoint/2010/main" val="110787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1483"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STIPEND</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927100" y="1727201"/>
            <a:ext cx="10236200" cy="4847481"/>
          </a:xfrm>
          <a:prstGeom prst="rect">
            <a:avLst/>
          </a:prstGeom>
          <a:noFill/>
        </p:spPr>
        <p:txBody>
          <a:bodyPr wrap="square" rtlCol="0">
            <a:spAutoFit/>
          </a:bodyPr>
          <a:lstStyle/>
          <a:p>
            <a:pPr>
              <a:spcAft>
                <a:spcPts val="600"/>
              </a:spcAft>
              <a:defRPr/>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A $9,600 stipend per semester to support </a:t>
            </a:r>
            <a:r>
              <a:rPr lang="en-US" sz="2400" dirty="0">
                <a:solidFill>
                  <a:srgbClr val="287F7D"/>
                </a:solidFill>
                <a:effectLst/>
                <a:latin typeface="Franklin Gothic Medium" panose="020B0603020102020204" pitchFamily="34" charset="0"/>
                <a:ea typeface="Century Gothic" panose="020B0502020202020204" pitchFamily="34" charset="0"/>
                <a:cs typeface="Century Gothic" panose="020B0502020202020204" pitchFamily="34" charset="0"/>
              </a:rPr>
              <a:t>Michigan’s hardworking student teachers</a:t>
            </a: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 as they continue their journey to being in the classroom full-time.</a:t>
            </a:r>
            <a:endParaRPr kumimoji="0" lang="en-US" sz="2400" b="0" i="0" u="none" strike="noStrike" kern="1200" cap="none" spc="0" normalizeH="0" baseline="0" noProof="0" dirty="0">
              <a:ln>
                <a:noFill/>
              </a:ln>
              <a:effectLst/>
              <a:uLnTx/>
              <a:uFillTx/>
              <a:latin typeface="Franklin Gothic Medium" panose="020B06030201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Annual application</a:t>
            </a:r>
            <a:r>
              <a:rPr lang="en-US" sz="2400" dirty="0">
                <a:latin typeface="Franklin Gothic Medium" panose="020B0603020102020204" pitchFamily="34" charset="0"/>
              </a:rPr>
              <a:t> </a:t>
            </a:r>
            <a:r>
              <a:rPr kumimoji="0" lang="en-US" sz="2400" b="0" i="0" u="none" strike="noStrike" kern="1200" cap="none" spc="0" normalizeH="0" baseline="0" noProof="0" dirty="0">
                <a:ln>
                  <a:noFill/>
                </a:ln>
                <a:effectLst/>
                <a:uLnTx/>
                <a:uFillTx/>
                <a:latin typeface="Franklin Gothic Medium" panose="020B0603020102020204" pitchFamily="34" charset="0"/>
              </a:rPr>
              <a:t>is required and opens in May each year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Up to $9,600 per semester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400" dirty="0">
              <a:latin typeface="Franklin Gothic Medium" panose="020B0603020102020204" pitchFamily="34" charset="0"/>
            </a:endParaRPr>
          </a:p>
          <a:p>
            <a:pPr marR="0" lvl="0" algn="l" defTabSz="914400" rtl="0" eaLnBrk="1" fontAlgn="auto" latinLnBrk="0" hangingPunct="1">
              <a:lnSpc>
                <a:spcPct val="100000"/>
              </a:lnSpc>
              <a:spcBef>
                <a:spcPts val="0"/>
              </a:spcBef>
              <a:spcAft>
                <a:spcPts val="600"/>
              </a:spcAft>
              <a:buClrTx/>
              <a:buSzTx/>
              <a:tabLst/>
              <a:defRPr/>
            </a:pPr>
            <a:r>
              <a:rPr lang="en-US" sz="2400" dirty="0">
                <a:latin typeface="Franklin Gothic Medium" panose="020B0603020102020204" pitchFamily="34" charset="0"/>
              </a:rPr>
              <a:t>As of May 15, 2023:</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Franklin Gothic Medium" panose="020B0603020102020204" pitchFamily="34" charset="0"/>
              </a:rPr>
              <a:t>3,158 applications received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Franklin Gothic Medium" panose="020B0603020102020204" pitchFamily="34" charset="0"/>
              </a:rPr>
              <a:t>2,277 students awarded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Franklin Gothic Medium" panose="020B0603020102020204" pitchFamily="34" charset="0"/>
              </a:rPr>
              <a:t>$24.3 million paid</a:t>
            </a:r>
            <a:endParaRPr kumimoji="0" lang="en-US" sz="2400" b="0" i="0" u="none" strike="noStrike" kern="1200" cap="none" spc="0" normalizeH="0" baseline="0" noProof="0" dirty="0">
              <a:ln>
                <a:noFill/>
              </a:ln>
              <a:effectLst/>
              <a:uLnTx/>
              <a:uFillTx/>
              <a:latin typeface="Franklin Gothic Medium" panose="020B06030201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2400" dirty="0">
              <a:latin typeface="Franklin Gothic Medium" panose="020B06030201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effectLst/>
              <a:uLnTx/>
              <a:uFillTx/>
              <a:latin typeface="Franklin Gothic Medium" panose="020B0603020102020204" pitchFamily="34" charset="0"/>
            </a:endParaRPr>
          </a:p>
        </p:txBody>
      </p:sp>
      <p:sp>
        <p:nvSpPr>
          <p:cNvPr id="5" name="TextBox 4">
            <a:extLst>
              <a:ext uri="{FF2B5EF4-FFF2-40B4-BE49-F238E27FC236}">
                <a16:creationId xmlns:a16="http://schemas.microsoft.com/office/drawing/2014/main" id="{060270E5-6D9B-4AE6-BE1E-689ED2D4DCCD}"/>
              </a:ext>
            </a:extLst>
          </p:cNvPr>
          <p:cNvSpPr txBox="1"/>
          <p:nvPr/>
        </p:nvSpPr>
        <p:spPr>
          <a:xfrm>
            <a:off x="1601483"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 FUTURE EDUCATOR</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A9598423-9F75-47E9-9613-4281F66780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40DD1042-4FE3-4CEA-A22C-C2651C9DA92F}"/>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E49455CA-4D64-4D0B-B54C-F00A9D99218B}"/>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FD0250E-2D78-4C28-A64D-F86F08556FE5}"/>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B67CBF3-F1CA-44AE-B646-D4A240D3B8DC}"/>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085FEAB-325B-4A0A-AD02-50CF9BAA1586}"/>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22B8199-0E8E-4968-A7C6-8B32C646671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4A7ED62-6C8C-42C3-BAFA-7F89581C4788}"/>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147E60D-01F5-4850-B738-6377D83383A2}"/>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5E1020E-C80C-45FB-8150-09257FFA8D58}"/>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F33BF88-2111-4126-8447-B1C4123A7990}"/>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2547203-B8BF-4806-9A65-608B175B3679}"/>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92CDDB6-7F81-4945-A45E-2C2AB16CB0A1}"/>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3B2762C-7C34-4B62-9806-926BD8128352}"/>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E68E9EF-2005-4730-BD8B-AD01E15AC2FD}"/>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05A57A3-2E06-4E86-B372-0005B18A37DB}"/>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C1EE542-3BB7-4008-855E-272298736E7C}"/>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E782BC8-9332-4776-8429-04DC9EB2D482}"/>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1507D2C9-0C62-4A04-BDA8-68A26AF366FC}"/>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82C776D-5141-4C40-A104-BE9C555538AB}"/>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451B19D-49CC-4189-A64B-3D54F14471DC}"/>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BA6B35D-F070-4522-8F31-84FE530E7D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EA1EC76-A379-455B-AA72-E767D00A8260}"/>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8DFDC3D-822C-410E-A748-D0C9BAB54729}"/>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5E72CE4F-9265-4367-B8DD-2A070042911F}"/>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E146CBF-82F2-4600-8BE4-746DD96AA0D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9A0FDDF-EEE1-4B32-8AD6-D602BE76DF84}"/>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5DE7D55-2675-48D7-8FD3-8DFD99C65630}"/>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5AF8618-69D4-4839-991B-0760B7929F7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CD8D363-E742-4519-8D31-B39C50EFE22B}"/>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468EF2B-AF3F-46AA-AD1F-18A2D7B714C0}"/>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40D8EF9-737B-464B-8541-4821BBCD98B9}"/>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722E1C3-56EF-42E3-B46C-B1C4E02AD0D2}"/>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647AEA0-E08C-4C19-8D27-66701F31B8F1}"/>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17B7FCE6-5D22-4532-BC1F-D6B36EF56971}"/>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6670D9B-74B6-406A-A3FE-252168C25B31}"/>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B04769B-472C-4B04-BBCC-35714FED46E8}"/>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EEBCAA98-ACCD-4E41-AC94-42344EE92F5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460E2FE-7412-4377-86F1-8536ADF20F4D}"/>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0DA5F3C-F670-4D6A-94CF-172F27EC7B33}"/>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6298F02-35F5-4F03-9AC6-53DB8B147774}"/>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641A499-F499-4C05-A100-5871FCC14A04}"/>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0131E96A-1B32-4A15-9C3C-3BDCCB33C2DB}"/>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4B53344E-9D5B-4002-A06B-852B2524BE8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3D826D7-23DD-471D-9166-B94525226B57}"/>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17B035D-4DF0-4377-BC44-6549A16D5DA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D9DEBEA5-AAFB-4492-9769-4F06F45BDB44}"/>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45512DE-0F42-47D4-A050-43598FBFB1E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82A4BDF-81D7-4634-9A1F-E6DA45BF66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87CCD24-E993-405D-BFE7-623AAC1BE224}"/>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6D4E1BA8-15D5-4BFE-B0D1-4C5D1614A3E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A684CFF8-1A77-4104-A483-BDD38D4A3DD2}"/>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4BCA504-ECB0-4646-A75E-D1B5EC1FCE52}"/>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25C2F8-2299-48B9-ACF4-8E5173A41F99}"/>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1C345D4-D364-40C6-B874-B709923B2405}"/>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C0EF23A7-F15A-4130-A8C6-CE4BFA9F3C15}"/>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05983C27-198B-4B7D-A71E-13C0E4760B8E}"/>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6CBD2AE-DDAD-4BF4-8927-9A466651D98C}"/>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9F5F8523-BD11-4128-9B8A-4758DDE9FC1D}"/>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9278A8F5-F120-4015-95CC-78301F7D6A05}"/>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FFAB0816-7839-4A80-9101-88094748C65A}"/>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12D450D9-E065-4FC5-8C13-BF2158E26720}"/>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B87A1F9-B5AC-4FDA-A9C9-D31FE1DBB964}"/>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C483FF8-2A7A-4259-8C34-A60E44EF8FB0}"/>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64F6E3B-9650-42CD-B90C-B1384A0841E3}"/>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2809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1483"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STIPEND</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475612" y="1644267"/>
            <a:ext cx="11492269" cy="5201424"/>
          </a:xfrm>
          <a:prstGeom prst="rect">
            <a:avLst/>
          </a:prstGeom>
          <a:noFill/>
        </p:spPr>
        <p:txBody>
          <a:bodyPr wrap="square" rtlCol="0">
            <a:spAutoFit/>
          </a:bodyPr>
          <a:lstStyle/>
          <a:p>
            <a:pPr algn="l" fontAlgn="base"/>
            <a:r>
              <a:rPr lang="en-US" sz="2000" b="1" i="0" dirty="0">
                <a:solidFill>
                  <a:srgbClr val="287F7D"/>
                </a:solidFill>
                <a:effectLst/>
                <a:latin typeface="Franklin Gothic Medium" panose="020B0603020102020204" pitchFamily="34" charset="0"/>
              </a:rPr>
              <a:t>Step 1: Application – Completed by Student</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2: Eligibility – Completed by Michigan Department of Treasury</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3: Verification – Completed by Higher Education Institution</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4: Certification – Completed by the Higher Education Institution</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5: Payment – Completed by the Michigan Department of Treasury</a:t>
            </a:r>
            <a:endParaRPr lang="en-US" sz="2000" b="0" i="0" dirty="0">
              <a:solidFill>
                <a:srgbClr val="287F7D"/>
              </a:solidFill>
              <a:effectLst/>
              <a:latin typeface="Franklin Gothic Medium" panose="020B0603020102020204" pitchFamily="34" charset="0"/>
            </a:endParaRPr>
          </a:p>
          <a:p>
            <a:pPr algn="l" fontAlgn="base"/>
            <a:endParaRPr lang="en-US" sz="1600" dirty="0">
              <a:solidFill>
                <a:srgbClr val="353535"/>
              </a:solidFill>
              <a:latin typeface="Franklin Gothic Medium" panose="020B0603020102020204" pitchFamily="34" charset="0"/>
            </a:endParaRPr>
          </a:p>
          <a:p>
            <a:pPr algn="l" fontAlgn="base"/>
            <a:r>
              <a:rPr lang="en-US" sz="2000" b="1" i="0" dirty="0">
                <a:effectLst/>
                <a:latin typeface="Franklin Gothic Medium" panose="020B0603020102020204" pitchFamily="34" charset="0"/>
              </a:rPr>
              <a:t>Public Institution Payments</a:t>
            </a:r>
            <a:endParaRPr lang="en-US" sz="2000" b="0" i="0" dirty="0">
              <a:effectLst/>
              <a:latin typeface="Franklin Gothic Medium" panose="020B0603020102020204" pitchFamily="34" charset="0"/>
            </a:endParaRPr>
          </a:p>
          <a:p>
            <a:pPr algn="l" fontAlgn="base"/>
            <a:r>
              <a:rPr lang="en-US" sz="1600" b="0" i="0" dirty="0">
                <a:effectLst/>
                <a:latin typeface="Franklin Gothic Medium" panose="020B0603020102020204" pitchFamily="34" charset="0"/>
              </a:rPr>
              <a:t>Michigan Department of Treasury issues payments for students who attend the public institution to the public institution as requested on the certification. The public institution disburses the payment directly to the student teacher.</a:t>
            </a:r>
          </a:p>
          <a:p>
            <a:pPr algn="l" fontAlgn="base"/>
            <a:endParaRPr lang="en-US" sz="1600" b="0" i="0" dirty="0">
              <a:effectLst/>
              <a:latin typeface="Franklin Gothic Medium" panose="020B0603020102020204" pitchFamily="34" charset="0"/>
            </a:endParaRPr>
          </a:p>
          <a:p>
            <a:pPr algn="l" fontAlgn="base"/>
            <a:r>
              <a:rPr lang="en-US" sz="2000" b="1" i="0" dirty="0">
                <a:effectLst/>
                <a:latin typeface="Franklin Gothic Medium" panose="020B0603020102020204" pitchFamily="34" charset="0"/>
              </a:rPr>
              <a:t>Private Institution Payments</a:t>
            </a:r>
            <a:endParaRPr lang="en-US" sz="2000" b="0" i="0" dirty="0">
              <a:effectLst/>
              <a:latin typeface="Franklin Gothic Medium" panose="020B0603020102020204" pitchFamily="34" charset="0"/>
            </a:endParaRPr>
          </a:p>
          <a:p>
            <a:pPr algn="l" fontAlgn="base"/>
            <a:r>
              <a:rPr lang="en-US" sz="1600" b="0" i="0" dirty="0">
                <a:effectLst/>
                <a:latin typeface="Franklin Gothic Medium" panose="020B0603020102020204" pitchFamily="34" charset="0"/>
              </a:rPr>
              <a:t>Michigan Department of Treasury issues payments for students who attend the private institution to the school district where the student is completing their student teaching. The school district must agree to pass this payment onto the student teacher’s institution and the institution disburses the payment directly to the student teacher.</a:t>
            </a:r>
          </a:p>
        </p:txBody>
      </p:sp>
      <p:sp>
        <p:nvSpPr>
          <p:cNvPr id="5" name="TextBox 4">
            <a:extLst>
              <a:ext uri="{FF2B5EF4-FFF2-40B4-BE49-F238E27FC236}">
                <a16:creationId xmlns:a16="http://schemas.microsoft.com/office/drawing/2014/main" id="{060270E5-6D9B-4AE6-BE1E-689ED2D4DCCD}"/>
              </a:ext>
            </a:extLst>
          </p:cNvPr>
          <p:cNvSpPr txBox="1"/>
          <p:nvPr/>
        </p:nvSpPr>
        <p:spPr>
          <a:xfrm>
            <a:off x="1601483"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 FUTURE EDUCATOR</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A9598423-9F75-47E9-9613-4281F66780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40DD1042-4FE3-4CEA-A22C-C2651C9DA92F}"/>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E49455CA-4D64-4D0B-B54C-F00A9D99218B}"/>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FD0250E-2D78-4C28-A64D-F86F08556FE5}"/>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B67CBF3-F1CA-44AE-B646-D4A240D3B8DC}"/>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085FEAB-325B-4A0A-AD02-50CF9BAA1586}"/>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22B8199-0E8E-4968-A7C6-8B32C646671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4A7ED62-6C8C-42C3-BAFA-7F89581C4788}"/>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147E60D-01F5-4850-B738-6377D83383A2}"/>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5E1020E-C80C-45FB-8150-09257FFA8D58}"/>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F33BF88-2111-4126-8447-B1C4123A7990}"/>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2547203-B8BF-4806-9A65-608B175B3679}"/>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92CDDB6-7F81-4945-A45E-2C2AB16CB0A1}"/>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3B2762C-7C34-4B62-9806-926BD8128352}"/>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E68E9EF-2005-4730-BD8B-AD01E15AC2FD}"/>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05A57A3-2E06-4E86-B372-0005B18A37DB}"/>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C1EE542-3BB7-4008-855E-272298736E7C}"/>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E782BC8-9332-4776-8429-04DC9EB2D482}"/>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1507D2C9-0C62-4A04-BDA8-68A26AF366FC}"/>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82C776D-5141-4C40-A104-BE9C555538AB}"/>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451B19D-49CC-4189-A64B-3D54F14471DC}"/>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BA6B35D-F070-4522-8F31-84FE530E7D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EA1EC76-A379-455B-AA72-E767D00A8260}"/>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8DFDC3D-822C-410E-A748-D0C9BAB54729}"/>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5E72CE4F-9265-4367-B8DD-2A070042911F}"/>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E146CBF-82F2-4600-8BE4-746DD96AA0D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9A0FDDF-EEE1-4B32-8AD6-D602BE76DF84}"/>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5DE7D55-2675-48D7-8FD3-8DFD99C65630}"/>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5AF8618-69D4-4839-991B-0760B7929F7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CD8D363-E742-4519-8D31-B39C50EFE22B}"/>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468EF2B-AF3F-46AA-AD1F-18A2D7B714C0}"/>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40D8EF9-737B-464B-8541-4821BBCD98B9}"/>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722E1C3-56EF-42E3-B46C-B1C4E02AD0D2}"/>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647AEA0-E08C-4C19-8D27-66701F31B8F1}"/>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17B7FCE6-5D22-4532-BC1F-D6B36EF56971}"/>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6670D9B-74B6-406A-A3FE-252168C25B31}"/>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B04769B-472C-4B04-BBCC-35714FED46E8}"/>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EEBCAA98-ACCD-4E41-AC94-42344EE92F5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460E2FE-7412-4377-86F1-8536ADF20F4D}"/>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0DA5F3C-F670-4D6A-94CF-172F27EC7B33}"/>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6298F02-35F5-4F03-9AC6-53DB8B147774}"/>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641A499-F499-4C05-A100-5871FCC14A04}"/>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0131E96A-1B32-4A15-9C3C-3BDCCB33C2DB}"/>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4B53344E-9D5B-4002-A06B-852B2524BE8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3D826D7-23DD-471D-9166-B94525226B57}"/>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17B035D-4DF0-4377-BC44-6549A16D5DA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D9DEBEA5-AAFB-4492-9769-4F06F45BDB44}"/>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45512DE-0F42-47D4-A050-43598FBFB1E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82A4BDF-81D7-4634-9A1F-E6DA45BF66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87CCD24-E993-405D-BFE7-623AAC1BE224}"/>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6D4E1BA8-15D5-4BFE-B0D1-4C5D1614A3E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A684CFF8-1A77-4104-A483-BDD38D4A3DD2}"/>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4BCA504-ECB0-4646-A75E-D1B5EC1FCE52}"/>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25C2F8-2299-48B9-ACF4-8E5173A41F99}"/>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1C345D4-D364-40C6-B874-B709923B2405}"/>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C0EF23A7-F15A-4130-A8C6-CE4BFA9F3C15}"/>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05983C27-198B-4B7D-A71E-13C0E4760B8E}"/>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6CBD2AE-DDAD-4BF4-8927-9A466651D98C}"/>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9F5F8523-BD11-4128-9B8A-4758DDE9FC1D}"/>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9278A8F5-F120-4015-95CC-78301F7D6A05}"/>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FFAB0816-7839-4A80-9101-88094748C65A}"/>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12D450D9-E065-4FC5-8C13-BF2158E26720}"/>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B87A1F9-B5AC-4FDA-A9C9-D31FE1DBB964}"/>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C483FF8-2A7A-4259-8C34-A60E44EF8FB0}"/>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64F6E3B-9650-42CD-B90C-B1384A0841E3}"/>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5566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EEB3004-7725-4268-B9F2-F9672B2CC1B7}"/>
              </a:ext>
            </a:extLst>
          </p:cNvPr>
          <p:cNvSpPr/>
          <p:nvPr/>
        </p:nvSpPr>
        <p:spPr>
          <a:xfrm>
            <a:off x="0" y="0"/>
            <a:ext cx="12192000" cy="6858000"/>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1" name="Graphic 140">
            <a:extLst>
              <a:ext uri="{FF2B5EF4-FFF2-40B4-BE49-F238E27FC236}">
                <a16:creationId xmlns:a16="http://schemas.microsoft.com/office/drawing/2014/main" id="{06602048-6A68-496A-B756-8B5413C4F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4523" y="586820"/>
            <a:ext cx="7486576" cy="6581606"/>
          </a:xfrm>
          <a:prstGeom prst="rect">
            <a:avLst/>
          </a:prstGeom>
        </p:spPr>
      </p:pic>
      <p:sp>
        <p:nvSpPr>
          <p:cNvPr id="2" name="TextBox 1">
            <a:extLst>
              <a:ext uri="{FF2B5EF4-FFF2-40B4-BE49-F238E27FC236}">
                <a16:creationId xmlns:a16="http://schemas.microsoft.com/office/drawing/2014/main" id="{D449E73B-B4A7-4A22-9606-E430907DFA3C}"/>
              </a:ext>
            </a:extLst>
          </p:cNvPr>
          <p:cNvSpPr txBox="1"/>
          <p:nvPr/>
        </p:nvSpPr>
        <p:spPr>
          <a:xfrm>
            <a:off x="1929027" y="3877623"/>
            <a:ext cx="998115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MICHIGAN </a:t>
            </a:r>
            <a:r>
              <a:rPr lang="en-US" sz="6600" dirty="0">
                <a:solidFill>
                  <a:prstClr val="white"/>
                </a:solidFill>
                <a:latin typeface="Franklin Gothic Heavy" panose="020B0903020102020204" pitchFamily="34" charset="0"/>
              </a:rPr>
              <a:t>ACHIEVEMENT</a:t>
            </a: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 </a:t>
            </a:r>
            <a:endPar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endParaRPr>
          </a:p>
        </p:txBody>
      </p:sp>
      <p:sp>
        <p:nvSpPr>
          <p:cNvPr id="71" name="TextBox 70">
            <a:extLst>
              <a:ext uri="{FF2B5EF4-FFF2-40B4-BE49-F238E27FC236}">
                <a16:creationId xmlns:a16="http://schemas.microsoft.com/office/drawing/2014/main" id="{F142DAEF-AB4A-4157-9589-562432C46ABA}"/>
              </a:ext>
            </a:extLst>
          </p:cNvPr>
          <p:cNvSpPr txBox="1"/>
          <p:nvPr/>
        </p:nvSpPr>
        <p:spPr>
          <a:xfrm>
            <a:off x="1929027" y="4592666"/>
            <a:ext cx="959958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SCHOLARSHIP</a:t>
            </a:r>
          </a:p>
        </p:txBody>
      </p:sp>
      <p:cxnSp>
        <p:nvCxnSpPr>
          <p:cNvPr id="4" name="Straight Connector 3">
            <a:extLst>
              <a:ext uri="{FF2B5EF4-FFF2-40B4-BE49-F238E27FC236}">
                <a16:creationId xmlns:a16="http://schemas.microsoft.com/office/drawing/2014/main" id="{44DD7D17-68B4-4042-8B5D-D94103DFB85F}"/>
              </a:ext>
            </a:extLst>
          </p:cNvPr>
          <p:cNvCxnSpPr>
            <a:cxnSpLocks/>
            <a:stCxn id="195" idx="348"/>
          </p:cNvCxnSpPr>
          <p:nvPr/>
        </p:nvCxnSpPr>
        <p:spPr>
          <a:xfrm flipV="1">
            <a:off x="930223" y="5606879"/>
            <a:ext cx="11329270" cy="47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 name="Graphic 4">
            <a:extLst>
              <a:ext uri="{FF2B5EF4-FFF2-40B4-BE49-F238E27FC236}">
                <a16:creationId xmlns:a16="http://schemas.microsoft.com/office/drawing/2014/main" id="{0F8CE55A-ACFD-4F9D-B219-FB21F25D64A0}"/>
              </a:ext>
            </a:extLst>
          </p:cNvPr>
          <p:cNvGrpSpPr/>
          <p:nvPr/>
        </p:nvGrpSpPr>
        <p:grpSpPr>
          <a:xfrm>
            <a:off x="264299" y="4077487"/>
            <a:ext cx="1511873" cy="1552040"/>
            <a:chOff x="3319462" y="581025"/>
            <a:chExt cx="5549836" cy="5697283"/>
          </a:xfrm>
          <a:solidFill>
            <a:schemeClr val="bg1"/>
          </a:solidFill>
        </p:grpSpPr>
        <p:sp>
          <p:nvSpPr>
            <p:cNvPr id="144" name="Freeform: Shape 143">
              <a:extLst>
                <a:ext uri="{FF2B5EF4-FFF2-40B4-BE49-F238E27FC236}">
                  <a16:creationId xmlns:a16="http://schemas.microsoft.com/office/drawing/2014/main" id="{910AE492-D0E4-4E80-97AD-AFF528041505}"/>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EB68BBE4-4F4D-465F-AC40-83CB9BA3256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46F4E35-5E55-4193-83D8-9B14C5A88208}"/>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F1F5FA8-FA0F-49C6-B15C-560EB269ABD4}"/>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CB69CF46-4055-464E-BC44-A5483887315F}"/>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187F10E-CC1D-4E4A-87B8-D434BEFC01B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86E33C10-37AC-4BE4-826E-1FDB4E76A259}"/>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2ADC9A32-2659-4691-BBBA-8C213C29FA4D}"/>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593EC7E6-61BA-439D-B759-AECD74274DD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E8D8B45-F57C-42DC-8674-C182B76CE44C}"/>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467E2124-C97B-41E6-A3A0-5B9C4D54E1E3}"/>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6D780BB-5553-41D6-8E84-227F95000890}"/>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E026ABA-1F9A-4D63-BE63-F87E968AAB59}"/>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783C4C81-D417-4C09-BCAB-C537E630120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39C34A2C-6509-4BBF-ACEE-AC77D0502EA7}"/>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0CDCD648-DE37-4943-BA51-2637DEEFDF7B}"/>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D0B6FC9-EF63-45B7-A76A-9AB95621915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31C23EEA-67A7-43C1-8C53-13808B9E8EBF}"/>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24FC823-501F-4E61-878E-9112E9290CEE}"/>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DCFBBDF-26CF-4626-A3F9-44C70355D3CC}"/>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573B4432-A03A-47D0-B950-0BFCD7061EFA}"/>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F3D2359A-0481-451E-95E1-BCFD805ADBFA}"/>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116C51D-EF51-45E0-A29D-3EF9AEF7C8FC}"/>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FC3EA8E6-386A-459B-82B9-3839AA9704E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F0EE70FD-4774-46D5-BDBA-886EF82B0DD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5B49E6FD-6093-4734-9724-462ED3B1FDD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BF939C8D-0B2A-4022-B060-4A72FD575EF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B6BBAB1-CA52-4969-A311-2D27CFBD5B9D}"/>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1C4CFC0-B0C8-4944-80D4-1001635976F1}"/>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FFEF237-4445-48F3-B1E8-60E93B7CEF4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F081D1F0-7DFE-4881-857F-5BB18E24DDBA}"/>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72EA51F-DFB3-4283-89E0-89D9ACF2429A}"/>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29BB0166-6DDB-4729-A847-6DFD6AC22609}"/>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E73CD1A-2904-4F18-9CD0-BE59B9E021D8}"/>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8CE4BCF9-8720-4EB8-9599-F8F04282850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5EADFED-DFE1-4E01-A3AB-8E27A3D966C4}"/>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9D524934-AA45-476D-A1A3-DC36E84C2B50}"/>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E175FE86-3664-4688-8361-06A9669B4160}"/>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6F7E079E-AF88-4D9B-A978-D1DC55B86641}"/>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8674E5F0-80BE-4D9F-88F7-D76BD56B39C6}"/>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798C3E12-6606-405F-8912-2EEC284D672F}"/>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A18E91A7-6475-4E1E-AE0E-B8DDDA3424E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4F9217B2-FEC9-4342-9643-3E802F3AE15C}"/>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365575D1-8067-4313-BC06-8648AE98447B}"/>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CC810D8D-FEAA-4BD2-B0C3-54308AE47F2C}"/>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524ED7F-065F-499C-A93B-9AD0E9D6E73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09AAAD4-AF37-438E-8D1E-53C8173DBFA9}"/>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B45C1A83-1C05-4F13-8B1C-FF57F8ED538D}"/>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0EA9F98-6BFE-46D7-845B-5CE9A3F8943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45B36110-D67A-431E-A887-F9C8327A5D7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7A647005-0093-48C1-B4C8-BD3A479822B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28C3A52-C2C8-4270-B9AF-398B50164803}"/>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8398025-7204-4DCE-87F6-BD8124AF4614}"/>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7053097-20BD-40D0-AB7F-7ADA53752A30}"/>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51EEE886-379C-4F90-A85E-9D8CEC211351}"/>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4C99B9D5-81B1-4DA3-82F1-26AB70E0EB9A}"/>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4216751-74DC-48C3-B059-5243F3F7A461}"/>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2F37989-19AC-480C-9111-6BEE52ABFB40}"/>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E7641282-24C2-4803-8E1C-D9010AAEC997}"/>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41B94D8-C955-4867-8CF8-A0B90C22154F}"/>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9BA125A8-9CC5-45B4-8A77-4C11CA4CD4AD}"/>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B0CE560-34EA-4CD7-8325-C3BD2D2C875B}"/>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C4B33F5E-BC66-4B22-A197-A01F1BF93C74}"/>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05314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8466"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SCHOLARSHIP</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927100" y="1727201"/>
            <a:ext cx="10236200" cy="4147289"/>
          </a:xfrm>
          <a:prstGeom prst="rect">
            <a:avLst/>
          </a:prstGeom>
          <a:noFill/>
        </p:spPr>
        <p:txBody>
          <a:bodyPr wrap="square" rtlCol="0">
            <a:spAutoFit/>
          </a:bodyPr>
          <a:lstStyle/>
          <a:p>
            <a:pPr marL="0" marR="0">
              <a:spcBef>
                <a:spcPts val="300"/>
              </a:spcBef>
              <a:spcAft>
                <a:spcPts val="0"/>
              </a:spcAft>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Provides renewable scholarships for undergraduate students who </a:t>
            </a:r>
            <a:r>
              <a:rPr lang="en-US" sz="2400" dirty="0">
                <a:solidFill>
                  <a:srgbClr val="287F7D"/>
                </a:solidFill>
                <a:effectLst/>
                <a:latin typeface="Franklin Gothic Medium" panose="020B0603020102020204" pitchFamily="34" charset="0"/>
                <a:ea typeface="Century Gothic" panose="020B0502020202020204" pitchFamily="34" charset="0"/>
                <a:cs typeface="Century Gothic" panose="020B0502020202020204" pitchFamily="34" charset="0"/>
              </a:rPr>
              <a:t>graduate from high school in Michigan with a diploma, certificate of completion, or achieved a high school equivalency certificate in 2023 or after</a:t>
            </a: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 </a:t>
            </a:r>
          </a:p>
          <a:p>
            <a:pPr marL="0" marR="0">
              <a:spcBef>
                <a:spcPts val="300"/>
              </a:spcBef>
              <a:spcAft>
                <a:spcPts val="0"/>
              </a:spcAft>
            </a:pPr>
            <a:endParaRPr lang="en-US" sz="900" dirty="0">
              <a:latin typeface="Franklin Gothic Medium" panose="020B0603020102020204" pitchFamily="34" charset="0"/>
              <a:ea typeface="Century Gothic" panose="020B0502020202020204" pitchFamily="34" charset="0"/>
              <a:cs typeface="Century Gothic" panose="020B0502020202020204" pitchFamily="34" charset="0"/>
            </a:endParaRPr>
          </a:p>
          <a:p>
            <a:pPr marL="0" marR="0">
              <a:spcBef>
                <a:spcPts val="300"/>
              </a:spcBef>
              <a:spcAft>
                <a:spcPts val="0"/>
              </a:spcAft>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Students must be attending an eligible Michigan postsecondary institution. </a:t>
            </a:r>
          </a:p>
          <a:p>
            <a:pPr marL="0" marR="0">
              <a:spcBef>
                <a:spcPts val="300"/>
              </a:spcBef>
              <a:spcAft>
                <a:spcPts val="0"/>
              </a:spcAft>
            </a:pPr>
            <a:endParaRPr lang="en-US" sz="900" dirty="0">
              <a:latin typeface="Franklin Gothic Medium" panose="020B0603020102020204" pitchFamily="34" charset="0"/>
              <a:ea typeface="Century Gothic" panose="020B0502020202020204" pitchFamily="34" charset="0"/>
              <a:cs typeface="Century Gothic" panose="020B0502020202020204" pitchFamily="34" charset="0"/>
            </a:endParaRPr>
          </a:p>
          <a:p>
            <a:pPr marL="0" marR="0">
              <a:spcBef>
                <a:spcPts val="300"/>
              </a:spcBef>
              <a:spcAft>
                <a:spcPts val="0"/>
              </a:spcAft>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Students must demonstrate financial need when they complete the Free Application for Federal Student Aid (FAFSA) by having an </a:t>
            </a:r>
            <a:r>
              <a:rPr lang="en-US" sz="2400" dirty="0">
                <a:solidFill>
                  <a:srgbClr val="287F7D"/>
                </a:solidFill>
                <a:effectLst/>
                <a:latin typeface="Franklin Gothic Medium" panose="020B0603020102020204" pitchFamily="34" charset="0"/>
                <a:ea typeface="Century Gothic" panose="020B0502020202020204" pitchFamily="34" charset="0"/>
                <a:cs typeface="Century Gothic" panose="020B0502020202020204" pitchFamily="34" charset="0"/>
              </a:rPr>
              <a:t>Expected Family Contribution (EFC) of $25,000 or less</a:t>
            </a: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a:t>
            </a:r>
          </a:p>
          <a:p>
            <a:pPr marL="0" marR="0">
              <a:spcBef>
                <a:spcPts val="300"/>
              </a:spcBef>
              <a:spcAft>
                <a:spcPts val="0"/>
              </a:spcAft>
            </a:pPr>
            <a:endParaRPr lang="en-US" sz="800" dirty="0">
              <a:effectLst/>
              <a:latin typeface="Franklin Gothic Medium" panose="020B0603020102020204" pitchFamily="34" charset="0"/>
              <a:ea typeface="Century Gothic" panose="020B0502020202020204" pitchFamily="34" charset="0"/>
              <a:cs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No special application, just FAFSA</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Award Amount Varies</a:t>
            </a:r>
          </a:p>
        </p:txBody>
      </p:sp>
      <p:sp>
        <p:nvSpPr>
          <p:cNvPr id="5" name="TextBox 4">
            <a:extLst>
              <a:ext uri="{FF2B5EF4-FFF2-40B4-BE49-F238E27FC236}">
                <a16:creationId xmlns:a16="http://schemas.microsoft.com/office/drawing/2014/main" id="{060270E5-6D9B-4AE6-BE1E-689ED2D4DCCD}"/>
              </a:ext>
            </a:extLst>
          </p:cNvPr>
          <p:cNvSpPr txBox="1"/>
          <p:nvPr/>
        </p:nvSpPr>
        <p:spPr>
          <a:xfrm>
            <a:off x="1608466"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MICHIGAN ACHIEVEMENT</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C372A28E-E8D8-426E-BB18-58CE27B801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64E52233-7182-446F-8A12-29BCD1F89727}"/>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C9DE0743-EF85-48C9-ACB1-713343E5099F}"/>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FADC69-0228-4296-A8C9-D64202B9A0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AC8A17D-B021-4B05-A99B-5676CAA7B832}"/>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EFAD4B-A12F-4264-A3BD-EBAB515EF7FC}"/>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9489ADE-1D13-4E82-86A6-BE709270BFDD}"/>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B0EE57-E827-479A-825C-43F651D45442}"/>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5BF1F23-A705-42BF-A8EA-53E6335A1D5B}"/>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D36F09A-6B42-4EA5-96BE-21D2CEFF18DE}"/>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EFC2636-A20A-44EB-9DE6-B6E106E7A0F3}"/>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79AFB58-1D63-460E-9675-095F85519A0B}"/>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F500224-4F10-48D4-AD30-9F35355617B9}"/>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C26E0B-6559-434E-B37C-AE22237FF52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CDCF70-4E2F-4AD2-A195-1625CDE722D5}"/>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97199E-211B-4407-AD77-A8103CAB574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2F03E4D-3CA3-4D45-8B10-7AF309237CBF}"/>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EDC355B-FFDB-4103-81BF-BE3FD811CBFA}"/>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4623E06-F159-472F-868F-5E392B0BF3A6}"/>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BD66E46-0A05-45D9-80C9-CC5E1DE54274}"/>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001B0C-662D-4068-B3E9-9F9C72CCC6F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7495BA3-A0C1-40D1-BAC5-77CB4328D8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F4ED001-1B21-4E49-A944-539AB28935C4}"/>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327206DB-81DC-4E9F-9910-91B68245BAB3}"/>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4AF6F84-ED6F-49AF-A09A-528061731A61}"/>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7B3A820-7247-4246-9674-514D1D1806C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418D77A-8F08-48C0-ACC6-A9B411F95E1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32BAED-D542-42B4-9853-075C8EF81E37}"/>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6052D37-D90E-4AB2-9F19-9BF8013D2F3D}"/>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AFD4834-A01C-4CA1-868E-F5BCA738A1A1}"/>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37B5E92-9856-44EC-BE5A-2B4FFF4F75E7}"/>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8566CBF-A09A-4E33-A9B8-342CCFC9848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58085EC-0708-435F-BA61-2CE69BF14D6D}"/>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B5DE1E0-9228-4121-8A32-F52C14A6F98C}"/>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BBAC6F2-8F60-40B1-8E90-A6B26BC4A7EC}"/>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EECDADB-AFF9-4CB9-A99F-292FCD5E90EB}"/>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42B1020-FB96-4CD4-8E8D-69C84B99D7E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6DC47-732D-4534-937D-864B9536557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0A75938-FDC2-4F61-959E-3330C0D77FB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695BB3-B93D-48DA-A881-1359FC36F50C}"/>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6C47A0E-DEB4-41C1-9E5E-B0BBD9E0C588}"/>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1B1E605-2C41-433E-BF0A-19158DA24ECE}"/>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2249FB3-B3B3-4757-8A48-78CF4D47F87D}"/>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875EC2F-9A20-4194-AB65-5B5AAFD9FAD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08112B1-15AF-40F6-8BED-285D506EDBAB}"/>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AE25108-AF24-446F-B547-087820F530D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064CFD-EA31-49B2-81C0-4C322950D652}"/>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17A41E-9B7C-4021-9635-3CEE6A71F479}"/>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A03A91-63FA-41B9-BCA8-F81F2CECE4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F398D98-03AC-449C-84A1-34A74C1EB92C}"/>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2C0A936-96E4-4BC7-9742-5BAA351026C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DB059D4-E8EA-49DD-B180-E1C849CF4DF4}"/>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101E595-3945-4333-840B-81B5003EEE1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D481F1-F891-4876-ACB4-91FEDD431468}"/>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339A4E8-78E2-441B-A01D-A42D91518758}"/>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686C475-988C-4441-BF50-AB6AA3A664B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F29388A-27D9-45A9-A921-5381790E3DE3}"/>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BD1A9C1-C2A0-41E7-BFAF-B3F9D8D7BF94}"/>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75C386B-A4C1-4817-A7B3-5C315AF9AB99}"/>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BC78E9A-CD1B-4D9F-8457-208C1264BE6C}"/>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C0435BC-86F1-42DF-98A2-631D25DB9349}"/>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0901456-7A58-4C1A-9E73-17DA40F6AC6A}"/>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98B9632-7B9C-4B45-A978-F70BCE0268A5}"/>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4A404DB-D01E-4DAE-990A-6A57E973333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63470B2F-D444-4E1F-9764-BE172FC36E71}"/>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011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8466"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SCHOLARSHIP</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633633" y="1801113"/>
            <a:ext cx="10981282" cy="4524315"/>
          </a:xfrm>
          <a:prstGeom prst="rect">
            <a:avLst/>
          </a:prstGeom>
          <a:noFill/>
        </p:spPr>
        <p:txBody>
          <a:bodyPr wrap="square" rtlCol="0">
            <a:spAutoFit/>
          </a:bodyPr>
          <a:lstStyle/>
          <a:p>
            <a:pPr algn="l" fontAlgn="base">
              <a:buFont typeface="Arial" panose="020B0604020202020204" pitchFamily="34" charset="0"/>
              <a:buChar char="•"/>
            </a:pPr>
            <a:r>
              <a:rPr lang="en-US" sz="2400" b="0" i="0" dirty="0">
                <a:solidFill>
                  <a:srgbClr val="353535"/>
                </a:solidFill>
                <a:effectLst/>
                <a:latin typeface="Franklin Gothic Medium" panose="020B0603020102020204" pitchFamily="34" charset="0"/>
              </a:rPr>
              <a:t>Up to </a:t>
            </a:r>
            <a:r>
              <a:rPr lang="en-US" sz="2400" b="0" i="0" dirty="0">
                <a:solidFill>
                  <a:srgbClr val="287F7D"/>
                </a:solidFill>
                <a:effectLst/>
                <a:latin typeface="Franklin Gothic Medium" panose="020B0603020102020204" pitchFamily="34" charset="0"/>
              </a:rPr>
              <a:t>$2,750 </a:t>
            </a:r>
            <a:r>
              <a:rPr lang="en-US" sz="2400" b="0" i="0" dirty="0">
                <a:solidFill>
                  <a:srgbClr val="353535"/>
                </a:solidFill>
                <a:effectLst/>
                <a:latin typeface="Franklin Gothic Medium" panose="020B0603020102020204" pitchFamily="34" charset="0"/>
              </a:rPr>
              <a:t>if they attend a community college, per year, up to 3 years</a:t>
            </a:r>
          </a:p>
          <a:p>
            <a:pPr algn="l" fontAlgn="base">
              <a:buFont typeface="Arial" panose="020B0604020202020204" pitchFamily="34" charset="0"/>
              <a:buChar char="•"/>
            </a:pPr>
            <a:r>
              <a:rPr lang="en-US" sz="2400" b="0" i="0" dirty="0">
                <a:solidFill>
                  <a:srgbClr val="353535"/>
                </a:solidFill>
                <a:effectLst/>
                <a:latin typeface="Franklin Gothic Medium" panose="020B0603020102020204" pitchFamily="34" charset="0"/>
              </a:rPr>
              <a:t>Up to </a:t>
            </a:r>
            <a:r>
              <a:rPr lang="en-US" sz="2400" b="0" i="0" dirty="0">
                <a:solidFill>
                  <a:srgbClr val="287F7D"/>
                </a:solidFill>
                <a:effectLst/>
                <a:latin typeface="Franklin Gothic Medium" panose="020B0603020102020204" pitchFamily="34" charset="0"/>
              </a:rPr>
              <a:t>$4,000 </a:t>
            </a:r>
            <a:r>
              <a:rPr lang="en-US" sz="2400" b="0" i="0" dirty="0">
                <a:solidFill>
                  <a:srgbClr val="353535"/>
                </a:solidFill>
                <a:effectLst/>
                <a:latin typeface="Franklin Gothic Medium" panose="020B0603020102020204" pitchFamily="34" charset="0"/>
              </a:rPr>
              <a:t>if they attend a private college or university, per year, up to 5 years</a:t>
            </a:r>
          </a:p>
          <a:p>
            <a:pPr algn="l" fontAlgn="base">
              <a:buFont typeface="Arial" panose="020B0604020202020204" pitchFamily="34" charset="0"/>
              <a:buChar char="•"/>
            </a:pPr>
            <a:r>
              <a:rPr lang="en-US" sz="2400" b="0" i="0" dirty="0">
                <a:solidFill>
                  <a:srgbClr val="353535"/>
                </a:solidFill>
                <a:effectLst/>
                <a:latin typeface="Franklin Gothic Medium" panose="020B0603020102020204" pitchFamily="34" charset="0"/>
              </a:rPr>
              <a:t>Up to </a:t>
            </a:r>
            <a:r>
              <a:rPr lang="en-US" sz="2400" b="0" i="0" dirty="0">
                <a:solidFill>
                  <a:srgbClr val="287F7D"/>
                </a:solidFill>
                <a:effectLst/>
                <a:latin typeface="Franklin Gothic Medium" panose="020B0603020102020204" pitchFamily="34" charset="0"/>
              </a:rPr>
              <a:t>$5,500 </a:t>
            </a:r>
            <a:r>
              <a:rPr lang="en-US" sz="2400" b="0" i="0" dirty="0">
                <a:solidFill>
                  <a:srgbClr val="353535"/>
                </a:solidFill>
                <a:effectLst/>
                <a:latin typeface="Franklin Gothic Medium" panose="020B0603020102020204" pitchFamily="34" charset="0"/>
              </a:rPr>
              <a:t>if they attend a public university, per year, up to 5 years</a:t>
            </a:r>
          </a:p>
          <a:p>
            <a:pPr algn="l" fontAlgn="base">
              <a:buFont typeface="Arial" panose="020B0604020202020204" pitchFamily="34" charset="0"/>
              <a:buChar char="•"/>
            </a:pPr>
            <a:endParaRPr lang="en-US" sz="2400" dirty="0">
              <a:solidFill>
                <a:srgbClr val="353535"/>
              </a:solidFill>
              <a:latin typeface="Franklin Gothic Medium" panose="020B0603020102020204" pitchFamily="34" charset="0"/>
            </a:endParaRPr>
          </a:p>
          <a:p>
            <a:pPr algn="l" fontAlgn="base"/>
            <a:r>
              <a:rPr lang="en-US" sz="2400" b="0" i="0" dirty="0">
                <a:solidFill>
                  <a:srgbClr val="287F7D"/>
                </a:solidFill>
                <a:effectLst/>
                <a:latin typeface="Franklin Gothic Medium" panose="020B0603020102020204" pitchFamily="34" charset="0"/>
              </a:rPr>
              <a:t>Resources</a:t>
            </a:r>
          </a:p>
          <a:p>
            <a:pPr marL="342900" indent="-342900" algn="l" fontAlgn="base">
              <a:buFont typeface="Arial" panose="020B0604020202020204" pitchFamily="34" charset="0"/>
              <a:buChar char="•"/>
            </a:pPr>
            <a:r>
              <a:rPr lang="en-US" sz="2400" b="0" i="0" dirty="0">
                <a:effectLst/>
                <a:latin typeface="Franklin Gothic Medium" panose="020B0603020102020204" pitchFamily="34" charset="0"/>
              </a:rPr>
              <a:t>Michigan.gov/Achievement</a:t>
            </a:r>
          </a:p>
          <a:p>
            <a:pPr marL="342900" indent="-342900" algn="l" fontAlgn="base">
              <a:buFont typeface="Arial" panose="020B0604020202020204" pitchFamily="34" charset="0"/>
              <a:buChar char="•"/>
            </a:pPr>
            <a:r>
              <a:rPr lang="en-US" sz="2400" dirty="0">
                <a:latin typeface="Franklin Gothic Medium" panose="020B0603020102020204" pitchFamily="34" charset="0"/>
              </a:rPr>
              <a:t>Fact Sheet</a:t>
            </a:r>
          </a:p>
          <a:p>
            <a:pPr marL="342900" indent="-342900" algn="l" fontAlgn="base">
              <a:buFont typeface="Arial" panose="020B0604020202020204" pitchFamily="34" charset="0"/>
              <a:buChar char="•"/>
            </a:pPr>
            <a:r>
              <a:rPr lang="en-US" sz="2400" b="0" i="0" dirty="0">
                <a:effectLst/>
                <a:latin typeface="Franklin Gothic Medium" panose="020B0603020102020204" pitchFamily="34" charset="0"/>
              </a:rPr>
              <a:t>Packaging Order Guidance</a:t>
            </a:r>
          </a:p>
          <a:p>
            <a:pPr marL="342900" indent="-342900" algn="l" fontAlgn="base">
              <a:buFont typeface="Arial" panose="020B0604020202020204" pitchFamily="34" charset="0"/>
              <a:buChar char="•"/>
            </a:pPr>
            <a:r>
              <a:rPr lang="en-US" sz="2400" dirty="0">
                <a:latin typeface="Franklin Gothic Medium" panose="020B0603020102020204" pitchFamily="34" charset="0"/>
              </a:rPr>
              <a:t>Frequently Asked Questions</a:t>
            </a:r>
          </a:p>
          <a:p>
            <a:pPr marL="342900" indent="-342900" algn="l" fontAlgn="base">
              <a:buFont typeface="Arial" panose="020B0604020202020204" pitchFamily="34" charset="0"/>
              <a:buChar char="•"/>
            </a:pPr>
            <a:r>
              <a:rPr lang="en-US" sz="2400" b="0" i="0" dirty="0">
                <a:effectLst/>
                <a:latin typeface="Franklin Gothic Medium" panose="020B0603020102020204" pitchFamily="34" charset="0"/>
              </a:rPr>
              <a:t>Digital Toolkit</a:t>
            </a:r>
          </a:p>
          <a:p>
            <a:pPr marL="800100" lvl="1" indent="-342900" fontAlgn="base">
              <a:buFont typeface="Arial" panose="020B0604020202020204" pitchFamily="34" charset="0"/>
              <a:buChar char="•"/>
            </a:pPr>
            <a:r>
              <a:rPr lang="en-US" sz="2400" b="0" i="0" dirty="0">
                <a:effectLst/>
                <a:latin typeface="Franklin Gothic Medium" panose="020B0603020102020204" pitchFamily="34" charset="0"/>
              </a:rPr>
              <a:t>Flyer Available in Spanish</a:t>
            </a:r>
          </a:p>
          <a:p>
            <a:pPr algn="l" fontAlgn="base">
              <a:buFont typeface="Arial" panose="020B0604020202020204" pitchFamily="34" charset="0"/>
              <a:buChar char="•"/>
            </a:pPr>
            <a:endParaRPr lang="en-US" sz="2400" b="0" i="0" dirty="0">
              <a:solidFill>
                <a:srgbClr val="353535"/>
              </a:solidFill>
              <a:effectLst/>
              <a:latin typeface="Franklin Gothic Medium" panose="020B0603020102020204" pitchFamily="34" charset="0"/>
            </a:endParaRPr>
          </a:p>
        </p:txBody>
      </p:sp>
      <p:sp>
        <p:nvSpPr>
          <p:cNvPr id="5" name="TextBox 4">
            <a:extLst>
              <a:ext uri="{FF2B5EF4-FFF2-40B4-BE49-F238E27FC236}">
                <a16:creationId xmlns:a16="http://schemas.microsoft.com/office/drawing/2014/main" id="{060270E5-6D9B-4AE6-BE1E-689ED2D4DCCD}"/>
              </a:ext>
            </a:extLst>
          </p:cNvPr>
          <p:cNvSpPr txBox="1"/>
          <p:nvPr/>
        </p:nvSpPr>
        <p:spPr>
          <a:xfrm>
            <a:off x="1608466"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MICHIGAN ACHIEVEMENT</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C372A28E-E8D8-426E-BB18-58CE27B801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64E52233-7182-446F-8A12-29BCD1F89727}"/>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C9DE0743-EF85-48C9-ACB1-713343E5099F}"/>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FADC69-0228-4296-A8C9-D64202B9A0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AC8A17D-B021-4B05-A99B-5676CAA7B832}"/>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EFAD4B-A12F-4264-A3BD-EBAB515EF7FC}"/>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9489ADE-1D13-4E82-86A6-BE709270BFDD}"/>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B0EE57-E827-479A-825C-43F651D45442}"/>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5BF1F23-A705-42BF-A8EA-53E6335A1D5B}"/>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D36F09A-6B42-4EA5-96BE-21D2CEFF18DE}"/>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EFC2636-A20A-44EB-9DE6-B6E106E7A0F3}"/>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79AFB58-1D63-460E-9675-095F85519A0B}"/>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F500224-4F10-48D4-AD30-9F35355617B9}"/>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C26E0B-6559-434E-B37C-AE22237FF52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CDCF70-4E2F-4AD2-A195-1625CDE722D5}"/>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97199E-211B-4407-AD77-A8103CAB574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2F03E4D-3CA3-4D45-8B10-7AF309237CBF}"/>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EDC355B-FFDB-4103-81BF-BE3FD811CBFA}"/>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4623E06-F159-472F-868F-5E392B0BF3A6}"/>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BD66E46-0A05-45D9-80C9-CC5E1DE54274}"/>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001B0C-662D-4068-B3E9-9F9C72CCC6F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7495BA3-A0C1-40D1-BAC5-77CB4328D8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F4ED001-1B21-4E49-A944-539AB28935C4}"/>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327206DB-81DC-4E9F-9910-91B68245BAB3}"/>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4AF6F84-ED6F-49AF-A09A-528061731A61}"/>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7B3A820-7247-4246-9674-514D1D1806C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418D77A-8F08-48C0-ACC6-A9B411F95E1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32BAED-D542-42B4-9853-075C8EF81E37}"/>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6052D37-D90E-4AB2-9F19-9BF8013D2F3D}"/>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AFD4834-A01C-4CA1-868E-F5BCA738A1A1}"/>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37B5E92-9856-44EC-BE5A-2B4FFF4F75E7}"/>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8566CBF-A09A-4E33-A9B8-342CCFC9848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58085EC-0708-435F-BA61-2CE69BF14D6D}"/>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B5DE1E0-9228-4121-8A32-F52C14A6F98C}"/>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BBAC6F2-8F60-40B1-8E90-A6B26BC4A7EC}"/>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EECDADB-AFF9-4CB9-A99F-292FCD5E90EB}"/>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42B1020-FB96-4CD4-8E8D-69C84B99D7E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6DC47-732D-4534-937D-864B9536557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0A75938-FDC2-4F61-959E-3330C0D77FB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695BB3-B93D-48DA-A881-1359FC36F50C}"/>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6C47A0E-DEB4-41C1-9E5E-B0BBD9E0C588}"/>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1B1E605-2C41-433E-BF0A-19158DA24ECE}"/>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2249FB3-B3B3-4757-8A48-78CF4D47F87D}"/>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875EC2F-9A20-4194-AB65-5B5AAFD9FAD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08112B1-15AF-40F6-8BED-285D506EDBAB}"/>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AE25108-AF24-446F-B547-087820F530D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064CFD-EA31-49B2-81C0-4C322950D652}"/>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17A41E-9B7C-4021-9635-3CEE6A71F479}"/>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A03A91-63FA-41B9-BCA8-F81F2CECE4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F398D98-03AC-449C-84A1-34A74C1EB92C}"/>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2C0A936-96E4-4BC7-9742-5BAA351026C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DB059D4-E8EA-49DD-B180-E1C849CF4DF4}"/>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101E595-3945-4333-840B-81B5003EEE1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D481F1-F891-4876-ACB4-91FEDD431468}"/>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339A4E8-78E2-441B-A01D-A42D91518758}"/>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686C475-988C-4441-BF50-AB6AA3A664B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F29388A-27D9-45A9-A921-5381790E3DE3}"/>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BD1A9C1-C2A0-41E7-BFAF-B3F9D8D7BF94}"/>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75C386B-A4C1-4817-A7B3-5C315AF9AB99}"/>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BC78E9A-CD1B-4D9F-8457-208C1264BE6C}"/>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C0435BC-86F1-42DF-98A2-631D25DB9349}"/>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0901456-7A58-4C1A-9E73-17DA40F6AC6A}"/>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98B9632-7B9C-4B45-A978-F70BCE0268A5}"/>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4A404DB-D01E-4DAE-990A-6A57E973333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63470B2F-D444-4E1F-9764-BE172FC36E71}"/>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3853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8466"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SKILLS SCHOLARSHIP</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624217" y="1521014"/>
            <a:ext cx="10981282" cy="5539978"/>
          </a:xfrm>
          <a:prstGeom prst="rect">
            <a:avLst/>
          </a:prstGeom>
          <a:noFill/>
        </p:spPr>
        <p:txBody>
          <a:bodyPr wrap="square" rtlCol="0">
            <a:spAutoFit/>
          </a:bodyPr>
          <a:lstStyle/>
          <a:p>
            <a:pPr marL="0" marR="0" lvl="0" indent="0" algn="l" defTabSz="914400" rtl="0" eaLnBrk="1" fontAlgn="base"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3A887C"/>
                </a:solidFill>
                <a:effectLst/>
                <a:uLnTx/>
                <a:uFillTx/>
                <a:latin typeface="Franklin Gothic Medium" panose="020B0603020102020204" pitchFamily="34" charset="0"/>
              </a:rPr>
              <a:t>What is it?</a:t>
            </a:r>
            <a:r>
              <a:rPr kumimoji="0" lang="en-US" sz="2400" b="0" i="0" u="none" strike="noStrike" kern="1200" cap="none" spc="0" normalizeH="0" baseline="0" noProof="0" dirty="0">
                <a:ln>
                  <a:noFill/>
                </a:ln>
                <a:solidFill>
                  <a:srgbClr val="3A887C"/>
                </a:solidFill>
                <a:effectLst/>
                <a:uLnTx/>
                <a:uFillTx/>
                <a:latin typeface="Franklin Gothic Medium" panose="020B0603020102020204" pitchFamily="34" charset="0"/>
              </a:rPr>
              <a:t> </a:t>
            </a: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For students seeking to enroll in an </a:t>
            </a:r>
            <a:r>
              <a:rPr lang="en-US" sz="2400" b="1" dirty="0">
                <a:solidFill>
                  <a:prstClr val="black"/>
                </a:solidFill>
                <a:latin typeface="Franklin Gothic Medium" panose="020B0603020102020204" pitchFamily="34" charset="0"/>
              </a:rPr>
              <a:t>eligible career</a:t>
            </a:r>
            <a:r>
              <a:rPr kumimoji="0" lang="en-US" sz="2400" b="1" i="0" u="none" strike="noStrike" kern="1200" cap="none" spc="0" normalizeH="0" baseline="0" noProof="0" dirty="0">
                <a:ln>
                  <a:noFill/>
                </a:ln>
                <a:solidFill>
                  <a:prstClr val="black"/>
                </a:solidFill>
                <a:effectLst/>
                <a:uLnTx/>
                <a:uFillTx/>
                <a:latin typeface="Franklin Gothic Medium" panose="020B0603020102020204" pitchFamily="34" charset="0"/>
              </a:rPr>
              <a:t> training program </a:t>
            </a:r>
            <a:r>
              <a:rPr lang="en-US" sz="2400" dirty="0">
                <a:solidFill>
                  <a:prstClr val="black"/>
                </a:solidFill>
                <a:latin typeface="Franklin Gothic Medium" panose="020B0603020102020204" pitchFamily="34" charset="0"/>
              </a:rPr>
              <a:t>-</a:t>
            </a: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 perhaps </a:t>
            </a:r>
            <a:r>
              <a:rPr kumimoji="0" lang="en-US" sz="2400" b="1" i="0" u="none" strike="noStrike" kern="1200" cap="none" spc="0" normalizeH="0" baseline="0" noProof="0" dirty="0">
                <a:ln>
                  <a:noFill/>
                </a:ln>
                <a:solidFill>
                  <a:prstClr val="black"/>
                </a:solidFill>
                <a:effectLst/>
                <a:uLnTx/>
                <a:uFillTx/>
                <a:latin typeface="Franklin Gothic Medium" panose="020B0603020102020204" pitchFamily="34" charset="0"/>
              </a:rPr>
              <a:t>in lieu of</a:t>
            </a: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 </a:t>
            </a:r>
            <a:r>
              <a:rPr kumimoji="0" lang="en-US" sz="2400" b="1" i="0" u="none" strike="noStrike" kern="1200" cap="none" spc="0" normalizeH="0" baseline="0" noProof="0" dirty="0">
                <a:ln>
                  <a:noFill/>
                </a:ln>
                <a:solidFill>
                  <a:prstClr val="black"/>
                </a:solidFill>
                <a:effectLst/>
                <a:uLnTx/>
                <a:uFillTx/>
                <a:latin typeface="Franklin Gothic Medium" panose="020B0603020102020204" pitchFamily="34" charset="0"/>
              </a:rPr>
              <a:t>or before </a:t>
            </a: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participating in the Michigan Achievement Scholarship. </a:t>
            </a:r>
            <a:br>
              <a:rPr lang="en-US" sz="2400" dirty="0">
                <a:solidFill>
                  <a:prstClr val="black"/>
                </a:solidFill>
                <a:latin typeface="Franklin Gothic Medium" panose="020B0603020102020204" pitchFamily="34" charset="0"/>
              </a:rPr>
            </a:br>
            <a:endParaRPr lang="en-US" sz="2400" dirty="0">
              <a:solidFill>
                <a:prstClr val="black"/>
              </a:solidFill>
              <a:latin typeface="Franklin Gothic Medium" panose="020B0603020102020204" pitchFamily="34" charset="0"/>
            </a:endParaRPr>
          </a:p>
          <a:p>
            <a:pPr lvl="0" fontAlgn="base">
              <a:lnSpc>
                <a:spcPct val="150000"/>
              </a:lnSpc>
              <a:defRPr/>
            </a:pPr>
            <a:r>
              <a:rPr lang="en-US" sz="2400" b="1" dirty="0">
                <a:solidFill>
                  <a:prstClr val="black"/>
                </a:solidFill>
                <a:latin typeface="Franklin Gothic Medium" panose="020B0603020102020204" pitchFamily="34" charset="0"/>
              </a:rPr>
              <a:t>Students who qualify for this scholarship will be eligible for: </a:t>
            </a:r>
          </a:p>
          <a:p>
            <a:pPr lvl="0" fontAlgn="base">
              <a:defRPr/>
            </a:pPr>
            <a:r>
              <a:rPr lang="en-US" sz="2400" dirty="0">
                <a:solidFill>
                  <a:prstClr val="black"/>
                </a:solidFill>
                <a:latin typeface="Franklin Gothic Medium" panose="020B0603020102020204" pitchFamily="34" charset="0"/>
              </a:rPr>
              <a:t>Up to </a:t>
            </a:r>
            <a:r>
              <a:rPr lang="en-US" sz="2400" b="1" dirty="0">
                <a:solidFill>
                  <a:srgbClr val="3A887C"/>
                </a:solidFill>
                <a:latin typeface="Franklin Gothic Medium" panose="020B0603020102020204" pitchFamily="34" charset="0"/>
              </a:rPr>
              <a:t>$2,000 towards tuition costs </a:t>
            </a:r>
            <a:r>
              <a:rPr lang="en-US" sz="2400" dirty="0">
                <a:solidFill>
                  <a:prstClr val="black"/>
                </a:solidFill>
                <a:latin typeface="Franklin Gothic Medium" panose="020B0603020102020204" pitchFamily="34" charset="0"/>
              </a:rPr>
              <a:t>if they attend an eligible career training program, per year, up to two years.</a:t>
            </a:r>
            <a:br>
              <a:rPr lang="en-US" sz="2400" dirty="0">
                <a:solidFill>
                  <a:prstClr val="black"/>
                </a:solidFill>
                <a:latin typeface="Franklin Gothic Medium" panose="020B0603020102020204" pitchFamily="34" charset="0"/>
              </a:rPr>
            </a:br>
            <a:endParaRPr lang="en-US" sz="2400" dirty="0">
              <a:solidFill>
                <a:prstClr val="black"/>
              </a:solidFill>
              <a:latin typeface="Franklin Gothic Medium" panose="020B0603020102020204" pitchFamily="34" charset="0"/>
            </a:endParaRPr>
          </a:p>
          <a:p>
            <a:pPr marL="457200" lvl="0" indent="-457200" fontAlgn="base">
              <a:lnSpc>
                <a:spcPct val="150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Students cannot be awarded both a Michigan Achievement Scholarship and Michigan Achievement Skills Scholarship in the same academic year.</a:t>
            </a:r>
          </a:p>
          <a:p>
            <a:pPr marL="457200" lvl="0" indent="-457200" fontAlgn="base">
              <a:lnSpc>
                <a:spcPct val="150000"/>
              </a:lnSpc>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Franklin Gothic Medium" panose="020B0603020102020204" pitchFamily="34" charset="0"/>
              </a:rPr>
              <a:t>Michigan Achievement Skills Scholarship participants can still receive a Michigan Achievement Scholarship for the maximum 5 years, less any years spent participating in the Skills Scholarship.</a:t>
            </a:r>
          </a:p>
          <a:p>
            <a:pPr algn="l" fontAlgn="base">
              <a:buFont typeface="Arial" panose="020B0604020202020204" pitchFamily="34" charset="0"/>
              <a:buChar char="•"/>
            </a:pPr>
            <a:endParaRPr lang="en-US" sz="2400" b="0" i="0" dirty="0">
              <a:solidFill>
                <a:srgbClr val="353535"/>
              </a:solidFill>
              <a:effectLst/>
              <a:latin typeface="Franklin Gothic Medium" panose="020B0603020102020204" pitchFamily="34" charset="0"/>
            </a:endParaRPr>
          </a:p>
        </p:txBody>
      </p:sp>
      <p:sp>
        <p:nvSpPr>
          <p:cNvPr id="5" name="TextBox 4">
            <a:extLst>
              <a:ext uri="{FF2B5EF4-FFF2-40B4-BE49-F238E27FC236}">
                <a16:creationId xmlns:a16="http://schemas.microsoft.com/office/drawing/2014/main" id="{060270E5-6D9B-4AE6-BE1E-689ED2D4DCCD}"/>
              </a:ext>
            </a:extLst>
          </p:cNvPr>
          <p:cNvSpPr txBox="1"/>
          <p:nvPr/>
        </p:nvSpPr>
        <p:spPr>
          <a:xfrm>
            <a:off x="1608466"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MICHIGAN ACHIEVEMENT</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C372A28E-E8D8-426E-BB18-58CE27B80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64E52233-7182-446F-8A12-29BCD1F89727}"/>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C9DE0743-EF85-48C9-ACB1-713343E5099F}"/>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FADC69-0228-4296-A8C9-D64202B9A0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AC8A17D-B021-4B05-A99B-5676CAA7B832}"/>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EFAD4B-A12F-4264-A3BD-EBAB515EF7FC}"/>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9489ADE-1D13-4E82-86A6-BE709270BFDD}"/>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B0EE57-E827-479A-825C-43F651D45442}"/>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5BF1F23-A705-42BF-A8EA-53E6335A1D5B}"/>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D36F09A-6B42-4EA5-96BE-21D2CEFF18DE}"/>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EFC2636-A20A-44EB-9DE6-B6E106E7A0F3}"/>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79AFB58-1D63-460E-9675-095F85519A0B}"/>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F500224-4F10-48D4-AD30-9F35355617B9}"/>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C26E0B-6559-434E-B37C-AE22237FF52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CDCF70-4E2F-4AD2-A195-1625CDE722D5}"/>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97199E-211B-4407-AD77-A8103CAB574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2F03E4D-3CA3-4D45-8B10-7AF309237CBF}"/>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EDC355B-FFDB-4103-81BF-BE3FD811CBFA}"/>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4623E06-F159-472F-868F-5E392B0BF3A6}"/>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BD66E46-0A05-45D9-80C9-CC5E1DE54274}"/>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001B0C-662D-4068-B3E9-9F9C72CCC6F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7495BA3-A0C1-40D1-BAC5-77CB4328D8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F4ED001-1B21-4E49-A944-539AB28935C4}"/>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327206DB-81DC-4E9F-9910-91B68245BAB3}"/>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4AF6F84-ED6F-49AF-A09A-528061731A61}"/>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7B3A820-7247-4246-9674-514D1D1806C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418D77A-8F08-48C0-ACC6-A9B411F95E1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32BAED-D542-42B4-9853-075C8EF81E37}"/>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6052D37-D90E-4AB2-9F19-9BF8013D2F3D}"/>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AFD4834-A01C-4CA1-868E-F5BCA738A1A1}"/>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37B5E92-9856-44EC-BE5A-2B4FFF4F75E7}"/>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8566CBF-A09A-4E33-A9B8-342CCFC9848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58085EC-0708-435F-BA61-2CE69BF14D6D}"/>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B5DE1E0-9228-4121-8A32-F52C14A6F98C}"/>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BBAC6F2-8F60-40B1-8E90-A6B26BC4A7EC}"/>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EECDADB-AFF9-4CB9-A99F-292FCD5E90EB}"/>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42B1020-FB96-4CD4-8E8D-69C84B99D7E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6DC47-732D-4534-937D-864B9536557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0A75938-FDC2-4F61-959E-3330C0D77FB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695BB3-B93D-48DA-A881-1359FC36F50C}"/>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6C47A0E-DEB4-41C1-9E5E-B0BBD9E0C588}"/>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1B1E605-2C41-433E-BF0A-19158DA24ECE}"/>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2249FB3-B3B3-4757-8A48-78CF4D47F87D}"/>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875EC2F-9A20-4194-AB65-5B5AAFD9FAD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08112B1-15AF-40F6-8BED-285D506EDBAB}"/>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AE25108-AF24-446F-B547-087820F530D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064CFD-EA31-49B2-81C0-4C322950D652}"/>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17A41E-9B7C-4021-9635-3CEE6A71F479}"/>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A03A91-63FA-41B9-BCA8-F81F2CECE4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F398D98-03AC-449C-84A1-34A74C1EB92C}"/>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2C0A936-96E4-4BC7-9742-5BAA351026C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DB059D4-E8EA-49DD-B180-E1C849CF4DF4}"/>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101E595-3945-4333-840B-81B5003EEE1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D481F1-F891-4876-ACB4-91FEDD431468}"/>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339A4E8-78E2-441B-A01D-A42D91518758}"/>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686C475-988C-4441-BF50-AB6AA3A664B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F29388A-27D9-45A9-A921-5381790E3DE3}"/>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BD1A9C1-C2A0-41E7-BFAF-B3F9D8D7BF94}"/>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75C386B-A4C1-4817-A7B3-5C315AF9AB99}"/>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BC78E9A-CD1B-4D9F-8457-208C1264BE6C}"/>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C0435BC-86F1-42DF-98A2-631D25DB9349}"/>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0901456-7A58-4C1A-9E73-17DA40F6AC6A}"/>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98B9632-7B9C-4B45-A978-F70BCE0268A5}"/>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4A404DB-D01E-4DAE-990A-6A57E973333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63470B2F-D444-4E1F-9764-BE172FC36E71}"/>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657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8466"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SKILLS SCHOLARSHIP</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624217" y="1521014"/>
            <a:ext cx="10981282" cy="5447645"/>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Complete a Skills Scholarship application </a:t>
            </a:r>
            <a:r>
              <a:rPr kumimoji="0" lang="en-US" sz="2400" b="0" i="1" u="none" strike="noStrike" kern="1200" cap="none" spc="0" normalizeH="0" baseline="0" noProof="0" dirty="0">
                <a:ln>
                  <a:noFill/>
                </a:ln>
                <a:solidFill>
                  <a:prstClr val="black"/>
                </a:solidFill>
                <a:effectLst/>
                <a:uLnTx/>
                <a:uFillTx/>
                <a:latin typeface="Franklin Gothic Medium" panose="020B0603020102020204" pitchFamily="34" charset="0"/>
              </a:rPr>
              <a:t>(Available August/September)</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Be a Michigan resident for at least a year</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Graduate from a Michigan high school (or its equivalent) in 2023 or after.</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rPr>
              <a:t>Not have previously earned an associate or bachelor’s degree</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Franklin Gothic Medium" panose="020B06030201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87F7D"/>
                </a:solidFill>
                <a:effectLst/>
                <a:uLnTx/>
                <a:uFillTx/>
                <a:latin typeface="Franklin Gothic Medium" panose="020B0603020102020204" pitchFamily="34" charset="0"/>
              </a:rPr>
              <a:t>Eligible students can continue to participate in the Skills Scholarship until they earn a degree, certificate, or other credential with this Skills Scholarship or until two academic years have passed since they began participating – whichever comes first.</a:t>
            </a:r>
          </a:p>
          <a:p>
            <a:pPr algn="l" fontAlgn="base">
              <a:buFont typeface="Arial" panose="020B0604020202020204" pitchFamily="34" charset="0"/>
              <a:buChar char="•"/>
            </a:pPr>
            <a:endParaRPr lang="en-US" sz="2400" b="0" i="0" dirty="0">
              <a:solidFill>
                <a:srgbClr val="353535"/>
              </a:solidFill>
              <a:effectLst/>
              <a:latin typeface="Franklin Gothic Medium" panose="020B0603020102020204" pitchFamily="34" charset="0"/>
            </a:endParaRPr>
          </a:p>
        </p:txBody>
      </p:sp>
      <p:sp>
        <p:nvSpPr>
          <p:cNvPr id="5" name="TextBox 4">
            <a:extLst>
              <a:ext uri="{FF2B5EF4-FFF2-40B4-BE49-F238E27FC236}">
                <a16:creationId xmlns:a16="http://schemas.microsoft.com/office/drawing/2014/main" id="{060270E5-6D9B-4AE6-BE1E-689ED2D4DCCD}"/>
              </a:ext>
            </a:extLst>
          </p:cNvPr>
          <p:cNvSpPr txBox="1"/>
          <p:nvPr/>
        </p:nvSpPr>
        <p:spPr>
          <a:xfrm>
            <a:off x="1608466"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MICHIGAN ACHIEVEMENT</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C372A28E-E8D8-426E-BB18-58CE27B80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64E52233-7182-446F-8A12-29BCD1F89727}"/>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C9DE0743-EF85-48C9-ACB1-713343E5099F}"/>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FADC69-0228-4296-A8C9-D64202B9A0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AC8A17D-B021-4B05-A99B-5676CAA7B832}"/>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EFAD4B-A12F-4264-A3BD-EBAB515EF7FC}"/>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9489ADE-1D13-4E82-86A6-BE709270BFDD}"/>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B0EE57-E827-479A-825C-43F651D45442}"/>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5BF1F23-A705-42BF-A8EA-53E6335A1D5B}"/>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D36F09A-6B42-4EA5-96BE-21D2CEFF18DE}"/>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EFC2636-A20A-44EB-9DE6-B6E106E7A0F3}"/>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79AFB58-1D63-460E-9675-095F85519A0B}"/>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F500224-4F10-48D4-AD30-9F35355617B9}"/>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C26E0B-6559-434E-B37C-AE22237FF52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CDCF70-4E2F-4AD2-A195-1625CDE722D5}"/>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97199E-211B-4407-AD77-A8103CAB574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2F03E4D-3CA3-4D45-8B10-7AF309237CBF}"/>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EDC355B-FFDB-4103-81BF-BE3FD811CBFA}"/>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4623E06-F159-472F-868F-5E392B0BF3A6}"/>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BD66E46-0A05-45D9-80C9-CC5E1DE54274}"/>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001B0C-662D-4068-B3E9-9F9C72CCC6F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7495BA3-A0C1-40D1-BAC5-77CB4328D8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F4ED001-1B21-4E49-A944-539AB28935C4}"/>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327206DB-81DC-4E9F-9910-91B68245BAB3}"/>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4AF6F84-ED6F-49AF-A09A-528061731A61}"/>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7B3A820-7247-4246-9674-514D1D1806C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418D77A-8F08-48C0-ACC6-A9B411F95E1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32BAED-D542-42B4-9853-075C8EF81E37}"/>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6052D37-D90E-4AB2-9F19-9BF8013D2F3D}"/>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AFD4834-A01C-4CA1-868E-F5BCA738A1A1}"/>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37B5E92-9856-44EC-BE5A-2B4FFF4F75E7}"/>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8566CBF-A09A-4E33-A9B8-342CCFC9848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58085EC-0708-435F-BA61-2CE69BF14D6D}"/>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B5DE1E0-9228-4121-8A32-F52C14A6F98C}"/>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BBAC6F2-8F60-40B1-8E90-A6B26BC4A7EC}"/>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EECDADB-AFF9-4CB9-A99F-292FCD5E90EB}"/>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42B1020-FB96-4CD4-8E8D-69C84B99D7E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6DC47-732D-4534-937D-864B9536557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0A75938-FDC2-4F61-959E-3330C0D77FB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695BB3-B93D-48DA-A881-1359FC36F50C}"/>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6C47A0E-DEB4-41C1-9E5E-B0BBD9E0C588}"/>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1B1E605-2C41-433E-BF0A-19158DA24ECE}"/>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2249FB3-B3B3-4757-8A48-78CF4D47F87D}"/>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875EC2F-9A20-4194-AB65-5B5AAFD9FAD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08112B1-15AF-40F6-8BED-285D506EDBAB}"/>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AE25108-AF24-446F-B547-087820F530D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064CFD-EA31-49B2-81C0-4C322950D652}"/>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17A41E-9B7C-4021-9635-3CEE6A71F479}"/>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A03A91-63FA-41B9-BCA8-F81F2CECE4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F398D98-03AC-449C-84A1-34A74C1EB92C}"/>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2C0A936-96E4-4BC7-9742-5BAA351026C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DB059D4-E8EA-49DD-B180-E1C849CF4DF4}"/>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101E595-3945-4333-840B-81B5003EEE1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D481F1-F891-4876-ACB4-91FEDD431468}"/>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339A4E8-78E2-441B-A01D-A42D91518758}"/>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686C475-988C-4441-BF50-AB6AA3A664B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F29388A-27D9-45A9-A921-5381790E3DE3}"/>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BD1A9C1-C2A0-41E7-BFAF-B3F9D8D7BF94}"/>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75C386B-A4C1-4817-A7B3-5C315AF9AB99}"/>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BC78E9A-CD1B-4D9F-8457-208C1264BE6C}"/>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C0435BC-86F1-42DF-98A2-631D25DB9349}"/>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0901456-7A58-4C1A-9E73-17DA40F6AC6A}"/>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98B9632-7B9C-4B45-A978-F70BCE0268A5}"/>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4A404DB-D01E-4DAE-990A-6A57E973333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63470B2F-D444-4E1F-9764-BE172FC36E71}"/>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983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EEB3004-7725-4268-B9F2-F9672B2CC1B7}"/>
              </a:ext>
            </a:extLst>
          </p:cNvPr>
          <p:cNvSpPr/>
          <p:nvPr/>
        </p:nvSpPr>
        <p:spPr>
          <a:xfrm>
            <a:off x="0" y="0"/>
            <a:ext cx="12192000" cy="6858000"/>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1" name="Graphic 140">
            <a:extLst>
              <a:ext uri="{FF2B5EF4-FFF2-40B4-BE49-F238E27FC236}">
                <a16:creationId xmlns:a16="http://schemas.microsoft.com/office/drawing/2014/main" id="{06602048-6A68-496A-B756-8B5413C4F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7959" y="610266"/>
            <a:ext cx="7486576" cy="6581606"/>
          </a:xfrm>
          <a:prstGeom prst="rect">
            <a:avLst/>
          </a:prstGeom>
        </p:spPr>
      </p:pic>
      <p:sp>
        <p:nvSpPr>
          <p:cNvPr id="2" name="TextBox 1">
            <a:extLst>
              <a:ext uri="{FF2B5EF4-FFF2-40B4-BE49-F238E27FC236}">
                <a16:creationId xmlns:a16="http://schemas.microsoft.com/office/drawing/2014/main" id="{D449E73B-B4A7-4A22-9606-E430907DFA3C}"/>
              </a:ext>
            </a:extLst>
          </p:cNvPr>
          <p:cNvSpPr txBox="1"/>
          <p:nvPr/>
        </p:nvSpPr>
        <p:spPr>
          <a:xfrm>
            <a:off x="1929027" y="3877623"/>
            <a:ext cx="958851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REMINDERS FOR</a:t>
            </a:r>
            <a:endPar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endParaRPr>
          </a:p>
        </p:txBody>
      </p:sp>
      <p:sp>
        <p:nvSpPr>
          <p:cNvPr id="71" name="TextBox 70">
            <a:extLst>
              <a:ext uri="{FF2B5EF4-FFF2-40B4-BE49-F238E27FC236}">
                <a16:creationId xmlns:a16="http://schemas.microsoft.com/office/drawing/2014/main" id="{F142DAEF-AB4A-4157-9589-562432C46ABA}"/>
              </a:ext>
            </a:extLst>
          </p:cNvPr>
          <p:cNvSpPr txBox="1"/>
          <p:nvPr/>
        </p:nvSpPr>
        <p:spPr>
          <a:xfrm>
            <a:off x="1887721" y="4592666"/>
            <a:ext cx="1015187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ACADEMIC YEAR 2022-23</a:t>
            </a:r>
            <a:endPar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cxnSp>
        <p:nvCxnSpPr>
          <p:cNvPr id="4" name="Straight Connector 3">
            <a:extLst>
              <a:ext uri="{FF2B5EF4-FFF2-40B4-BE49-F238E27FC236}">
                <a16:creationId xmlns:a16="http://schemas.microsoft.com/office/drawing/2014/main" id="{44DD7D17-68B4-4042-8B5D-D94103DFB85F}"/>
              </a:ext>
            </a:extLst>
          </p:cNvPr>
          <p:cNvCxnSpPr>
            <a:cxnSpLocks/>
            <a:stCxn id="195" idx="348"/>
          </p:cNvCxnSpPr>
          <p:nvPr/>
        </p:nvCxnSpPr>
        <p:spPr>
          <a:xfrm flipV="1">
            <a:off x="930223" y="5606879"/>
            <a:ext cx="11329270" cy="47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 name="Graphic 4">
            <a:extLst>
              <a:ext uri="{FF2B5EF4-FFF2-40B4-BE49-F238E27FC236}">
                <a16:creationId xmlns:a16="http://schemas.microsoft.com/office/drawing/2014/main" id="{0F8CE55A-ACFD-4F9D-B219-FB21F25D64A0}"/>
              </a:ext>
            </a:extLst>
          </p:cNvPr>
          <p:cNvGrpSpPr/>
          <p:nvPr/>
        </p:nvGrpSpPr>
        <p:grpSpPr>
          <a:xfrm>
            <a:off x="264299" y="4077487"/>
            <a:ext cx="1511873" cy="1552040"/>
            <a:chOff x="3319462" y="581025"/>
            <a:chExt cx="5549836" cy="5697283"/>
          </a:xfrm>
          <a:solidFill>
            <a:schemeClr val="bg1"/>
          </a:solidFill>
        </p:grpSpPr>
        <p:sp>
          <p:nvSpPr>
            <p:cNvPr id="144" name="Freeform: Shape 143">
              <a:extLst>
                <a:ext uri="{FF2B5EF4-FFF2-40B4-BE49-F238E27FC236}">
                  <a16:creationId xmlns:a16="http://schemas.microsoft.com/office/drawing/2014/main" id="{910AE492-D0E4-4E80-97AD-AFF528041505}"/>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EB68BBE4-4F4D-465F-AC40-83CB9BA3256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46F4E35-5E55-4193-83D8-9B14C5A88208}"/>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F1F5FA8-FA0F-49C6-B15C-560EB269ABD4}"/>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CB69CF46-4055-464E-BC44-A5483887315F}"/>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187F10E-CC1D-4E4A-87B8-D434BEFC01B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86E33C10-37AC-4BE4-826E-1FDB4E76A259}"/>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2ADC9A32-2659-4691-BBBA-8C213C29FA4D}"/>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593EC7E6-61BA-439D-B759-AECD74274DD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E8D8B45-F57C-42DC-8674-C182B76CE44C}"/>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467E2124-C97B-41E6-A3A0-5B9C4D54E1E3}"/>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6D780BB-5553-41D6-8E84-227F95000890}"/>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E026ABA-1F9A-4D63-BE63-F87E968AAB59}"/>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783C4C81-D417-4C09-BCAB-C537E630120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39C34A2C-6509-4BBF-ACEE-AC77D0502EA7}"/>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0CDCD648-DE37-4943-BA51-2637DEEFDF7B}"/>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D0B6FC9-EF63-45B7-A76A-9AB95621915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31C23EEA-67A7-43C1-8C53-13808B9E8EBF}"/>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24FC823-501F-4E61-878E-9112E9290CEE}"/>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DCFBBDF-26CF-4626-A3F9-44C70355D3CC}"/>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573B4432-A03A-47D0-B950-0BFCD7061EFA}"/>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F3D2359A-0481-451E-95E1-BCFD805ADBFA}"/>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116C51D-EF51-45E0-A29D-3EF9AEF7C8FC}"/>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FC3EA8E6-386A-459B-82B9-3839AA9704E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F0EE70FD-4774-46D5-BDBA-886EF82B0DD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5B49E6FD-6093-4734-9724-462ED3B1FDD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BF939C8D-0B2A-4022-B060-4A72FD575EF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B6BBAB1-CA52-4969-A311-2D27CFBD5B9D}"/>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1C4CFC0-B0C8-4944-80D4-1001635976F1}"/>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FFEF237-4445-48F3-B1E8-60E93B7CEF4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F081D1F0-7DFE-4881-857F-5BB18E24DDBA}"/>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72EA51F-DFB3-4283-89E0-89D9ACF2429A}"/>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29BB0166-6DDB-4729-A847-6DFD6AC22609}"/>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E73CD1A-2904-4F18-9CD0-BE59B9E021D8}"/>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8CE4BCF9-8720-4EB8-9599-F8F04282850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5EADFED-DFE1-4E01-A3AB-8E27A3D966C4}"/>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9D524934-AA45-476D-A1A3-DC36E84C2B50}"/>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E175FE86-3664-4688-8361-06A9669B4160}"/>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6F7E079E-AF88-4D9B-A978-D1DC55B86641}"/>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8674E5F0-80BE-4D9F-88F7-D76BD56B39C6}"/>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798C3E12-6606-405F-8912-2EEC284D672F}"/>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A18E91A7-6475-4E1E-AE0E-B8DDDA3424E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4F9217B2-FEC9-4342-9643-3E802F3AE15C}"/>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365575D1-8067-4313-BC06-8648AE98447B}"/>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CC810D8D-FEAA-4BD2-B0C3-54308AE47F2C}"/>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524ED7F-065F-499C-A93B-9AD0E9D6E73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09AAAD4-AF37-438E-8D1E-53C8173DBFA9}"/>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B45C1A83-1C05-4F13-8B1C-FF57F8ED538D}"/>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0EA9F98-6BFE-46D7-845B-5CE9A3F8943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45B36110-D67A-431E-A887-F9C8327A5D7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7A647005-0093-48C1-B4C8-BD3A479822B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28C3A52-C2C8-4270-B9AF-398B50164803}"/>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8398025-7204-4DCE-87F6-BD8124AF4614}"/>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7053097-20BD-40D0-AB7F-7ADA53752A30}"/>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51EEE886-379C-4F90-A85E-9D8CEC211351}"/>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4C99B9D5-81B1-4DA3-82F1-26AB70E0EB9A}"/>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4216751-74DC-48C3-B059-5243F3F7A461}"/>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2F37989-19AC-480C-9111-6BEE52ABFB40}"/>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E7641282-24C2-4803-8E1C-D9010AAEC997}"/>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41B94D8-C955-4867-8CF8-A0B90C22154F}"/>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9BA125A8-9CC5-45B4-8A77-4C11CA4CD4AD}"/>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B0CE560-34EA-4CD7-8325-C3BD2D2C875B}"/>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C4B33F5E-BC66-4B22-A197-A01F1BF93C74}"/>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84204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8466"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REMINDERS</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927100" y="1727201"/>
            <a:ext cx="10236200" cy="3277820"/>
          </a:xfrm>
          <a:prstGeom prst="rect">
            <a:avLst/>
          </a:prstGeom>
          <a:noFill/>
        </p:spPr>
        <p:txBody>
          <a:bodyPr wrap="square" rtlCol="0">
            <a:spAutoFit/>
          </a:bodyPr>
          <a:lstStyle/>
          <a:p>
            <a:pPr marL="342900" indent="-342900">
              <a:spcBef>
                <a:spcPts val="300"/>
              </a:spcBef>
              <a:buFont typeface="Arial" panose="020B0604020202020204" pitchFamily="34" charset="0"/>
              <a:buChar char="•"/>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Q3 Payment for Reconnect and F4F June 30, </a:t>
            </a:r>
            <a:r>
              <a:rPr lang="en-US" sz="2400" dirty="0">
                <a:latin typeface="Franklin Gothic Medium" panose="020B0603020102020204" pitchFamily="34" charset="0"/>
                <a:ea typeface="Century Gothic" panose="020B0502020202020204" pitchFamily="34" charset="0"/>
                <a:cs typeface="Century Gothic" panose="020B0502020202020204" pitchFamily="34" charset="0"/>
              </a:rPr>
              <a:t>2</a:t>
            </a: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023</a:t>
            </a:r>
          </a:p>
          <a:p>
            <a:pPr marL="342900" indent="-342900">
              <a:spcBef>
                <a:spcPts val="300"/>
              </a:spcBef>
              <a:buFont typeface="Arial" panose="020B0604020202020204" pitchFamily="34" charset="0"/>
              <a:buChar char="•"/>
            </a:pPr>
            <a:r>
              <a:rPr lang="en-US" sz="2400" dirty="0">
                <a:latin typeface="Franklin Gothic Medium" panose="020B0603020102020204" pitchFamily="34" charset="0"/>
                <a:ea typeface="Century Gothic" panose="020B0502020202020204" pitchFamily="34" charset="0"/>
                <a:cs typeface="Century Gothic" panose="020B0502020202020204" pitchFamily="34" charset="0"/>
              </a:rPr>
              <a:t>Q4 Payment August 16, 2023</a:t>
            </a:r>
          </a:p>
          <a:p>
            <a:pPr marL="342900" indent="-342900">
              <a:spcBef>
                <a:spcPts val="300"/>
              </a:spcBef>
              <a:buFont typeface="Arial" panose="020B0604020202020204" pitchFamily="34" charset="0"/>
              <a:buChar char="•"/>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Year-end B</a:t>
            </a:r>
            <a:r>
              <a:rPr lang="en-US" sz="2400" dirty="0">
                <a:latin typeface="Franklin Gothic Medium" panose="020B0603020102020204" pitchFamily="34" charset="0"/>
                <a:ea typeface="Century Gothic" panose="020B0502020202020204" pitchFamily="34" charset="0"/>
                <a:cs typeface="Century Gothic" panose="020B0502020202020204" pitchFamily="34" charset="0"/>
              </a:rPr>
              <a:t>alancing</a:t>
            </a:r>
          </a:p>
          <a:p>
            <a:pPr marL="800100" lvl="1" indent="-342900">
              <a:spcBef>
                <a:spcPts val="300"/>
              </a:spcBef>
              <a:buFont typeface="Arial" panose="020B0604020202020204" pitchFamily="34" charset="0"/>
              <a:buChar char="•"/>
            </a:pPr>
            <a:r>
              <a:rPr lang="en-US" sz="2400" dirty="0">
                <a:latin typeface="Franklin Gothic Medium" panose="020B0603020102020204" pitchFamily="34" charset="0"/>
                <a:ea typeface="Century Gothic" panose="020B0502020202020204" pitchFamily="34" charset="0"/>
                <a:cs typeface="Century Gothic" panose="020B0502020202020204" pitchFamily="34" charset="0"/>
              </a:rPr>
              <a:t>Refunds to SSGO due September 16, 2023</a:t>
            </a:r>
          </a:p>
          <a:p>
            <a:pPr marL="342900" indent="-342900">
              <a:spcBef>
                <a:spcPts val="300"/>
              </a:spcBef>
              <a:buFont typeface="Arial" panose="020B0604020202020204" pitchFamily="34" charset="0"/>
              <a:buChar char="•"/>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Beginning Summer 2023, no longer requiring half-time enrollment for F4F/Reconnect</a:t>
            </a:r>
          </a:p>
          <a:p>
            <a:pPr marL="342900" indent="-342900">
              <a:spcBef>
                <a:spcPts val="300"/>
              </a:spcBef>
              <a:buFont typeface="Arial" panose="020B0604020202020204" pitchFamily="34" charset="0"/>
              <a:buChar char="•"/>
            </a:pPr>
            <a:r>
              <a:rPr lang="en-US" sz="2400" dirty="0">
                <a:latin typeface="Franklin Gothic Medium" panose="020B0603020102020204" pitchFamily="34" charset="0"/>
                <a:ea typeface="Century Gothic" panose="020B0502020202020204" pitchFamily="34" charset="0"/>
                <a:cs typeface="Century Gothic" panose="020B0502020202020204" pitchFamily="34" charset="0"/>
              </a:rPr>
              <a:t>Annual Compliance Report due to LEO June 30, 2023</a:t>
            </a:r>
            <a:endPar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endParaRPr>
          </a:p>
          <a:p>
            <a:pPr lvl="1">
              <a:spcBef>
                <a:spcPts val="300"/>
              </a:spcBef>
            </a:pPr>
            <a:endParaRPr lang="en-US" sz="2400" dirty="0">
              <a:latin typeface="Franklin Gothic Medium" panose="020B0603020102020204" pitchFamily="34" charset="0"/>
              <a:ea typeface="Century Gothic" panose="020B0502020202020204" pitchFamily="34" charset="0"/>
              <a:cs typeface="Century Gothic" panose="020B0502020202020204" pitchFamily="34" charset="0"/>
            </a:endParaRPr>
          </a:p>
        </p:txBody>
      </p:sp>
      <p:sp>
        <p:nvSpPr>
          <p:cNvPr id="5" name="TextBox 4">
            <a:extLst>
              <a:ext uri="{FF2B5EF4-FFF2-40B4-BE49-F238E27FC236}">
                <a16:creationId xmlns:a16="http://schemas.microsoft.com/office/drawing/2014/main" id="{060270E5-6D9B-4AE6-BE1E-689ED2D4DCCD}"/>
              </a:ext>
            </a:extLst>
          </p:cNvPr>
          <p:cNvSpPr txBox="1"/>
          <p:nvPr/>
        </p:nvSpPr>
        <p:spPr>
          <a:xfrm>
            <a:off x="1608466"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2022-23</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C372A28E-E8D8-426E-BB18-58CE27B80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64E52233-7182-446F-8A12-29BCD1F89727}"/>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C9DE0743-EF85-48C9-ACB1-713343E5099F}"/>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FADC69-0228-4296-A8C9-D64202B9A0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AC8A17D-B021-4B05-A99B-5676CAA7B832}"/>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EFAD4B-A12F-4264-A3BD-EBAB515EF7FC}"/>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9489ADE-1D13-4E82-86A6-BE709270BFDD}"/>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B0EE57-E827-479A-825C-43F651D45442}"/>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5BF1F23-A705-42BF-A8EA-53E6335A1D5B}"/>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D36F09A-6B42-4EA5-96BE-21D2CEFF18DE}"/>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EFC2636-A20A-44EB-9DE6-B6E106E7A0F3}"/>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79AFB58-1D63-460E-9675-095F85519A0B}"/>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F500224-4F10-48D4-AD30-9F35355617B9}"/>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C26E0B-6559-434E-B37C-AE22237FF52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CDCF70-4E2F-4AD2-A195-1625CDE722D5}"/>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97199E-211B-4407-AD77-A8103CAB574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2F03E4D-3CA3-4D45-8B10-7AF309237CBF}"/>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EDC355B-FFDB-4103-81BF-BE3FD811CBFA}"/>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4623E06-F159-472F-868F-5E392B0BF3A6}"/>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BD66E46-0A05-45D9-80C9-CC5E1DE54274}"/>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001B0C-662D-4068-B3E9-9F9C72CCC6F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7495BA3-A0C1-40D1-BAC5-77CB4328D8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F4ED001-1B21-4E49-A944-539AB28935C4}"/>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327206DB-81DC-4E9F-9910-91B68245BAB3}"/>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4AF6F84-ED6F-49AF-A09A-528061731A61}"/>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7B3A820-7247-4246-9674-514D1D1806C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418D77A-8F08-48C0-ACC6-A9B411F95E1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32BAED-D542-42B4-9853-075C8EF81E37}"/>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6052D37-D90E-4AB2-9F19-9BF8013D2F3D}"/>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AFD4834-A01C-4CA1-868E-F5BCA738A1A1}"/>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37B5E92-9856-44EC-BE5A-2B4FFF4F75E7}"/>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8566CBF-A09A-4E33-A9B8-342CCFC9848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58085EC-0708-435F-BA61-2CE69BF14D6D}"/>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B5DE1E0-9228-4121-8A32-F52C14A6F98C}"/>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BBAC6F2-8F60-40B1-8E90-A6B26BC4A7EC}"/>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EECDADB-AFF9-4CB9-A99F-292FCD5E90EB}"/>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42B1020-FB96-4CD4-8E8D-69C84B99D7E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6DC47-732D-4534-937D-864B9536557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0A75938-FDC2-4F61-959E-3330C0D77FB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695BB3-B93D-48DA-A881-1359FC36F50C}"/>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6C47A0E-DEB4-41C1-9E5E-B0BBD9E0C588}"/>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1B1E605-2C41-433E-BF0A-19158DA24ECE}"/>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2249FB3-B3B3-4757-8A48-78CF4D47F87D}"/>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875EC2F-9A20-4194-AB65-5B5AAFD9FAD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08112B1-15AF-40F6-8BED-285D506EDBAB}"/>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AE25108-AF24-446F-B547-087820F530D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064CFD-EA31-49B2-81C0-4C322950D652}"/>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17A41E-9B7C-4021-9635-3CEE6A71F479}"/>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A03A91-63FA-41B9-BCA8-F81F2CECE4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F398D98-03AC-449C-84A1-34A74C1EB92C}"/>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2C0A936-96E4-4BC7-9742-5BAA351026C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DB059D4-E8EA-49DD-B180-E1C849CF4DF4}"/>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101E595-3945-4333-840B-81B5003EEE1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D481F1-F891-4876-ACB4-91FEDD431468}"/>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339A4E8-78E2-441B-A01D-A42D91518758}"/>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686C475-988C-4441-BF50-AB6AA3A664B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F29388A-27D9-45A9-A921-5381790E3DE3}"/>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BD1A9C1-C2A0-41E7-BFAF-B3F9D8D7BF94}"/>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75C386B-A4C1-4817-A7B3-5C315AF9AB99}"/>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BC78E9A-CD1B-4D9F-8457-208C1264BE6C}"/>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C0435BC-86F1-42DF-98A2-631D25DB9349}"/>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0901456-7A58-4C1A-9E73-17DA40F6AC6A}"/>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98B9632-7B9C-4B45-A978-F70BCE0268A5}"/>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4A404DB-D01E-4DAE-990A-6A57E973333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63470B2F-D444-4E1F-9764-BE172FC36E71}"/>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2498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EEB3004-7725-4268-B9F2-F9672B2CC1B7}"/>
              </a:ext>
            </a:extLst>
          </p:cNvPr>
          <p:cNvSpPr/>
          <p:nvPr/>
        </p:nvSpPr>
        <p:spPr>
          <a:xfrm>
            <a:off x="0" y="0"/>
            <a:ext cx="12192000" cy="6858000"/>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1" name="Graphic 140">
            <a:extLst>
              <a:ext uri="{FF2B5EF4-FFF2-40B4-BE49-F238E27FC236}">
                <a16:creationId xmlns:a16="http://schemas.microsoft.com/office/drawing/2014/main" id="{06602048-6A68-496A-B756-8B5413C4F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7959" y="610266"/>
            <a:ext cx="7486576" cy="6581606"/>
          </a:xfrm>
          <a:prstGeom prst="rect">
            <a:avLst/>
          </a:prstGeom>
        </p:spPr>
      </p:pic>
      <p:sp>
        <p:nvSpPr>
          <p:cNvPr id="2" name="TextBox 1">
            <a:extLst>
              <a:ext uri="{FF2B5EF4-FFF2-40B4-BE49-F238E27FC236}">
                <a16:creationId xmlns:a16="http://schemas.microsoft.com/office/drawing/2014/main" id="{D449E73B-B4A7-4A22-9606-E430907DFA3C}"/>
              </a:ext>
            </a:extLst>
          </p:cNvPr>
          <p:cNvSpPr txBox="1"/>
          <p:nvPr/>
        </p:nvSpPr>
        <p:spPr>
          <a:xfrm>
            <a:off x="1929027" y="3877623"/>
            <a:ext cx="958851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UPDATES FOR</a:t>
            </a:r>
            <a:endPar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endParaRPr>
          </a:p>
        </p:txBody>
      </p:sp>
      <p:sp>
        <p:nvSpPr>
          <p:cNvPr id="71" name="TextBox 70">
            <a:extLst>
              <a:ext uri="{FF2B5EF4-FFF2-40B4-BE49-F238E27FC236}">
                <a16:creationId xmlns:a16="http://schemas.microsoft.com/office/drawing/2014/main" id="{F142DAEF-AB4A-4157-9589-562432C46ABA}"/>
              </a:ext>
            </a:extLst>
          </p:cNvPr>
          <p:cNvSpPr txBox="1"/>
          <p:nvPr/>
        </p:nvSpPr>
        <p:spPr>
          <a:xfrm>
            <a:off x="1887721" y="4592666"/>
            <a:ext cx="1015187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ACADEMIC YEAR 2023-24</a:t>
            </a:r>
            <a:endPar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cxnSp>
        <p:nvCxnSpPr>
          <p:cNvPr id="4" name="Straight Connector 3">
            <a:extLst>
              <a:ext uri="{FF2B5EF4-FFF2-40B4-BE49-F238E27FC236}">
                <a16:creationId xmlns:a16="http://schemas.microsoft.com/office/drawing/2014/main" id="{44DD7D17-68B4-4042-8B5D-D94103DFB85F}"/>
              </a:ext>
            </a:extLst>
          </p:cNvPr>
          <p:cNvCxnSpPr>
            <a:cxnSpLocks/>
            <a:stCxn id="195" idx="348"/>
          </p:cNvCxnSpPr>
          <p:nvPr/>
        </p:nvCxnSpPr>
        <p:spPr>
          <a:xfrm flipV="1">
            <a:off x="930223" y="5606879"/>
            <a:ext cx="11329270" cy="47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 name="Graphic 4">
            <a:extLst>
              <a:ext uri="{FF2B5EF4-FFF2-40B4-BE49-F238E27FC236}">
                <a16:creationId xmlns:a16="http://schemas.microsoft.com/office/drawing/2014/main" id="{0F8CE55A-ACFD-4F9D-B219-FB21F25D64A0}"/>
              </a:ext>
            </a:extLst>
          </p:cNvPr>
          <p:cNvGrpSpPr/>
          <p:nvPr/>
        </p:nvGrpSpPr>
        <p:grpSpPr>
          <a:xfrm>
            <a:off x="264299" y="4077487"/>
            <a:ext cx="1511873" cy="1552040"/>
            <a:chOff x="3319462" y="581025"/>
            <a:chExt cx="5549836" cy="5697283"/>
          </a:xfrm>
          <a:solidFill>
            <a:schemeClr val="bg1"/>
          </a:solidFill>
        </p:grpSpPr>
        <p:sp>
          <p:nvSpPr>
            <p:cNvPr id="144" name="Freeform: Shape 143">
              <a:extLst>
                <a:ext uri="{FF2B5EF4-FFF2-40B4-BE49-F238E27FC236}">
                  <a16:creationId xmlns:a16="http://schemas.microsoft.com/office/drawing/2014/main" id="{910AE492-D0E4-4E80-97AD-AFF528041505}"/>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EB68BBE4-4F4D-465F-AC40-83CB9BA3256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46F4E35-5E55-4193-83D8-9B14C5A88208}"/>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F1F5FA8-FA0F-49C6-B15C-560EB269ABD4}"/>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CB69CF46-4055-464E-BC44-A5483887315F}"/>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187F10E-CC1D-4E4A-87B8-D434BEFC01B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86E33C10-37AC-4BE4-826E-1FDB4E76A259}"/>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2ADC9A32-2659-4691-BBBA-8C213C29FA4D}"/>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593EC7E6-61BA-439D-B759-AECD74274DD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E8D8B45-F57C-42DC-8674-C182B76CE44C}"/>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467E2124-C97B-41E6-A3A0-5B9C4D54E1E3}"/>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6D780BB-5553-41D6-8E84-227F95000890}"/>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E026ABA-1F9A-4D63-BE63-F87E968AAB59}"/>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783C4C81-D417-4C09-BCAB-C537E630120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39C34A2C-6509-4BBF-ACEE-AC77D0502EA7}"/>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0CDCD648-DE37-4943-BA51-2637DEEFDF7B}"/>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D0B6FC9-EF63-45B7-A76A-9AB95621915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31C23EEA-67A7-43C1-8C53-13808B9E8EBF}"/>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24FC823-501F-4E61-878E-9112E9290CEE}"/>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DCFBBDF-26CF-4626-A3F9-44C70355D3CC}"/>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573B4432-A03A-47D0-B950-0BFCD7061EFA}"/>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F3D2359A-0481-451E-95E1-BCFD805ADBFA}"/>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116C51D-EF51-45E0-A29D-3EF9AEF7C8FC}"/>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FC3EA8E6-386A-459B-82B9-3839AA9704E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F0EE70FD-4774-46D5-BDBA-886EF82B0DD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5B49E6FD-6093-4734-9724-462ED3B1FDD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BF939C8D-0B2A-4022-B060-4A72FD575EF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B6BBAB1-CA52-4969-A311-2D27CFBD5B9D}"/>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1C4CFC0-B0C8-4944-80D4-1001635976F1}"/>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FFEF237-4445-48F3-B1E8-60E93B7CEF4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F081D1F0-7DFE-4881-857F-5BB18E24DDBA}"/>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72EA51F-DFB3-4283-89E0-89D9ACF2429A}"/>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29BB0166-6DDB-4729-A847-6DFD6AC22609}"/>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E73CD1A-2904-4F18-9CD0-BE59B9E021D8}"/>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8CE4BCF9-8720-4EB8-9599-F8F04282850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5EADFED-DFE1-4E01-A3AB-8E27A3D966C4}"/>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9D524934-AA45-476D-A1A3-DC36E84C2B50}"/>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E175FE86-3664-4688-8361-06A9669B4160}"/>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6F7E079E-AF88-4D9B-A978-D1DC55B86641}"/>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8674E5F0-80BE-4D9F-88F7-D76BD56B39C6}"/>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798C3E12-6606-405F-8912-2EEC284D672F}"/>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A18E91A7-6475-4E1E-AE0E-B8DDDA3424E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4F9217B2-FEC9-4342-9643-3E802F3AE15C}"/>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365575D1-8067-4313-BC06-8648AE98447B}"/>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CC810D8D-FEAA-4BD2-B0C3-54308AE47F2C}"/>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524ED7F-065F-499C-A93B-9AD0E9D6E73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09AAAD4-AF37-438E-8D1E-53C8173DBFA9}"/>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B45C1A83-1C05-4F13-8B1C-FF57F8ED538D}"/>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0EA9F98-6BFE-46D7-845B-5CE9A3F8943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45B36110-D67A-431E-A887-F9C8327A5D7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7A647005-0093-48C1-B4C8-BD3A479822B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28C3A52-C2C8-4270-B9AF-398B50164803}"/>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8398025-7204-4DCE-87F6-BD8124AF4614}"/>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7053097-20BD-40D0-AB7F-7ADA53752A30}"/>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51EEE886-379C-4F90-A85E-9D8CEC211351}"/>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4C99B9D5-81B1-4DA3-82F1-26AB70E0EB9A}"/>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4216751-74DC-48C3-B059-5243F3F7A461}"/>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2F37989-19AC-480C-9111-6BEE52ABFB40}"/>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E7641282-24C2-4803-8E1C-D9010AAEC997}"/>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41B94D8-C955-4867-8CF8-A0B90C22154F}"/>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9BA125A8-9CC5-45B4-8A77-4C11CA4CD4AD}"/>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B0CE560-34EA-4CD7-8325-C3BD2D2C875B}"/>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C4B33F5E-BC66-4B22-A197-A01F1BF93C74}"/>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16830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A81405E5-459B-24EE-2A8B-C9913F6F89B2}"/>
              </a:ext>
            </a:extLst>
          </p:cNvPr>
          <p:cNvSpPr/>
          <p:nvPr/>
        </p:nvSpPr>
        <p:spPr>
          <a:xfrm>
            <a:off x="-5862" y="-1"/>
            <a:ext cx="12203723" cy="6858001"/>
          </a:xfrm>
          <a:prstGeom prst="rect">
            <a:avLst/>
          </a:prstGeom>
          <a:gradFill flip="none" rotWithShape="1">
            <a:gsLst>
              <a:gs pos="48600">
                <a:srgbClr val="006DB6"/>
              </a:gs>
              <a:gs pos="100000">
                <a:srgbClr val="7F883A"/>
              </a:gs>
              <a:gs pos="0">
                <a:srgbClr val="32394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41" name="Graphic 140">
            <a:extLst>
              <a:ext uri="{FF2B5EF4-FFF2-40B4-BE49-F238E27FC236}">
                <a16:creationId xmlns:a16="http://schemas.microsoft.com/office/drawing/2014/main" id="{06602048-6A68-496A-B756-8B5413C4F0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7959" y="610266"/>
            <a:ext cx="7486576" cy="6581606"/>
          </a:xfrm>
          <a:prstGeom prst="rect">
            <a:avLst/>
          </a:prstGeom>
        </p:spPr>
      </p:pic>
      <p:sp>
        <p:nvSpPr>
          <p:cNvPr id="71" name="TextBox 70">
            <a:extLst>
              <a:ext uri="{FF2B5EF4-FFF2-40B4-BE49-F238E27FC236}">
                <a16:creationId xmlns:a16="http://schemas.microsoft.com/office/drawing/2014/main" id="{F142DAEF-AB4A-4157-9589-562432C46ABA}"/>
              </a:ext>
            </a:extLst>
          </p:cNvPr>
          <p:cNvSpPr txBox="1"/>
          <p:nvPr/>
        </p:nvSpPr>
        <p:spPr>
          <a:xfrm>
            <a:off x="1843065" y="2685707"/>
            <a:ext cx="10189463" cy="387798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Franklin Gothic Heavy" panose="020B0903020102020204" pitchFamily="34" charset="0"/>
              </a:rPr>
              <a:t>NEW STATE PROGRAMS </a:t>
            </a: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rPr>
              <a:t>&amp; </a:t>
            </a:r>
            <a:r>
              <a:rPr kumimoji="0" lang="en-US" sz="6600" b="0" i="0" u="none" strike="noStrike" kern="1200" cap="none" spc="0" normalizeH="0" baseline="0" noProof="0">
                <a:ln>
                  <a:noFill/>
                </a:ln>
                <a:solidFill>
                  <a:prstClr val="white"/>
                </a:solidFill>
                <a:effectLst/>
                <a:uLnTx/>
                <a:uFillTx/>
                <a:latin typeface="Franklin Gothic Heavy" panose="020B0903020102020204" pitchFamily="34" charset="0"/>
              </a:rPr>
              <a:t>THEN SOME!</a:t>
            </a:r>
            <a:endPar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Franklin Gothic Book" panose="020B0503020102020204" pitchFamily="34" charset="0"/>
              </a:rPr>
              <a:t>DIANN COSME &amp; JENNIFER MAURER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ndParaRPr>
          </a:p>
        </p:txBody>
      </p:sp>
      <p:cxnSp>
        <p:nvCxnSpPr>
          <p:cNvPr id="4" name="Straight Connector 3">
            <a:extLst>
              <a:ext uri="{FF2B5EF4-FFF2-40B4-BE49-F238E27FC236}">
                <a16:creationId xmlns:a16="http://schemas.microsoft.com/office/drawing/2014/main" id="{44DD7D17-68B4-4042-8B5D-D94103DFB85F}"/>
              </a:ext>
            </a:extLst>
          </p:cNvPr>
          <p:cNvCxnSpPr>
            <a:cxnSpLocks/>
            <a:stCxn id="195" idx="348"/>
          </p:cNvCxnSpPr>
          <p:nvPr/>
        </p:nvCxnSpPr>
        <p:spPr>
          <a:xfrm flipV="1">
            <a:off x="930223" y="5606879"/>
            <a:ext cx="11329270" cy="47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 name="Graphic 4">
            <a:extLst>
              <a:ext uri="{FF2B5EF4-FFF2-40B4-BE49-F238E27FC236}">
                <a16:creationId xmlns:a16="http://schemas.microsoft.com/office/drawing/2014/main" id="{0F8CE55A-ACFD-4F9D-B219-FB21F25D64A0}"/>
              </a:ext>
            </a:extLst>
          </p:cNvPr>
          <p:cNvGrpSpPr/>
          <p:nvPr/>
        </p:nvGrpSpPr>
        <p:grpSpPr>
          <a:xfrm>
            <a:off x="264299" y="4077487"/>
            <a:ext cx="1511873" cy="1552040"/>
            <a:chOff x="3319462" y="581025"/>
            <a:chExt cx="5549836" cy="5697283"/>
          </a:xfrm>
          <a:solidFill>
            <a:schemeClr val="bg1"/>
          </a:solidFill>
        </p:grpSpPr>
        <p:sp>
          <p:nvSpPr>
            <p:cNvPr id="144" name="Freeform: Shape 143">
              <a:extLst>
                <a:ext uri="{FF2B5EF4-FFF2-40B4-BE49-F238E27FC236}">
                  <a16:creationId xmlns:a16="http://schemas.microsoft.com/office/drawing/2014/main" id="{910AE492-D0E4-4E80-97AD-AFF528041505}"/>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EB68BBE4-4F4D-465F-AC40-83CB9BA3256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46F4E35-5E55-4193-83D8-9B14C5A88208}"/>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F1F5FA8-FA0F-49C6-B15C-560EB269ABD4}"/>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CB69CF46-4055-464E-BC44-A5483887315F}"/>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187F10E-CC1D-4E4A-87B8-D434BEFC01B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86E33C10-37AC-4BE4-826E-1FDB4E76A259}"/>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2ADC9A32-2659-4691-BBBA-8C213C29FA4D}"/>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593EC7E6-61BA-439D-B759-AECD74274DD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E8D8B45-F57C-42DC-8674-C182B76CE44C}"/>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467E2124-C97B-41E6-A3A0-5B9C4D54E1E3}"/>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6D780BB-5553-41D6-8E84-227F95000890}"/>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E026ABA-1F9A-4D63-BE63-F87E968AAB59}"/>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783C4C81-D417-4C09-BCAB-C537E630120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39C34A2C-6509-4BBF-ACEE-AC77D0502EA7}"/>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0CDCD648-DE37-4943-BA51-2637DEEFDF7B}"/>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D0B6FC9-EF63-45B7-A76A-9AB95621915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31C23EEA-67A7-43C1-8C53-13808B9E8EBF}"/>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24FC823-501F-4E61-878E-9112E9290CEE}"/>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DCFBBDF-26CF-4626-A3F9-44C70355D3CC}"/>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573B4432-A03A-47D0-B950-0BFCD7061EFA}"/>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F3D2359A-0481-451E-95E1-BCFD805ADBFA}"/>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116C51D-EF51-45E0-A29D-3EF9AEF7C8FC}"/>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FC3EA8E6-386A-459B-82B9-3839AA9704E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F0EE70FD-4774-46D5-BDBA-886EF82B0DD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5B49E6FD-6093-4734-9724-462ED3B1FDD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BF939C8D-0B2A-4022-B060-4A72FD575EF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B6BBAB1-CA52-4969-A311-2D27CFBD5B9D}"/>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1C4CFC0-B0C8-4944-80D4-1001635976F1}"/>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FFEF237-4445-48F3-B1E8-60E93B7CEF4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F081D1F0-7DFE-4881-857F-5BB18E24DDBA}"/>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72EA51F-DFB3-4283-89E0-89D9ACF2429A}"/>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29BB0166-6DDB-4729-A847-6DFD6AC22609}"/>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E73CD1A-2904-4F18-9CD0-BE59B9E021D8}"/>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8CE4BCF9-8720-4EB8-9599-F8F04282850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5EADFED-DFE1-4E01-A3AB-8E27A3D966C4}"/>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9D524934-AA45-476D-A1A3-DC36E84C2B50}"/>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E175FE86-3664-4688-8361-06A9669B4160}"/>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6F7E079E-AF88-4D9B-A978-D1DC55B86641}"/>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8674E5F0-80BE-4D9F-88F7-D76BD56B39C6}"/>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798C3E12-6606-405F-8912-2EEC284D672F}"/>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A18E91A7-6475-4E1E-AE0E-B8DDDA3424E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4F9217B2-FEC9-4342-9643-3E802F3AE15C}"/>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365575D1-8067-4313-BC06-8648AE98447B}"/>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CC810D8D-FEAA-4BD2-B0C3-54308AE47F2C}"/>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524ED7F-065F-499C-A93B-9AD0E9D6E73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09AAAD4-AF37-438E-8D1E-53C8173DBFA9}"/>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B45C1A83-1C05-4F13-8B1C-FF57F8ED538D}"/>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0EA9F98-6BFE-46D7-845B-5CE9A3F8943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45B36110-D67A-431E-A887-F9C8327A5D7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7A647005-0093-48C1-B4C8-BD3A479822B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28C3A52-C2C8-4270-B9AF-398B50164803}"/>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8398025-7204-4DCE-87F6-BD8124AF4614}"/>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7053097-20BD-40D0-AB7F-7ADA53752A30}"/>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51EEE886-379C-4F90-A85E-9D8CEC211351}"/>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4C99B9D5-81B1-4DA3-82F1-26AB70E0EB9A}"/>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4216751-74DC-48C3-B059-5243F3F7A461}"/>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2F37989-19AC-480C-9111-6BEE52ABFB40}"/>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E7641282-24C2-4803-8E1C-D9010AAEC997}"/>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41B94D8-C955-4867-8CF8-A0B90C22154F}"/>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9BA125A8-9CC5-45B4-8A77-4C11CA4CD4AD}"/>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B0CE560-34EA-4CD7-8325-C3BD2D2C875B}"/>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C4B33F5E-BC66-4B22-A197-A01F1BF93C74}"/>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Slide Number Placeholder 1">
            <a:extLst>
              <a:ext uri="{FF2B5EF4-FFF2-40B4-BE49-F238E27FC236}">
                <a16:creationId xmlns:a16="http://schemas.microsoft.com/office/drawing/2014/main" id="{F3EACF45-BED8-8FFC-0EC2-5BB61DA4D98F}"/>
              </a:ext>
            </a:extLst>
          </p:cNvPr>
          <p:cNvSpPr>
            <a:spLocks noGrp="1"/>
          </p:cNvSpPr>
          <p:nvPr>
            <p:ph type="sldNum" sz="quarter" idx="12"/>
          </p:nvPr>
        </p:nvSpPr>
        <p:spPr/>
        <p:txBody>
          <a:bodyPr/>
          <a:lstStyle/>
          <a:p>
            <a:fld id="{ED1DAF26-4688-47B1-87A8-12D79AD563FB}" type="slidenum">
              <a:rPr lang="en-US" smtClean="0"/>
              <a:t>2</a:t>
            </a:fld>
            <a:endParaRPr lang="en-US"/>
          </a:p>
        </p:txBody>
      </p:sp>
    </p:spTree>
    <p:extLst>
      <p:ext uri="{BB962C8B-B14F-4D97-AF65-F5344CB8AC3E}">
        <p14:creationId xmlns:p14="http://schemas.microsoft.com/office/powerpoint/2010/main" val="3412813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8466"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UPDATES</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927100" y="1727201"/>
            <a:ext cx="10236200" cy="3647152"/>
          </a:xfrm>
          <a:prstGeom prst="rect">
            <a:avLst/>
          </a:prstGeom>
          <a:noFill/>
        </p:spPr>
        <p:txBody>
          <a:bodyPr wrap="square" rtlCol="0">
            <a:spAutoFit/>
          </a:bodyPr>
          <a:lstStyle/>
          <a:p>
            <a:pPr marL="342900" marR="0" indent="-342900">
              <a:spcBef>
                <a:spcPts val="300"/>
              </a:spcBef>
              <a:spcAft>
                <a:spcPts val="0"/>
              </a:spcAft>
              <a:buFont typeface="Arial" panose="020B0604020202020204" pitchFamily="34" charset="0"/>
              <a:buChar char="•"/>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MCS &amp; MTG Calculation of Award</a:t>
            </a:r>
          </a:p>
          <a:p>
            <a:pPr marL="800100" lvl="1" indent="-342900">
              <a:spcBef>
                <a:spcPts val="300"/>
              </a:spcBef>
              <a:buFont typeface="Arial" panose="020B0604020202020204" pitchFamily="34" charset="0"/>
              <a:buChar char="•"/>
            </a:pPr>
            <a:r>
              <a:rPr kumimoji="0" lang="en-US" sz="2000" b="0" i="0" u="none" strike="noStrike" kern="1200" cap="none" spc="0" normalizeH="0" baseline="0" noProof="0" dirty="0">
                <a:ln>
                  <a:noFill/>
                </a:ln>
                <a:uLnTx/>
                <a:uFillTx/>
                <a:latin typeface="Franklin Gothic Medium" panose="020B0603020102020204" pitchFamily="34" charset="0"/>
              </a:rPr>
              <a:t>Removed Factored Expected </a:t>
            </a:r>
            <a:r>
              <a:rPr lang="en-US" sz="2000" dirty="0">
                <a:latin typeface="Franklin Gothic Medium" panose="020B0603020102020204" pitchFamily="34" charset="0"/>
              </a:rPr>
              <a:t>Family Contribution</a:t>
            </a:r>
          </a:p>
          <a:p>
            <a:pPr marL="342900" indent="-342900">
              <a:spcBef>
                <a:spcPts val="300"/>
              </a:spcBef>
              <a:buFont typeface="Arial" panose="020B0604020202020204" pitchFamily="34" charset="0"/>
              <a:buChar char="•"/>
            </a:pPr>
            <a:r>
              <a:rPr kumimoji="0" lang="en-US" sz="2400" b="0" i="0" u="none" strike="noStrike" kern="1200" cap="none" spc="0" normalizeH="0" baseline="0" noProof="0" dirty="0">
                <a:ln>
                  <a:noFill/>
                </a:ln>
                <a:effectLst/>
                <a:uLnTx/>
                <a:uFillTx/>
                <a:latin typeface="Franklin Gothic Medium" panose="020B0603020102020204" pitchFamily="34" charset="0"/>
              </a:rPr>
              <a:t>TIP Fee Maximum Increase</a:t>
            </a:r>
          </a:p>
          <a:p>
            <a:pPr marL="800100" lvl="1" indent="-342900">
              <a:spcBef>
                <a:spcPts val="300"/>
              </a:spcBef>
              <a:buFont typeface="Arial" panose="020B0604020202020204" pitchFamily="34" charset="0"/>
              <a:buChar char="•"/>
            </a:pPr>
            <a:r>
              <a:rPr lang="en-US" sz="2000" dirty="0">
                <a:latin typeface="Franklin Gothic Medium" panose="020B0603020102020204" pitchFamily="34" charset="0"/>
              </a:rPr>
              <a:t>$450 per semester</a:t>
            </a:r>
          </a:p>
          <a:p>
            <a:pPr marL="342900" indent="-342900">
              <a:spcBef>
                <a:spcPts val="300"/>
              </a:spcBef>
              <a:buFont typeface="Arial" panose="020B0604020202020204" pitchFamily="34" charset="0"/>
              <a:buChar char="•"/>
            </a:pPr>
            <a:r>
              <a:rPr kumimoji="0" lang="en-US" sz="2400" b="0" i="0" u="none" strike="noStrike" kern="1200" cap="none" spc="0" normalizeH="0" baseline="0" noProof="0" dirty="0">
                <a:ln>
                  <a:noFill/>
                </a:ln>
                <a:effectLst/>
                <a:uLnTx/>
                <a:uFillTx/>
                <a:latin typeface="Franklin Gothic Medium" panose="020B0603020102020204" pitchFamily="34" charset="0"/>
              </a:rPr>
              <a:t>Mandatory Fees Redefined for All Programs</a:t>
            </a:r>
          </a:p>
          <a:p>
            <a:pPr marL="800100" lvl="1" indent="-342900">
              <a:spcBef>
                <a:spcPts val="300"/>
              </a:spcBef>
              <a:buFont typeface="Arial" panose="020B0604020202020204" pitchFamily="34" charset="0"/>
              <a:buChar char="•"/>
            </a:pPr>
            <a:r>
              <a:rPr lang="en-US" sz="2000" dirty="0">
                <a:latin typeface="Franklin Gothic Medium" panose="020B0603020102020204" pitchFamily="34" charset="0"/>
              </a:rPr>
              <a:t>“mandatory fees must be fees specified in the institution’s course catalog as a condition of enrollment and/or required for the student’s completion of an eligible certificate or degree (such as online fees and lab fees required for course enrollment).”</a:t>
            </a:r>
          </a:p>
          <a:p>
            <a:pPr marL="342900" indent="-342900">
              <a:spcBef>
                <a:spcPts val="300"/>
              </a:spcBef>
              <a:buFont typeface="Arial" panose="020B0604020202020204" pitchFamily="34" charset="0"/>
              <a:buChar char="•"/>
            </a:pPr>
            <a:r>
              <a:rPr kumimoji="0" lang="en-US" sz="2400" b="0" i="0" u="none" strike="noStrike" kern="1200" cap="none" spc="0" normalizeH="0" baseline="0" noProof="0" dirty="0">
                <a:ln>
                  <a:noFill/>
                </a:ln>
                <a:effectLst/>
                <a:uLnTx/>
                <a:uFillTx/>
                <a:latin typeface="Franklin Gothic Medium" panose="020B0603020102020204" pitchFamily="34" charset="0"/>
              </a:rPr>
              <a:t>MI Future Educator Stipend Verification Workflow</a:t>
            </a:r>
          </a:p>
        </p:txBody>
      </p:sp>
      <p:sp>
        <p:nvSpPr>
          <p:cNvPr id="5" name="TextBox 4">
            <a:extLst>
              <a:ext uri="{FF2B5EF4-FFF2-40B4-BE49-F238E27FC236}">
                <a16:creationId xmlns:a16="http://schemas.microsoft.com/office/drawing/2014/main" id="{060270E5-6D9B-4AE6-BE1E-689ED2D4DCCD}"/>
              </a:ext>
            </a:extLst>
          </p:cNvPr>
          <p:cNvSpPr txBox="1"/>
          <p:nvPr/>
        </p:nvSpPr>
        <p:spPr>
          <a:xfrm>
            <a:off x="1608466"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2023-24</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C372A28E-E8D8-426E-BB18-58CE27B80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64E52233-7182-446F-8A12-29BCD1F89727}"/>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C9DE0743-EF85-48C9-ACB1-713343E5099F}"/>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FADC69-0228-4296-A8C9-D64202B9A0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AC8A17D-B021-4B05-A99B-5676CAA7B832}"/>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EFAD4B-A12F-4264-A3BD-EBAB515EF7FC}"/>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9489ADE-1D13-4E82-86A6-BE709270BFDD}"/>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B0EE57-E827-479A-825C-43F651D45442}"/>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5BF1F23-A705-42BF-A8EA-53E6335A1D5B}"/>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D36F09A-6B42-4EA5-96BE-21D2CEFF18DE}"/>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EFC2636-A20A-44EB-9DE6-B6E106E7A0F3}"/>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79AFB58-1D63-460E-9675-095F85519A0B}"/>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F500224-4F10-48D4-AD30-9F35355617B9}"/>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C26E0B-6559-434E-B37C-AE22237FF52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CDCF70-4E2F-4AD2-A195-1625CDE722D5}"/>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97199E-211B-4407-AD77-A8103CAB574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2F03E4D-3CA3-4D45-8B10-7AF309237CBF}"/>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EDC355B-FFDB-4103-81BF-BE3FD811CBFA}"/>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4623E06-F159-472F-868F-5E392B0BF3A6}"/>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BD66E46-0A05-45D9-80C9-CC5E1DE54274}"/>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001B0C-662D-4068-B3E9-9F9C72CCC6F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7495BA3-A0C1-40D1-BAC5-77CB4328D8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F4ED001-1B21-4E49-A944-539AB28935C4}"/>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327206DB-81DC-4E9F-9910-91B68245BAB3}"/>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4AF6F84-ED6F-49AF-A09A-528061731A61}"/>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7B3A820-7247-4246-9674-514D1D1806C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418D77A-8F08-48C0-ACC6-A9B411F95E1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32BAED-D542-42B4-9853-075C8EF81E37}"/>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6052D37-D90E-4AB2-9F19-9BF8013D2F3D}"/>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AFD4834-A01C-4CA1-868E-F5BCA738A1A1}"/>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37B5E92-9856-44EC-BE5A-2B4FFF4F75E7}"/>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8566CBF-A09A-4E33-A9B8-342CCFC9848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58085EC-0708-435F-BA61-2CE69BF14D6D}"/>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B5DE1E0-9228-4121-8A32-F52C14A6F98C}"/>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BBAC6F2-8F60-40B1-8E90-A6B26BC4A7EC}"/>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EECDADB-AFF9-4CB9-A99F-292FCD5E90EB}"/>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42B1020-FB96-4CD4-8E8D-69C84B99D7E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6DC47-732D-4534-937D-864B9536557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0A75938-FDC2-4F61-959E-3330C0D77FB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695BB3-B93D-48DA-A881-1359FC36F50C}"/>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6C47A0E-DEB4-41C1-9E5E-B0BBD9E0C588}"/>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1B1E605-2C41-433E-BF0A-19158DA24ECE}"/>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2249FB3-B3B3-4757-8A48-78CF4D47F87D}"/>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875EC2F-9A20-4194-AB65-5B5AAFD9FAD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08112B1-15AF-40F6-8BED-285D506EDBAB}"/>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AE25108-AF24-446F-B547-087820F530D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064CFD-EA31-49B2-81C0-4C322950D652}"/>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17A41E-9B7C-4021-9635-3CEE6A71F479}"/>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A03A91-63FA-41B9-BCA8-F81F2CECE4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F398D98-03AC-449C-84A1-34A74C1EB92C}"/>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2C0A936-96E4-4BC7-9742-5BAA351026C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DB059D4-E8EA-49DD-B180-E1C849CF4DF4}"/>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101E595-3945-4333-840B-81B5003EEE1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D481F1-F891-4876-ACB4-91FEDD431468}"/>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339A4E8-78E2-441B-A01D-A42D91518758}"/>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686C475-988C-4441-BF50-AB6AA3A664B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F29388A-27D9-45A9-A921-5381790E3DE3}"/>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BD1A9C1-C2A0-41E7-BFAF-B3F9D8D7BF94}"/>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75C386B-A4C1-4817-A7B3-5C315AF9AB99}"/>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BC78E9A-CD1B-4D9F-8457-208C1264BE6C}"/>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C0435BC-86F1-42DF-98A2-631D25DB9349}"/>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0901456-7A58-4C1A-9E73-17DA40F6AC6A}"/>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98B9632-7B9C-4B45-A978-F70BCE0268A5}"/>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4A404DB-D01E-4DAE-990A-6A57E973333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63470B2F-D444-4E1F-9764-BE172FC36E71}"/>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58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8466"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LEO UPDATES</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5" name="TextBox 4">
            <a:extLst>
              <a:ext uri="{FF2B5EF4-FFF2-40B4-BE49-F238E27FC236}">
                <a16:creationId xmlns:a16="http://schemas.microsoft.com/office/drawing/2014/main" id="{060270E5-6D9B-4AE6-BE1E-689ED2D4DCCD}"/>
              </a:ext>
            </a:extLst>
          </p:cNvPr>
          <p:cNvSpPr txBox="1"/>
          <p:nvPr/>
        </p:nvSpPr>
        <p:spPr>
          <a:xfrm>
            <a:off x="1608466"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2023-24</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C372A28E-E8D8-426E-BB18-58CE27B801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64E52233-7182-446F-8A12-29BCD1F89727}"/>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C9DE0743-EF85-48C9-ACB1-713343E5099F}"/>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1FADC69-0228-4296-A8C9-D64202B9A0D9}"/>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BAC8A17D-B021-4B05-A99B-5676CAA7B832}"/>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EEFAD4B-A12F-4264-A3BD-EBAB515EF7FC}"/>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9489ADE-1D13-4E82-86A6-BE709270BFDD}"/>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9B0EE57-E827-479A-825C-43F651D45442}"/>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5BF1F23-A705-42BF-A8EA-53E6335A1D5B}"/>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8D36F09A-6B42-4EA5-96BE-21D2CEFF18DE}"/>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EFC2636-A20A-44EB-9DE6-B6E106E7A0F3}"/>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79AFB58-1D63-460E-9675-095F85519A0B}"/>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F500224-4F10-48D4-AD30-9F35355617B9}"/>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C26E0B-6559-434E-B37C-AE22237FF52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DCDCF70-4E2F-4AD2-A195-1625CDE722D5}"/>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97199E-211B-4407-AD77-A8103CAB574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2F03E4D-3CA3-4D45-8B10-7AF309237CBF}"/>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EEDC355B-FFDB-4103-81BF-BE3FD811CBFA}"/>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C4623E06-F159-472F-868F-5E392B0BF3A6}"/>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BD66E46-0A05-45D9-80C9-CC5E1DE54274}"/>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001B0C-662D-4068-B3E9-9F9C72CCC6F8}"/>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87495BA3-A0C1-40D1-BAC5-77CB4328D8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F4ED001-1B21-4E49-A944-539AB28935C4}"/>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327206DB-81DC-4E9F-9910-91B68245BAB3}"/>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4AF6F84-ED6F-49AF-A09A-528061731A61}"/>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7B3A820-7247-4246-9674-514D1D1806C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0418D77A-8F08-48C0-ACC6-A9B411F95E19}"/>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32BAED-D542-42B4-9853-075C8EF81E37}"/>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D6052D37-D90E-4AB2-9F19-9BF8013D2F3D}"/>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AFD4834-A01C-4CA1-868E-F5BCA738A1A1}"/>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37B5E92-9856-44EC-BE5A-2B4FFF4F75E7}"/>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28566CBF-A09A-4E33-A9B8-342CCFC9848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58085EC-0708-435F-BA61-2CE69BF14D6D}"/>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B5DE1E0-9228-4121-8A32-F52C14A6F98C}"/>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BBAC6F2-8F60-40B1-8E90-A6B26BC4A7EC}"/>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EECDADB-AFF9-4CB9-A99F-292FCD5E90EB}"/>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E42B1020-FB96-4CD4-8E8D-69C84B99D7ED}"/>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6DC47-732D-4534-937D-864B9536557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0A75938-FDC2-4F61-959E-3330C0D77FB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E695BB3-B93D-48DA-A881-1359FC36F50C}"/>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76C47A0E-DEB4-41C1-9E5E-B0BBD9E0C588}"/>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B1B1E605-2C41-433E-BF0A-19158DA24ECE}"/>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D2249FB3-B3B3-4757-8A48-78CF4D47F87D}"/>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7875EC2F-9A20-4194-AB65-5B5AAFD9FAD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508112B1-15AF-40F6-8BED-285D506EDBAB}"/>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AE25108-AF24-446F-B547-087820F530D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C064CFD-EA31-49B2-81C0-4C322950D652}"/>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17A41E-9B7C-4021-9635-3CEE6A71F479}"/>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FA03A91-63FA-41B9-BCA8-F81F2CECE4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3F398D98-03AC-449C-84A1-34A74C1EB92C}"/>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E2C0A936-96E4-4BC7-9742-5BAA351026C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FDB059D4-E8EA-49DD-B180-E1C849CF4DF4}"/>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101E595-3945-4333-840B-81B5003EEE1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CD481F1-F891-4876-ACB4-91FEDD431468}"/>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E339A4E8-78E2-441B-A01D-A42D91518758}"/>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686C475-988C-4441-BF50-AB6AA3A664B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F29388A-27D9-45A9-A921-5381790E3DE3}"/>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0BD1A9C1-C2A0-41E7-BFAF-B3F9D8D7BF94}"/>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E75C386B-A4C1-4817-A7B3-5C315AF9AB99}"/>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BC78E9A-CD1B-4D9F-8457-208C1264BE6C}"/>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7C0435BC-86F1-42DF-98A2-631D25DB9349}"/>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0901456-7A58-4C1A-9E73-17DA40F6AC6A}"/>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98B9632-7B9C-4B45-A978-F70BCE0268A5}"/>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4A404DB-D01E-4DAE-990A-6A57E973333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63470B2F-D444-4E1F-9764-BE172FC36E71}"/>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A83B5A8-6874-A152-3F68-FD4BC6DD9761}"/>
              </a:ext>
            </a:extLst>
          </p:cNvPr>
          <p:cNvSpPr txBox="1"/>
          <p:nvPr/>
        </p:nvSpPr>
        <p:spPr>
          <a:xfrm>
            <a:off x="475611" y="1795730"/>
            <a:ext cx="11388439" cy="4893647"/>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400" dirty="0">
                <a:effectLst/>
                <a:latin typeface="Franklin Gothic Medium" panose="020B0603020102020204" pitchFamily="34" charset="0"/>
                <a:ea typeface="Times New Roman" panose="02020603050405020304" pitchFamily="18" charset="0"/>
              </a:rPr>
              <a:t>Students will no longer be required to be enrolled at half-time minimally</a:t>
            </a:r>
            <a:endParaRPr lang="en-US" sz="2400" dirty="0">
              <a:effectLst/>
              <a:latin typeface="Franklin Gothic Medium" panose="020B060302010202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400" dirty="0">
                <a:effectLst/>
                <a:latin typeface="Franklin Gothic Medium" panose="020B0603020102020204" pitchFamily="34" charset="0"/>
                <a:ea typeface="Times New Roman" panose="02020603050405020304" pitchFamily="18" charset="0"/>
              </a:rPr>
              <a:t>Colleges will begin evaluating students for renewal based on </a:t>
            </a:r>
            <a:r>
              <a:rPr lang="en-US" sz="2400" i="1" dirty="0">
                <a:effectLst/>
                <a:latin typeface="Franklin Gothic Medium" panose="020B0603020102020204" pitchFamily="34" charset="0"/>
                <a:ea typeface="Times New Roman" panose="02020603050405020304" pitchFamily="18" charset="0"/>
              </a:rPr>
              <a:t>SAP or</a:t>
            </a:r>
            <a:r>
              <a:rPr lang="en-US" sz="2400" dirty="0">
                <a:effectLst/>
                <a:latin typeface="Franklin Gothic Medium" panose="020B0603020102020204" pitchFamily="34" charset="0"/>
                <a:ea typeface="Times New Roman" panose="02020603050405020304" pitchFamily="18" charset="0"/>
              </a:rPr>
              <a:t> 2.0 scholarship GPA</a:t>
            </a:r>
            <a:endParaRPr lang="en-US" sz="2400" dirty="0">
              <a:effectLst/>
              <a:latin typeface="Franklin Gothic Medium" panose="020B060302010202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400" dirty="0">
                <a:effectLst/>
                <a:latin typeface="Franklin Gothic Medium" panose="020B0603020102020204" pitchFamily="34" charset="0"/>
                <a:ea typeface="Times New Roman" panose="02020603050405020304" pitchFamily="18" charset="0"/>
              </a:rPr>
              <a:t>Colleges will begin evaluating students for renewal based on earning a minimum of 12 credits instead of continuous enrollment</a:t>
            </a:r>
            <a:endParaRPr lang="en-US" sz="2400" dirty="0">
              <a:effectLst/>
              <a:latin typeface="Franklin Gothic Medium" panose="020B060302010202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400" dirty="0">
                <a:effectLst/>
                <a:latin typeface="Franklin Gothic Medium" panose="020B0603020102020204" pitchFamily="34" charset="0"/>
                <a:ea typeface="Times New Roman" panose="02020603050405020304" pitchFamily="18" charset="0"/>
              </a:rPr>
              <a:t>Colleges will have flexibility in applying the scholarship if the student is out-of-district (i.e., Reconnect/F4F will no longer stop the school from applying their Pell to their out-of-district costs too)</a:t>
            </a:r>
            <a:endParaRPr lang="en-US" sz="2400" dirty="0">
              <a:effectLst/>
              <a:latin typeface="Franklin Gothic Medium" panose="020B060302010202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400" dirty="0">
                <a:effectLst/>
                <a:latin typeface="Franklin Gothic Medium" panose="020B0603020102020204" pitchFamily="34" charset="0"/>
                <a:ea typeface="Times New Roman" panose="02020603050405020304" pitchFamily="18" charset="0"/>
              </a:rPr>
              <a:t>Colleges can request reimbursement for $80 per credit hour for credit for prior learning</a:t>
            </a:r>
          </a:p>
          <a:p>
            <a:pPr marL="342900" indent="-342900">
              <a:buFont typeface="Arial" panose="020B0604020202020204" pitchFamily="34" charset="0"/>
              <a:buChar char="•"/>
            </a:pPr>
            <a:r>
              <a:rPr lang="en-US" sz="2400" dirty="0">
                <a:effectLst/>
                <a:latin typeface="Franklin Gothic Medium" panose="020B0603020102020204" pitchFamily="34" charset="0"/>
                <a:ea typeface="Times New Roman" panose="02020603050405020304" pitchFamily="18" charset="0"/>
              </a:rPr>
              <a:t>Institution must provide student with development education in a co-requisite model only if they need remedial education.</a:t>
            </a:r>
            <a:endParaRPr lang="en-US" sz="2400" dirty="0">
              <a:effectLst/>
              <a:latin typeface="Franklin Gothic Medium" panose="020B0603020102020204" pitchFamily="34" charset="0"/>
              <a:ea typeface="Calibri" panose="020F0502020204030204" pitchFamily="34" charset="0"/>
            </a:endParaRPr>
          </a:p>
          <a:p>
            <a:pPr marR="0" lvl="0">
              <a:spcBef>
                <a:spcPts val="0"/>
              </a:spcBef>
              <a:spcAft>
                <a:spcPts val="0"/>
              </a:spcAft>
            </a:pPr>
            <a:endParaRPr lang="en-US" sz="2400" dirty="0">
              <a:effectLst/>
              <a:latin typeface="Franklin Gothic Medium" panose="020B0603020102020204" pitchFamily="34" charset="0"/>
              <a:ea typeface="Calibri" panose="020F0502020204030204" pitchFamily="34" charset="0"/>
            </a:endParaRPr>
          </a:p>
        </p:txBody>
      </p:sp>
    </p:spTree>
    <p:extLst>
      <p:ext uri="{BB962C8B-B14F-4D97-AF65-F5344CB8AC3E}">
        <p14:creationId xmlns:p14="http://schemas.microsoft.com/office/powerpoint/2010/main" val="57928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DB2066-80EE-4168-B862-17434A206E80}"/>
              </a:ext>
            </a:extLst>
          </p:cNvPr>
          <p:cNvSpPr/>
          <p:nvPr/>
        </p:nvSpPr>
        <p:spPr>
          <a:xfrm>
            <a:off x="-5862" y="0"/>
            <a:ext cx="12203723" cy="6858000"/>
          </a:xfrm>
          <a:prstGeom prst="rect">
            <a:avLst/>
          </a:prstGeom>
          <a:gradFill flip="none" rotWithShape="1">
            <a:gsLst>
              <a:gs pos="100000">
                <a:srgbClr val="0177A6"/>
              </a:gs>
              <a:gs pos="52000">
                <a:srgbClr val="6157A6"/>
              </a:gs>
              <a:gs pos="0">
                <a:srgbClr val="32394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4BE24FA6-0A2E-4702-8EBC-0645D69E2E93}"/>
              </a:ext>
            </a:extLst>
          </p:cNvPr>
          <p:cNvSpPr txBox="1"/>
          <p:nvPr/>
        </p:nvSpPr>
        <p:spPr>
          <a:xfrm>
            <a:off x="314036" y="4592666"/>
            <a:ext cx="722976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MiSSG</a:t>
            </a:r>
            <a:endPar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cxnSp>
        <p:nvCxnSpPr>
          <p:cNvPr id="9" name="Straight Connector 8">
            <a:extLst>
              <a:ext uri="{FF2B5EF4-FFF2-40B4-BE49-F238E27FC236}">
                <a16:creationId xmlns:a16="http://schemas.microsoft.com/office/drawing/2014/main" id="{063AA233-806E-4622-A19C-000E4CB36BD2}"/>
              </a:ext>
            </a:extLst>
          </p:cNvPr>
          <p:cNvCxnSpPr/>
          <p:nvPr/>
        </p:nvCxnSpPr>
        <p:spPr>
          <a:xfrm>
            <a:off x="372651" y="5606878"/>
            <a:ext cx="118779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989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DB2066-80EE-4168-B862-17434A206E80}"/>
              </a:ext>
            </a:extLst>
          </p:cNvPr>
          <p:cNvSpPr/>
          <p:nvPr/>
        </p:nvSpPr>
        <p:spPr>
          <a:xfrm>
            <a:off x="-5862" y="0"/>
            <a:ext cx="12203723" cy="1376211"/>
          </a:xfrm>
          <a:prstGeom prst="rect">
            <a:avLst/>
          </a:prstGeom>
          <a:gradFill flip="none" rotWithShape="1">
            <a:gsLst>
              <a:gs pos="0">
                <a:srgbClr val="6157A6"/>
              </a:gs>
              <a:gs pos="100000">
                <a:srgbClr val="1A7C8C"/>
              </a:gs>
              <a:gs pos="76000">
                <a:srgbClr val="0D799A"/>
              </a:gs>
              <a:gs pos="54000">
                <a:srgbClr val="0177A6"/>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5B5786F2-AE24-43C9-B98B-3D17D29CE8B2}"/>
              </a:ext>
            </a:extLst>
          </p:cNvPr>
          <p:cNvSpPr txBox="1"/>
          <p:nvPr/>
        </p:nvSpPr>
        <p:spPr>
          <a:xfrm>
            <a:off x="314036" y="536480"/>
            <a:ext cx="1122147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STUDENT PORTAL</a:t>
            </a:r>
          </a:p>
        </p:txBody>
      </p:sp>
      <p:sp>
        <p:nvSpPr>
          <p:cNvPr id="9" name="TextBox 8">
            <a:extLst>
              <a:ext uri="{FF2B5EF4-FFF2-40B4-BE49-F238E27FC236}">
                <a16:creationId xmlns:a16="http://schemas.microsoft.com/office/drawing/2014/main" id="{92506A3B-35BA-4424-8922-6E108A4E20B8}"/>
              </a:ext>
            </a:extLst>
          </p:cNvPr>
          <p:cNvSpPr txBox="1"/>
          <p:nvPr/>
        </p:nvSpPr>
        <p:spPr>
          <a:xfrm>
            <a:off x="314036" y="302707"/>
            <a:ext cx="112214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MiSSG</a:t>
            </a:r>
          </a:p>
        </p:txBody>
      </p:sp>
      <p:sp>
        <p:nvSpPr>
          <p:cNvPr id="11" name="TextBox 10">
            <a:extLst>
              <a:ext uri="{FF2B5EF4-FFF2-40B4-BE49-F238E27FC236}">
                <a16:creationId xmlns:a16="http://schemas.microsoft.com/office/drawing/2014/main" id="{C6B5A356-C948-427A-9A64-8A0A15D166CE}"/>
              </a:ext>
            </a:extLst>
          </p:cNvPr>
          <p:cNvSpPr txBox="1"/>
          <p:nvPr/>
        </p:nvSpPr>
        <p:spPr>
          <a:xfrm>
            <a:off x="430154" y="1651616"/>
            <a:ext cx="964129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Franklin Gothic Medium" panose="020B0603020102020204" pitchFamily="34" charset="0"/>
              </a:rPr>
              <a:t>Enhancements Coming to Improve User Experience</a:t>
            </a:r>
            <a:endParaRPr kumimoji="0" lang="en-US" sz="2400" i="0" u="none" strike="noStrike" kern="1200" cap="none" spc="0" normalizeH="0" baseline="0" noProof="0" dirty="0">
              <a:ln>
                <a:noFill/>
              </a:ln>
              <a:solidFill>
                <a:srgbClr val="0177A6"/>
              </a:solidFill>
              <a:effectLst/>
              <a:uLnTx/>
              <a:uFillTx/>
              <a:latin typeface="Franklin Gothic Medium" panose="020B0603020102020204" pitchFamily="34" charset="0"/>
            </a:endParaRPr>
          </a:p>
        </p:txBody>
      </p:sp>
      <p:grpSp>
        <p:nvGrpSpPr>
          <p:cNvPr id="13" name="Graphic 4">
            <a:extLst>
              <a:ext uri="{FF2B5EF4-FFF2-40B4-BE49-F238E27FC236}">
                <a16:creationId xmlns:a16="http://schemas.microsoft.com/office/drawing/2014/main" id="{AF93F861-51DD-400A-AFDD-6D7DE0864A2A}"/>
              </a:ext>
            </a:extLst>
          </p:cNvPr>
          <p:cNvGrpSpPr/>
          <p:nvPr/>
        </p:nvGrpSpPr>
        <p:grpSpPr>
          <a:xfrm>
            <a:off x="3949345" y="65707"/>
            <a:ext cx="1290871" cy="1325166"/>
            <a:chOff x="3319462" y="581025"/>
            <a:chExt cx="5549836" cy="5697283"/>
          </a:xfrm>
          <a:solidFill>
            <a:schemeClr val="tx1">
              <a:alpha val="6000"/>
            </a:schemeClr>
          </a:solidFill>
        </p:grpSpPr>
        <p:sp>
          <p:nvSpPr>
            <p:cNvPr id="15" name="Freeform: Shape 14">
              <a:extLst>
                <a:ext uri="{FF2B5EF4-FFF2-40B4-BE49-F238E27FC236}">
                  <a16:creationId xmlns:a16="http://schemas.microsoft.com/office/drawing/2014/main" id="{8EB7B9FA-3088-4CE0-9460-7D152C6EF041}"/>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1B73637-A856-4861-9D0C-75E3EB742E80}"/>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52D7722-4AA7-452E-AE56-444E3E4013E5}"/>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5D899B1-DBE3-43C2-8775-8B7E0C966279}"/>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EEF2C37-5C23-42A8-BE1A-C2074DCD9435}"/>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2772CD1-629B-47EE-9AE8-04C23157FC9A}"/>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B5814F1-6D70-48A7-93F0-182BC33CA067}"/>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579221F-062E-45A6-BFF1-B6442BB0B2C6}"/>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3FE3B5E-F7BE-48E6-8AE4-8E8F5E71FEB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B831D7B-732B-41D6-B04F-75801217E4B5}"/>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629ACC6-47EA-4CCA-855C-B73D0B240796}"/>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5502737-EC43-415A-8A95-D4F5DBC9993F}"/>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C15E943-15DC-40F8-9A1B-A31382B5A84D}"/>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F1D0527-DBBE-45DC-B87A-273F12606C86}"/>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728A3F4-8E72-4154-A0FA-639B961079D1}"/>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E917C8E-9C15-471F-8C51-8F9A2BCA4FBF}"/>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EB8ED32-AF51-4A89-92F0-01D34B9C068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B854DE35-1C0E-4EE3-9F67-4C0155972BE9}"/>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0CD9720-5CDE-4ADF-BF00-B56550716484}"/>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E8F6470-1122-423B-B335-E67F68A09861}"/>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9CF4EA5-80C2-48CF-A538-75282650C187}"/>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F970DC4D-D160-4C55-B532-B3CEE804C346}"/>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FDF1FC0-B5B6-42BA-8BA1-25394BBE5F35}"/>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967E5ED1-AED1-4DD5-BB47-A54DE1EB5A54}"/>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A162D3E-E89E-4895-8428-E5717E17DB70}"/>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59D35950-AC5A-4F32-8006-E0B6D3FBBE5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74EEC9A-CF55-47A9-99BC-17713484E35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7B51E7D-CFC2-431B-9CF1-09F8AEA03510}"/>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0339738-75DA-4788-9E6C-5719B24FF552}"/>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F3EC97F-C080-46FE-90EF-75A430527235}"/>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BCE5AB8D-8083-4ED2-9321-18B43E818156}"/>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46633-18B6-4C13-9953-0DC33CFE9325}"/>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1EF4605A-B679-40B0-8188-1D7B8BF4D477}"/>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3729571-7FBF-4DED-83FE-B5A823FC48E7}"/>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06EB9B1C-C3D5-4C29-B04C-9DD8BEC4E7F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6C3A8EE-C92F-4722-8C40-4039418A011F}"/>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C37F1CF3-567D-4C8D-8BEC-724FBF848E0E}"/>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87A8D7B-55D6-4B25-91EC-6F97AF2E7D3D}"/>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8F8F7D2-1D1C-4E64-BBBC-996D976E052B}"/>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02C6289A-480B-4A39-B727-BAF5203DA66A}"/>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8AD900AA-4DA5-44E6-A1CE-F6DB30255184}"/>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FCB96802-107F-4B41-8468-62EA84C7726E}"/>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84ECB38F-BC08-4DE8-A036-1F4CCA6ACF82}"/>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F853B56-7FAF-4FB3-B9C4-CFDBF7C8DF8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08599A4-D9DD-4554-BC1A-2285162CDA13}"/>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E16F8B5A-6842-42E8-BAA9-A549D3EDA85C}"/>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BAD823D-2A38-472B-9A45-E52592DAD2A6}"/>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1DD37AD0-B1F4-41D8-9732-AE7E9CA46F1A}"/>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20D165F-879A-48C9-8EEF-147E48EDFC1F}"/>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AFCB9F3-D641-4FDD-A3ED-F22C60962CDF}"/>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F9DC7D10-756D-4E8E-B7C3-42EC6F798A01}"/>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E3DD22D0-8E4E-4A40-8ECA-211DF8ACD235}"/>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13B7A509-E941-4F16-8BA8-87E5434CD0DF}"/>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717828FE-614E-44DD-9660-03FBF4E0C998}"/>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272CA317-F8A9-49D1-8BAE-CFDCE4AF3C9F}"/>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BCCC12-9176-47F0-A8A5-2D5EC5C82D1E}"/>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282DA27A-A92D-43F1-A669-BF6ACD707795}"/>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CD9EE80-5263-4A6E-938F-E71865C38A7A}"/>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8A9C440-2C56-4016-BB48-F4A5650D6D44}"/>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5C47361B-3E4D-49D0-8839-8FE2C89B4AD0}"/>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6C2F4155-9B44-4AFF-97D9-B11718E5AD8B}"/>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2924E76D-65EA-427E-9E08-AE78AD30177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DCE1222-12AD-462C-9871-2E2DA60E338F}"/>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B1A741C2-324D-3877-01CA-C1332BE8B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1448" y="4814954"/>
            <a:ext cx="1295964" cy="1295964"/>
          </a:xfrm>
          <a:prstGeom prst="rect">
            <a:avLst/>
          </a:prstGeom>
        </p:spPr>
      </p:pic>
      <p:sp>
        <p:nvSpPr>
          <p:cNvPr id="4" name="Rectangle: Rounded Corners 3">
            <a:extLst>
              <a:ext uri="{FF2B5EF4-FFF2-40B4-BE49-F238E27FC236}">
                <a16:creationId xmlns:a16="http://schemas.microsoft.com/office/drawing/2014/main" id="{9B862408-CE11-8183-C5DB-7C97D62E5097}"/>
              </a:ext>
            </a:extLst>
          </p:cNvPr>
          <p:cNvSpPr/>
          <p:nvPr/>
        </p:nvSpPr>
        <p:spPr>
          <a:xfrm>
            <a:off x="10071448" y="4825475"/>
            <a:ext cx="1295965" cy="1295965"/>
          </a:xfrm>
          <a:prstGeom prst="roundRect">
            <a:avLst/>
          </a:prstGeom>
          <a:noFill/>
          <a:ln w="76200">
            <a:solidFill>
              <a:srgbClr val="575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AD4F08F-7652-27E4-A377-4955DC88C569}"/>
              </a:ext>
            </a:extLst>
          </p:cNvPr>
          <p:cNvPicPr>
            <a:picLocks noChangeAspect="1"/>
          </p:cNvPicPr>
          <p:nvPr/>
        </p:nvPicPr>
        <p:blipFill>
          <a:blip r:embed="rId3"/>
          <a:stretch>
            <a:fillRect/>
          </a:stretch>
        </p:blipFill>
        <p:spPr>
          <a:xfrm>
            <a:off x="800202" y="2283063"/>
            <a:ext cx="8244611" cy="3827855"/>
          </a:xfrm>
          <a:prstGeom prst="rect">
            <a:avLst/>
          </a:prstGeom>
        </p:spPr>
      </p:pic>
    </p:spTree>
    <p:extLst>
      <p:ext uri="{BB962C8B-B14F-4D97-AF65-F5344CB8AC3E}">
        <p14:creationId xmlns:p14="http://schemas.microsoft.com/office/powerpoint/2010/main" val="75323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DB2066-80EE-4168-B862-17434A206E80}"/>
              </a:ext>
            </a:extLst>
          </p:cNvPr>
          <p:cNvSpPr/>
          <p:nvPr/>
        </p:nvSpPr>
        <p:spPr>
          <a:xfrm>
            <a:off x="-5862" y="0"/>
            <a:ext cx="12203723" cy="1376211"/>
          </a:xfrm>
          <a:prstGeom prst="rect">
            <a:avLst/>
          </a:prstGeom>
          <a:gradFill flip="none" rotWithShape="1">
            <a:gsLst>
              <a:gs pos="0">
                <a:srgbClr val="6157A6"/>
              </a:gs>
              <a:gs pos="100000">
                <a:srgbClr val="1A7C8C"/>
              </a:gs>
              <a:gs pos="76000">
                <a:srgbClr val="0D799A"/>
              </a:gs>
              <a:gs pos="54000">
                <a:srgbClr val="0177A6"/>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5B5786F2-AE24-43C9-B98B-3D17D29CE8B2}"/>
              </a:ext>
            </a:extLst>
          </p:cNvPr>
          <p:cNvSpPr txBox="1"/>
          <p:nvPr/>
        </p:nvSpPr>
        <p:spPr>
          <a:xfrm>
            <a:off x="314036" y="536480"/>
            <a:ext cx="112214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COLLEGE AID ADMIN PORTAL</a:t>
            </a:r>
          </a:p>
        </p:txBody>
      </p:sp>
      <p:sp>
        <p:nvSpPr>
          <p:cNvPr id="9" name="TextBox 8">
            <a:extLst>
              <a:ext uri="{FF2B5EF4-FFF2-40B4-BE49-F238E27FC236}">
                <a16:creationId xmlns:a16="http://schemas.microsoft.com/office/drawing/2014/main" id="{92506A3B-35BA-4424-8922-6E108A4E20B8}"/>
              </a:ext>
            </a:extLst>
          </p:cNvPr>
          <p:cNvSpPr txBox="1"/>
          <p:nvPr/>
        </p:nvSpPr>
        <p:spPr>
          <a:xfrm>
            <a:off x="314036" y="302707"/>
            <a:ext cx="112214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MiSSG</a:t>
            </a:r>
          </a:p>
        </p:txBody>
      </p:sp>
      <p:sp>
        <p:nvSpPr>
          <p:cNvPr id="11" name="TextBox 10">
            <a:extLst>
              <a:ext uri="{FF2B5EF4-FFF2-40B4-BE49-F238E27FC236}">
                <a16:creationId xmlns:a16="http://schemas.microsoft.com/office/drawing/2014/main" id="{C6B5A356-C948-427A-9A64-8A0A15D166CE}"/>
              </a:ext>
            </a:extLst>
          </p:cNvPr>
          <p:cNvSpPr txBox="1"/>
          <p:nvPr/>
        </p:nvSpPr>
        <p:spPr>
          <a:xfrm>
            <a:off x="430154" y="1651616"/>
            <a:ext cx="9641294" cy="1200329"/>
          </a:xfrm>
          <a:prstGeom prst="rect">
            <a:avLst/>
          </a:prstGeom>
          <a:noFill/>
        </p:spPr>
        <p:txBody>
          <a:bodyPr wrap="square" rtlCol="0">
            <a:spAutoFit/>
          </a:bodyPr>
          <a:lstStyle/>
          <a:p>
            <a:pPr marL="342900" indent="-342900">
              <a:buFont typeface="Arial" panose="020B0604020202020204" pitchFamily="34" charset="0"/>
              <a:buChar char="•"/>
            </a:pPr>
            <a:r>
              <a:rPr lang="en-US" sz="2400" b="0" i="0" dirty="0">
                <a:solidFill>
                  <a:srgbClr val="353535"/>
                </a:solidFill>
                <a:effectLst/>
                <a:latin typeface="Franklin Gothic Medium" panose="020B0603020102020204" pitchFamily="34" charset="0"/>
              </a:rPr>
              <a:t>2023-24 College Security Access Forms Available in June.</a:t>
            </a:r>
          </a:p>
          <a:p>
            <a:pPr marL="342900" indent="-342900">
              <a:buFont typeface="Arial" panose="020B0604020202020204" pitchFamily="34" charset="0"/>
              <a:buChar char="•"/>
            </a:pPr>
            <a:r>
              <a:rPr lang="en-US" sz="2400" i="0" dirty="0">
                <a:effectLst/>
                <a:latin typeface="Franklin Gothic Medium" panose="020B0603020102020204" pitchFamily="34" charset="0"/>
              </a:rPr>
              <a:t>MiSSG File Formats</a:t>
            </a:r>
          </a:p>
          <a:p>
            <a:pPr marL="342900" indent="-342900">
              <a:buFont typeface="Arial" panose="020B0604020202020204" pitchFamily="34" charset="0"/>
              <a:buChar char="•"/>
            </a:pPr>
            <a:r>
              <a:rPr kumimoji="0" lang="en-US" sz="2400" u="none" strike="noStrike" kern="1200" cap="none" spc="0" normalizeH="0" baseline="0" noProof="0" dirty="0">
                <a:ln>
                  <a:noFill/>
                </a:ln>
                <a:uLnTx/>
                <a:uFillTx/>
                <a:latin typeface="Franklin Gothic Medium" panose="020B0603020102020204" pitchFamily="34" charset="0"/>
              </a:rPr>
              <a:t>MiSSG Manual</a:t>
            </a:r>
            <a:endParaRPr kumimoji="0" lang="en-US" sz="2400" i="0" u="none" strike="noStrike" kern="1200" cap="none" spc="0" normalizeH="0" baseline="0" noProof="0" dirty="0">
              <a:ln>
                <a:noFill/>
              </a:ln>
              <a:effectLst/>
              <a:uLnTx/>
              <a:uFillTx/>
              <a:latin typeface="Franklin Gothic Medium" panose="020B0603020102020204" pitchFamily="34" charset="0"/>
            </a:endParaRPr>
          </a:p>
        </p:txBody>
      </p:sp>
      <p:grpSp>
        <p:nvGrpSpPr>
          <p:cNvPr id="13" name="Graphic 4">
            <a:extLst>
              <a:ext uri="{FF2B5EF4-FFF2-40B4-BE49-F238E27FC236}">
                <a16:creationId xmlns:a16="http://schemas.microsoft.com/office/drawing/2014/main" id="{AF93F861-51DD-400A-AFDD-6D7DE0864A2A}"/>
              </a:ext>
            </a:extLst>
          </p:cNvPr>
          <p:cNvGrpSpPr/>
          <p:nvPr/>
        </p:nvGrpSpPr>
        <p:grpSpPr>
          <a:xfrm>
            <a:off x="3949345" y="65707"/>
            <a:ext cx="1290871" cy="1325166"/>
            <a:chOff x="3319462" y="581025"/>
            <a:chExt cx="5549836" cy="5697283"/>
          </a:xfrm>
          <a:solidFill>
            <a:schemeClr val="tx1">
              <a:alpha val="6000"/>
            </a:schemeClr>
          </a:solidFill>
        </p:grpSpPr>
        <p:sp>
          <p:nvSpPr>
            <p:cNvPr id="15" name="Freeform: Shape 14">
              <a:extLst>
                <a:ext uri="{FF2B5EF4-FFF2-40B4-BE49-F238E27FC236}">
                  <a16:creationId xmlns:a16="http://schemas.microsoft.com/office/drawing/2014/main" id="{8EB7B9FA-3088-4CE0-9460-7D152C6EF041}"/>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1B73637-A856-4861-9D0C-75E3EB742E80}"/>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52D7722-4AA7-452E-AE56-444E3E4013E5}"/>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5D899B1-DBE3-43C2-8775-8B7E0C966279}"/>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EEF2C37-5C23-42A8-BE1A-C2074DCD9435}"/>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2772CD1-629B-47EE-9AE8-04C23157FC9A}"/>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B5814F1-6D70-48A7-93F0-182BC33CA067}"/>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579221F-062E-45A6-BFF1-B6442BB0B2C6}"/>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3FE3B5E-F7BE-48E6-8AE4-8E8F5E71FEB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B831D7B-732B-41D6-B04F-75801217E4B5}"/>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629ACC6-47EA-4CCA-855C-B73D0B240796}"/>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5502737-EC43-415A-8A95-D4F5DBC9993F}"/>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C15E943-15DC-40F8-9A1B-A31382B5A84D}"/>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F1D0527-DBBE-45DC-B87A-273F12606C86}"/>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728A3F4-8E72-4154-A0FA-639B961079D1}"/>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E917C8E-9C15-471F-8C51-8F9A2BCA4FBF}"/>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EB8ED32-AF51-4A89-92F0-01D34B9C068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B854DE35-1C0E-4EE3-9F67-4C0155972BE9}"/>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0CD9720-5CDE-4ADF-BF00-B56550716484}"/>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E8F6470-1122-423B-B335-E67F68A09861}"/>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9CF4EA5-80C2-48CF-A538-75282650C187}"/>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F970DC4D-D160-4C55-B532-B3CEE804C346}"/>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FDF1FC0-B5B6-42BA-8BA1-25394BBE5F35}"/>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967E5ED1-AED1-4DD5-BB47-A54DE1EB5A54}"/>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A162D3E-E89E-4895-8428-E5717E17DB70}"/>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59D35950-AC5A-4F32-8006-E0B6D3FBBE5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74EEC9A-CF55-47A9-99BC-17713484E35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7B51E7D-CFC2-431B-9CF1-09F8AEA03510}"/>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0339738-75DA-4788-9E6C-5719B24FF552}"/>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F3EC97F-C080-46FE-90EF-75A430527235}"/>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BCE5AB8D-8083-4ED2-9321-18B43E818156}"/>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46633-18B6-4C13-9953-0DC33CFE9325}"/>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1EF4605A-B679-40B0-8188-1D7B8BF4D477}"/>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3729571-7FBF-4DED-83FE-B5A823FC48E7}"/>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06EB9B1C-C3D5-4C29-B04C-9DD8BEC4E7F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6C3A8EE-C92F-4722-8C40-4039418A011F}"/>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C37F1CF3-567D-4C8D-8BEC-724FBF848E0E}"/>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87A8D7B-55D6-4B25-91EC-6F97AF2E7D3D}"/>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8F8F7D2-1D1C-4E64-BBBC-996D976E052B}"/>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02C6289A-480B-4A39-B727-BAF5203DA66A}"/>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8AD900AA-4DA5-44E6-A1CE-F6DB30255184}"/>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FCB96802-107F-4B41-8468-62EA84C7726E}"/>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84ECB38F-BC08-4DE8-A036-1F4CCA6ACF82}"/>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F853B56-7FAF-4FB3-B9C4-CFDBF7C8DF8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08599A4-D9DD-4554-BC1A-2285162CDA13}"/>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E16F8B5A-6842-42E8-BAA9-A549D3EDA85C}"/>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BAD823D-2A38-472B-9A45-E52592DAD2A6}"/>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1DD37AD0-B1F4-41D8-9732-AE7E9CA46F1A}"/>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20D165F-879A-48C9-8EEF-147E48EDFC1F}"/>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AFCB9F3-D641-4FDD-A3ED-F22C60962CDF}"/>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F9DC7D10-756D-4E8E-B7C3-42EC6F798A01}"/>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E3DD22D0-8E4E-4A40-8ECA-211DF8ACD235}"/>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13B7A509-E941-4F16-8BA8-87E5434CD0DF}"/>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717828FE-614E-44DD-9660-03FBF4E0C998}"/>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272CA317-F8A9-49D1-8BAE-CFDCE4AF3C9F}"/>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BCCC12-9176-47F0-A8A5-2D5EC5C82D1E}"/>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282DA27A-A92D-43F1-A669-BF6ACD707795}"/>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CD9EE80-5263-4A6E-938F-E71865C38A7A}"/>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8A9C440-2C56-4016-BB48-F4A5650D6D44}"/>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5C47361B-3E4D-49D0-8839-8FE2C89B4AD0}"/>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6C2F4155-9B44-4AFF-97D9-B11718E5AD8B}"/>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2924E76D-65EA-427E-9E08-AE78AD30177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DCE1222-12AD-462C-9871-2E2DA60E338F}"/>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0C294B07-EA12-FCBD-F914-D7D48463EA41}"/>
              </a:ext>
            </a:extLst>
          </p:cNvPr>
          <p:cNvPicPr>
            <a:picLocks noChangeAspect="1"/>
          </p:cNvPicPr>
          <p:nvPr/>
        </p:nvPicPr>
        <p:blipFill>
          <a:blip r:embed="rId2"/>
          <a:stretch>
            <a:fillRect/>
          </a:stretch>
        </p:blipFill>
        <p:spPr>
          <a:xfrm>
            <a:off x="4399530" y="3007236"/>
            <a:ext cx="7404679" cy="3462661"/>
          </a:xfrm>
          <a:prstGeom prst="rect">
            <a:avLst/>
          </a:prstGeom>
        </p:spPr>
      </p:pic>
    </p:spTree>
    <p:extLst>
      <p:ext uri="{BB962C8B-B14F-4D97-AF65-F5344CB8AC3E}">
        <p14:creationId xmlns:p14="http://schemas.microsoft.com/office/powerpoint/2010/main" val="354582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DB2066-80EE-4168-B862-17434A206E80}"/>
              </a:ext>
            </a:extLst>
          </p:cNvPr>
          <p:cNvSpPr/>
          <p:nvPr/>
        </p:nvSpPr>
        <p:spPr>
          <a:xfrm>
            <a:off x="-5862" y="0"/>
            <a:ext cx="12203723" cy="6858000"/>
          </a:xfrm>
          <a:prstGeom prst="rect">
            <a:avLst/>
          </a:prstGeom>
          <a:gradFill flip="none" rotWithShape="1">
            <a:gsLst>
              <a:gs pos="100000">
                <a:srgbClr val="0177A6"/>
              </a:gs>
              <a:gs pos="52000">
                <a:srgbClr val="6157A6"/>
              </a:gs>
              <a:gs pos="0">
                <a:srgbClr val="323943"/>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4BE24FA6-0A2E-4702-8EBC-0645D69E2E93}"/>
              </a:ext>
            </a:extLst>
          </p:cNvPr>
          <p:cNvSpPr txBox="1"/>
          <p:nvPr/>
        </p:nvSpPr>
        <p:spPr>
          <a:xfrm>
            <a:off x="314036" y="4592666"/>
            <a:ext cx="722976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 STUDENT AID</a:t>
            </a:r>
            <a:endPar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cxnSp>
        <p:nvCxnSpPr>
          <p:cNvPr id="9" name="Straight Connector 8">
            <a:extLst>
              <a:ext uri="{FF2B5EF4-FFF2-40B4-BE49-F238E27FC236}">
                <a16:creationId xmlns:a16="http://schemas.microsoft.com/office/drawing/2014/main" id="{063AA233-806E-4622-A19C-000E4CB36BD2}"/>
              </a:ext>
            </a:extLst>
          </p:cNvPr>
          <p:cNvCxnSpPr/>
          <p:nvPr/>
        </p:nvCxnSpPr>
        <p:spPr>
          <a:xfrm>
            <a:off x="372651" y="5606878"/>
            <a:ext cx="118779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3B5870A-D245-963C-4DB2-A13FBE443DE8}"/>
              </a:ext>
            </a:extLst>
          </p:cNvPr>
          <p:cNvSpPr txBox="1"/>
          <p:nvPr/>
        </p:nvSpPr>
        <p:spPr>
          <a:xfrm>
            <a:off x="372651" y="5694555"/>
            <a:ext cx="112214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SERVICES</a:t>
            </a:r>
          </a:p>
        </p:txBody>
      </p:sp>
    </p:spTree>
    <p:extLst>
      <p:ext uri="{BB962C8B-B14F-4D97-AF65-F5344CB8AC3E}">
        <p14:creationId xmlns:p14="http://schemas.microsoft.com/office/powerpoint/2010/main" val="2967452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2653BDB-A143-4731-A938-86F8A3BCDFD1}"/>
              </a:ext>
            </a:extLst>
          </p:cNvPr>
          <p:cNvSpPr txBox="1"/>
          <p:nvPr/>
        </p:nvSpPr>
        <p:spPr>
          <a:xfrm>
            <a:off x="1436564" y="680888"/>
            <a:ext cx="11563928" cy="76944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Four Regions, One State</a:t>
            </a:r>
            <a:endParaRPr kumimoji="0" lang="en-US" sz="44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10" name="Graphic 9">
            <a:extLst>
              <a:ext uri="{FF2B5EF4-FFF2-40B4-BE49-F238E27FC236}">
                <a16:creationId xmlns:a16="http://schemas.microsoft.com/office/drawing/2014/main" id="{309C3229-F066-4F0F-BBCE-6724A456B4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07" y="-69177"/>
            <a:ext cx="2032537" cy="1500131"/>
          </a:xfrm>
          <a:prstGeom prst="rect">
            <a:avLst/>
          </a:prstGeom>
        </p:spPr>
      </p:pic>
      <p:grpSp>
        <p:nvGrpSpPr>
          <p:cNvPr id="79" name="Graphic 4">
            <a:extLst>
              <a:ext uri="{FF2B5EF4-FFF2-40B4-BE49-F238E27FC236}">
                <a16:creationId xmlns:a16="http://schemas.microsoft.com/office/drawing/2014/main" id="{94446062-441D-4AB4-B185-8A8F7062C7C6}"/>
              </a:ext>
            </a:extLst>
          </p:cNvPr>
          <p:cNvGrpSpPr/>
          <p:nvPr/>
        </p:nvGrpSpPr>
        <p:grpSpPr>
          <a:xfrm>
            <a:off x="203666" y="128954"/>
            <a:ext cx="1232898" cy="1265653"/>
            <a:chOff x="3319462" y="581025"/>
            <a:chExt cx="5549836" cy="5697283"/>
          </a:xfrm>
          <a:solidFill>
            <a:schemeClr val="bg1"/>
          </a:solidFill>
        </p:grpSpPr>
        <p:sp>
          <p:nvSpPr>
            <p:cNvPr id="80" name="Freeform: Shape 79">
              <a:extLst>
                <a:ext uri="{FF2B5EF4-FFF2-40B4-BE49-F238E27FC236}">
                  <a16:creationId xmlns:a16="http://schemas.microsoft.com/office/drawing/2014/main" id="{21FDA623-9671-4800-BD56-0CC35834C812}"/>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9AF67B3-5249-4570-908E-514A4287525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9567141C-9C14-4C0B-85DC-733C16959EB7}"/>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F501E541-32EE-4030-AD7F-8AC76B5A0B43}"/>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00AC53AA-B8E2-4904-B644-08676B3CAB9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C18E14E4-8782-44CF-A30D-19EB641509F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2E397518-D05A-4D3B-985E-99C98FA66B04}"/>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42DDF9E1-2AB3-49B4-A02B-FC0AF7942F57}"/>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705E5D6C-8374-4A89-8A08-58F4916000C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E9E2BFF-3B9C-4219-9C1E-0E6756B49E0D}"/>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BAD2D372-8CAF-4653-87D4-A9673CF63670}"/>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D372FD29-C101-415F-90B7-7C345487C9A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0376751A-9483-4C90-914F-7FEAEFFD7A8C}"/>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7D5954D2-C71A-4523-9568-75CFA2743162}"/>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B8B74D-C23D-4EA8-8A6D-CB1FE0BE3098}"/>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070AA2D7-487F-43D8-BCA6-E27C2F2A2C41}"/>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C13177E-DBEB-4013-B230-832BB603CE43}"/>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E3D2D6C3-67EF-4890-92A2-0C26F6D508C3}"/>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B29742BF-D1C4-4D97-B7E2-400CE843A451}"/>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3D149B4A-E8C3-4139-A75B-6C509253DFD9}"/>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B19333ED-E093-4B8B-85A2-C4DF3FFFAD37}"/>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6AA84376-E4A5-414F-9ECA-73C84D1DAB5E}"/>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C768AF20-743E-4C9B-8FA1-18D3314F22EB}"/>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08834736-9DE9-4092-B923-1810E721865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0BE49C-C4B5-42B3-8EB8-E3472E0FB74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A8DF23C-16F9-4CB6-9EB4-8E0FCA41CD6E}"/>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B45FF1E4-D1F2-4425-AC7F-AA99FC7E1FB7}"/>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274C59ED-2308-422B-A6E0-23D86EFF2EE5}"/>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042E395-D8DE-43E8-8DD1-6788EC8A5A19}"/>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5C53DDF1-9364-47B7-89C2-65A419B2C3C8}"/>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168B223C-69FF-4B7C-A517-3C743A9AF6AF}"/>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AF46CC80-C624-493F-B803-A8D2294A2052}"/>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060F1ADB-6430-4BB3-8878-19C4E7B10F58}"/>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E48E038E-1772-47FA-BC58-AD56C1D4C76C}"/>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EFF407D1-B9AF-441B-A4BB-1754BBCFD3EA}"/>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C74371CE-B239-46F6-86C9-30D542950829}"/>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611328E-30F2-47CE-9335-D2C79B6B6BE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9A951A2F-5E3C-42D4-B67F-0BD1061058BD}"/>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80848FC5-A7CF-4F6B-A5AC-321E10C37829}"/>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A8CAAA43-C347-4EBF-B323-4211CDDD7BDC}"/>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BA3CC33C-0ABE-4EAE-8301-257F486D0AD7}"/>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52D0F510-6B67-411E-8989-73BAB0F1D24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A99937B-DBB6-477C-B96B-FBB1D4077FF0}"/>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7D9188AC-EF80-4D65-9E2D-4D0918E5BBD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78927C2B-01A9-49A9-A587-94F7D2A11A1E}"/>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39727E03-F0C6-47B2-A43B-41E2865DBCA8}"/>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A2EA6FB9-29AD-43AC-B6E4-D5981C803D15}"/>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34CEF211-307E-4685-BEFA-C0E7A13185D2}"/>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F0BB293-9F06-451F-970E-2497C694B8B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1C42D2CB-86BE-4E57-97DA-E11934E7BE8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61C8020A-CFF6-4103-8EA1-38B3E3F73931}"/>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EFFCFC5B-1B2E-49AF-A29D-01698A75F8F6}"/>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D49757E0-A108-42AC-99C9-CF38460EA562}"/>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4B90BD61-C723-4326-BBE2-CA25DB8B7E0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0698E88E-5D90-4F38-B6BF-1EEB129C4984}"/>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8E3C7816-C5F2-4FEE-B971-CC8A30BCA001}"/>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D277600-5DF8-448C-84E5-19EDB4F42603}"/>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F550DD3-DBEB-4716-BC4A-ABAD009A902F}"/>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29A93A91-BCF8-4A57-B155-C80CB3BA949E}"/>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F909FB63-7ED0-4E92-BCC1-3ACF1EFAC368}"/>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C5F16831-D3E8-45A8-9752-7D6393BDAF1A}"/>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0421F20-11D5-41AE-932E-A06BAB1D16A7}"/>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8C5D1965-FC6C-4C8A-8A41-9AB8E6ABCF8A}"/>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Picture 3" descr="Map&#10;&#10;Description automatically generated">
            <a:extLst>
              <a:ext uri="{FF2B5EF4-FFF2-40B4-BE49-F238E27FC236}">
                <a16:creationId xmlns:a16="http://schemas.microsoft.com/office/drawing/2014/main" id="{CB976A85-9D4B-2AA8-4F99-C1271F2CA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03" y="1905039"/>
            <a:ext cx="4353962" cy="4473813"/>
          </a:xfrm>
          <a:prstGeom prst="rect">
            <a:avLst/>
          </a:prstGeom>
        </p:spPr>
      </p:pic>
      <p:pic>
        <p:nvPicPr>
          <p:cNvPr id="8" name="Picture 7" descr="A person with a mustache&#10;&#10;Description automatically generated with low confidence">
            <a:extLst>
              <a:ext uri="{FF2B5EF4-FFF2-40B4-BE49-F238E27FC236}">
                <a16:creationId xmlns:a16="http://schemas.microsoft.com/office/drawing/2014/main" id="{FC131157-343F-1700-DAEB-0C2B818801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1746" y="1504131"/>
            <a:ext cx="1874089" cy="2486035"/>
          </a:xfrm>
          <a:prstGeom prst="rect">
            <a:avLst/>
          </a:prstGeom>
        </p:spPr>
      </p:pic>
      <p:pic>
        <p:nvPicPr>
          <p:cNvPr id="18" name="Picture 17" descr="A person smiling for the camera&#10;&#10;Description automatically generated with medium confidence">
            <a:extLst>
              <a:ext uri="{FF2B5EF4-FFF2-40B4-BE49-F238E27FC236}">
                <a16:creationId xmlns:a16="http://schemas.microsoft.com/office/drawing/2014/main" id="{A7C4366E-BAC7-26C3-32A3-A5E56B58F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483" y="4110850"/>
            <a:ext cx="1874089" cy="2486035"/>
          </a:xfrm>
          <a:prstGeom prst="rect">
            <a:avLst/>
          </a:prstGeom>
        </p:spPr>
      </p:pic>
      <p:pic>
        <p:nvPicPr>
          <p:cNvPr id="23" name="Picture 22" descr="Graphical user interface&#10;&#10;Description automatically generated with medium confidence">
            <a:extLst>
              <a:ext uri="{FF2B5EF4-FFF2-40B4-BE49-F238E27FC236}">
                <a16:creationId xmlns:a16="http://schemas.microsoft.com/office/drawing/2014/main" id="{D7F0BD90-DBDE-57A4-D1A7-5AEE52E5E5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6743" y="1504132"/>
            <a:ext cx="1874089" cy="2486035"/>
          </a:xfrm>
          <a:prstGeom prst="rect">
            <a:avLst/>
          </a:prstGeom>
        </p:spPr>
      </p:pic>
      <p:pic>
        <p:nvPicPr>
          <p:cNvPr id="25" name="Picture 24" descr="A person wearing glasses&#10;&#10;Description automatically generated with low confidence">
            <a:extLst>
              <a:ext uri="{FF2B5EF4-FFF2-40B4-BE49-F238E27FC236}">
                <a16:creationId xmlns:a16="http://schemas.microsoft.com/office/drawing/2014/main" id="{1782FB4C-F66F-9677-BBEE-BE7E03C064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30846" y="4106749"/>
            <a:ext cx="1874088" cy="2486033"/>
          </a:xfrm>
          <a:prstGeom prst="rect">
            <a:avLst/>
          </a:prstGeom>
        </p:spPr>
      </p:pic>
      <p:pic>
        <p:nvPicPr>
          <p:cNvPr id="3" name="Picture 2" descr="A person with a beard and glasses&#10;&#10;Description automatically generated with low confidence">
            <a:extLst>
              <a:ext uri="{FF2B5EF4-FFF2-40B4-BE49-F238E27FC236}">
                <a16:creationId xmlns:a16="http://schemas.microsoft.com/office/drawing/2014/main" id="{89D1C916-6CA9-715F-8DC6-E4F2145B85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9743" y="1504131"/>
            <a:ext cx="1874087" cy="2486032"/>
          </a:xfrm>
          <a:prstGeom prst="rect">
            <a:avLst/>
          </a:prstGeom>
        </p:spPr>
      </p:pic>
    </p:spTree>
    <p:extLst>
      <p:ext uri="{BB962C8B-B14F-4D97-AF65-F5344CB8AC3E}">
        <p14:creationId xmlns:p14="http://schemas.microsoft.com/office/powerpoint/2010/main" val="951539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DB2066-80EE-4168-B862-17434A206E80}"/>
              </a:ext>
            </a:extLst>
          </p:cNvPr>
          <p:cNvSpPr/>
          <p:nvPr/>
        </p:nvSpPr>
        <p:spPr>
          <a:xfrm>
            <a:off x="-5862" y="0"/>
            <a:ext cx="12203723" cy="1376211"/>
          </a:xfrm>
          <a:prstGeom prst="rect">
            <a:avLst/>
          </a:prstGeom>
          <a:gradFill flip="none" rotWithShape="1">
            <a:gsLst>
              <a:gs pos="0">
                <a:srgbClr val="6157A6"/>
              </a:gs>
              <a:gs pos="100000">
                <a:srgbClr val="1A7C8C"/>
              </a:gs>
              <a:gs pos="76000">
                <a:srgbClr val="0D799A"/>
              </a:gs>
              <a:gs pos="54000">
                <a:srgbClr val="0177A6"/>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5B5786F2-AE24-43C9-B98B-3D17D29CE8B2}"/>
              </a:ext>
            </a:extLst>
          </p:cNvPr>
          <p:cNvSpPr txBox="1"/>
          <p:nvPr/>
        </p:nvSpPr>
        <p:spPr>
          <a:xfrm>
            <a:off x="314036" y="536480"/>
            <a:ext cx="1122147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OUTREACH EVENTS</a:t>
            </a:r>
          </a:p>
        </p:txBody>
      </p:sp>
      <p:sp>
        <p:nvSpPr>
          <p:cNvPr id="9" name="TextBox 8">
            <a:extLst>
              <a:ext uri="{FF2B5EF4-FFF2-40B4-BE49-F238E27FC236}">
                <a16:creationId xmlns:a16="http://schemas.microsoft.com/office/drawing/2014/main" id="{92506A3B-35BA-4424-8922-6E108A4E20B8}"/>
              </a:ext>
            </a:extLst>
          </p:cNvPr>
          <p:cNvSpPr txBox="1"/>
          <p:nvPr/>
        </p:nvSpPr>
        <p:spPr>
          <a:xfrm>
            <a:off x="314036" y="302707"/>
            <a:ext cx="112214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 STUDENT AID</a:t>
            </a:r>
          </a:p>
        </p:txBody>
      </p:sp>
      <p:sp>
        <p:nvSpPr>
          <p:cNvPr id="11" name="TextBox 10">
            <a:extLst>
              <a:ext uri="{FF2B5EF4-FFF2-40B4-BE49-F238E27FC236}">
                <a16:creationId xmlns:a16="http://schemas.microsoft.com/office/drawing/2014/main" id="{C6B5A356-C948-427A-9A64-8A0A15D166CE}"/>
              </a:ext>
            </a:extLst>
          </p:cNvPr>
          <p:cNvSpPr txBox="1"/>
          <p:nvPr/>
        </p:nvSpPr>
        <p:spPr>
          <a:xfrm>
            <a:off x="89540" y="1644476"/>
            <a:ext cx="11670464" cy="3585597"/>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rPr>
              <a:t>Financial Aid 101</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rPr>
              <a:t>Financial Aid Jeopardy</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rPr>
              <a:t>Financial Reality</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Franklin Gothic Medium" panose="020B0603020102020204" pitchFamily="34" charset="0"/>
              </a:rPr>
              <a:t>Michigan Achievement Scholarship for Students and Families</a:t>
            </a:r>
            <a:endPar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endParaRP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rPr>
              <a:t>TIP Talk</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rPr>
              <a:t>Understanding</a:t>
            </a:r>
            <a:r>
              <a:rPr lang="en-US" sz="2400" dirty="0">
                <a:latin typeface="Franklin Gothic Medium" panose="020B0603020102020204" pitchFamily="34" charset="0"/>
              </a:rPr>
              <a:t> Your Award Letter</a:t>
            </a:r>
            <a:endPar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endParaRP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err="1">
                <a:ln>
                  <a:noFill/>
                </a:ln>
                <a:effectLst/>
                <a:uLnTx/>
                <a:uFillTx/>
                <a:latin typeface="Franklin Gothic Medium" panose="020B0603020102020204" pitchFamily="34" charset="0"/>
                <a:ea typeface="+mn-ea"/>
                <a:cs typeface="+mn-cs"/>
              </a:rPr>
              <a:t>MiSSG</a:t>
            </a:r>
            <a:r>
              <a:rPr kumimoji="0" lang="en-US" sz="2400" b="0" i="0" u="none" strike="noStrike" kern="1200" cap="none" spc="0" normalizeH="0" baseline="0" noProof="0" dirty="0">
                <a:ln>
                  <a:noFill/>
                </a:ln>
                <a:effectLst/>
                <a:uLnTx/>
                <a:uFillTx/>
                <a:latin typeface="Franklin Gothic Medium" panose="020B0603020102020204" pitchFamily="34" charset="0"/>
                <a:ea typeface="+mn-ea"/>
                <a:cs typeface="+mn-cs"/>
              </a:rPr>
              <a:t>/Financial Aid Training for Counselors</a:t>
            </a:r>
          </a:p>
          <a:p>
            <a:pPr marL="457200" marR="0" lvl="1" indent="0" algn="l" defTabSz="914400"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dirty="0">
              <a:ln>
                <a:noFill/>
              </a:ln>
              <a:solidFill>
                <a:srgbClr val="0177A6"/>
              </a:solidFill>
              <a:effectLst/>
              <a:uLnTx/>
              <a:uFillTx/>
              <a:latin typeface="Franklin Gothic Medium" panose="020B0603020102020204" pitchFamily="34" charset="0"/>
              <a:ea typeface="+mn-ea"/>
              <a:cs typeface="+mn-cs"/>
            </a:endParaRPr>
          </a:p>
        </p:txBody>
      </p:sp>
      <p:grpSp>
        <p:nvGrpSpPr>
          <p:cNvPr id="13" name="Graphic 4">
            <a:extLst>
              <a:ext uri="{FF2B5EF4-FFF2-40B4-BE49-F238E27FC236}">
                <a16:creationId xmlns:a16="http://schemas.microsoft.com/office/drawing/2014/main" id="{AF93F861-51DD-400A-AFDD-6D7DE0864A2A}"/>
              </a:ext>
            </a:extLst>
          </p:cNvPr>
          <p:cNvGrpSpPr/>
          <p:nvPr/>
        </p:nvGrpSpPr>
        <p:grpSpPr>
          <a:xfrm>
            <a:off x="3949345" y="65707"/>
            <a:ext cx="1290871" cy="1325166"/>
            <a:chOff x="3319462" y="581025"/>
            <a:chExt cx="5549836" cy="5697283"/>
          </a:xfrm>
          <a:solidFill>
            <a:schemeClr val="tx1">
              <a:alpha val="6000"/>
            </a:schemeClr>
          </a:solidFill>
        </p:grpSpPr>
        <p:sp>
          <p:nvSpPr>
            <p:cNvPr id="15" name="Freeform: Shape 14">
              <a:extLst>
                <a:ext uri="{FF2B5EF4-FFF2-40B4-BE49-F238E27FC236}">
                  <a16:creationId xmlns:a16="http://schemas.microsoft.com/office/drawing/2014/main" id="{8EB7B9FA-3088-4CE0-9460-7D152C6EF041}"/>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1B73637-A856-4861-9D0C-75E3EB742E80}"/>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52D7722-4AA7-452E-AE56-444E3E4013E5}"/>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B5D899B1-DBE3-43C2-8775-8B7E0C966279}"/>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1EEF2C37-5C23-42A8-BE1A-C2074DCD9435}"/>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2772CD1-629B-47EE-9AE8-04C23157FC9A}"/>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B5814F1-6D70-48A7-93F0-182BC33CA067}"/>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4579221F-062E-45A6-BFF1-B6442BB0B2C6}"/>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3FE3B5E-F7BE-48E6-8AE4-8E8F5E71FEB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B831D7B-732B-41D6-B04F-75801217E4B5}"/>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629ACC6-47EA-4CCA-855C-B73D0B240796}"/>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5502737-EC43-415A-8A95-D4F5DBC9993F}"/>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C15E943-15DC-40F8-9A1B-A31382B5A84D}"/>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F1D0527-DBBE-45DC-B87A-273F12606C86}"/>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728A3F4-8E72-4154-A0FA-639B961079D1}"/>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E917C8E-9C15-471F-8C51-8F9A2BCA4FBF}"/>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EB8ED32-AF51-4A89-92F0-01D34B9C068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B854DE35-1C0E-4EE3-9F67-4C0155972BE9}"/>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0CD9720-5CDE-4ADF-BF00-B56550716484}"/>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E8F6470-1122-423B-B335-E67F68A09861}"/>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9CF4EA5-80C2-48CF-A538-75282650C187}"/>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F970DC4D-D160-4C55-B532-B3CEE804C346}"/>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FDF1FC0-B5B6-42BA-8BA1-25394BBE5F35}"/>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967E5ED1-AED1-4DD5-BB47-A54DE1EB5A54}"/>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6A162D3E-E89E-4895-8428-E5717E17DB70}"/>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59D35950-AC5A-4F32-8006-E0B6D3FBBE5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74EEC9A-CF55-47A9-99BC-17713484E35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27B51E7D-CFC2-431B-9CF1-09F8AEA03510}"/>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0339738-75DA-4788-9E6C-5719B24FF552}"/>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F3EC97F-C080-46FE-90EF-75A430527235}"/>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BCE5AB8D-8083-4ED2-9321-18B43E818156}"/>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74646633-18B6-4C13-9953-0DC33CFE9325}"/>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1EF4605A-B679-40B0-8188-1D7B8BF4D477}"/>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43729571-7FBF-4DED-83FE-B5A823FC48E7}"/>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06EB9B1C-C3D5-4C29-B04C-9DD8BEC4E7F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6C3A8EE-C92F-4722-8C40-4039418A011F}"/>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C37F1CF3-567D-4C8D-8BEC-724FBF848E0E}"/>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87A8D7B-55D6-4B25-91EC-6F97AF2E7D3D}"/>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8F8F7D2-1D1C-4E64-BBBC-996D976E052B}"/>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02C6289A-480B-4A39-B727-BAF5203DA66A}"/>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8AD900AA-4DA5-44E6-A1CE-F6DB30255184}"/>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FCB96802-107F-4B41-8468-62EA84C7726E}"/>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84ECB38F-BC08-4DE8-A036-1F4CCA6ACF82}"/>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F853B56-7FAF-4FB3-B9C4-CFDBF7C8DF8C}"/>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08599A4-D9DD-4554-BC1A-2285162CDA13}"/>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E16F8B5A-6842-42E8-BAA9-A549D3EDA85C}"/>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CBAD823D-2A38-472B-9A45-E52592DAD2A6}"/>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1DD37AD0-B1F4-41D8-9732-AE7E9CA46F1A}"/>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20D165F-879A-48C9-8EEF-147E48EDFC1F}"/>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AFCB9F3-D641-4FDD-A3ED-F22C60962CDF}"/>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F9DC7D10-756D-4E8E-B7C3-42EC6F798A01}"/>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E3DD22D0-8E4E-4A40-8ECA-211DF8ACD235}"/>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13B7A509-E941-4F16-8BA8-87E5434CD0DF}"/>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717828FE-614E-44DD-9660-03FBF4E0C998}"/>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272CA317-F8A9-49D1-8BAE-CFDCE4AF3C9F}"/>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7EBCCC12-9176-47F0-A8A5-2D5EC5C82D1E}"/>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282DA27A-A92D-43F1-A669-BF6ACD707795}"/>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ACD9EE80-5263-4A6E-938F-E71865C38A7A}"/>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A8A9C440-2C56-4016-BB48-F4A5650D6D44}"/>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5C47361B-3E4D-49D0-8839-8FE2C89B4AD0}"/>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6C2F4155-9B44-4AFF-97D9-B11718E5AD8B}"/>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2924E76D-65EA-427E-9E08-AE78AD301778}"/>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DCE1222-12AD-462C-9871-2E2DA60E338F}"/>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91304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DB2066-80EE-4168-B862-17434A206E80}"/>
              </a:ext>
            </a:extLst>
          </p:cNvPr>
          <p:cNvSpPr/>
          <p:nvPr/>
        </p:nvSpPr>
        <p:spPr>
          <a:xfrm>
            <a:off x="-5862" y="0"/>
            <a:ext cx="12203723" cy="1376211"/>
          </a:xfrm>
          <a:prstGeom prst="rect">
            <a:avLst/>
          </a:prstGeom>
          <a:gradFill flip="none" rotWithShape="1">
            <a:gsLst>
              <a:gs pos="80000">
                <a:srgbClr val="1A7C8C"/>
              </a:gs>
              <a:gs pos="38000">
                <a:srgbClr val="0D799A"/>
              </a:gs>
              <a:gs pos="0">
                <a:srgbClr val="0177A6"/>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5B5786F2-AE24-43C9-B98B-3D17D29CE8B2}"/>
              </a:ext>
            </a:extLst>
          </p:cNvPr>
          <p:cNvSpPr txBox="1"/>
          <p:nvPr/>
        </p:nvSpPr>
        <p:spPr>
          <a:xfrm>
            <a:off x="323869" y="477487"/>
            <a:ext cx="1122147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Questions?</a:t>
            </a:r>
          </a:p>
        </p:txBody>
      </p:sp>
      <p:pic>
        <p:nvPicPr>
          <p:cNvPr id="2" name="Picture 1">
            <a:extLst>
              <a:ext uri="{FF2B5EF4-FFF2-40B4-BE49-F238E27FC236}">
                <a16:creationId xmlns:a16="http://schemas.microsoft.com/office/drawing/2014/main" id="{97F285A6-DFDB-375A-A5FE-F5939CB20B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19450" y="2044911"/>
            <a:ext cx="5753100" cy="4177250"/>
          </a:xfrm>
          <a:prstGeom prst="rect">
            <a:avLst/>
          </a:prstGeom>
        </p:spPr>
      </p:pic>
    </p:spTree>
    <p:extLst>
      <p:ext uri="{BB962C8B-B14F-4D97-AF65-F5344CB8AC3E}">
        <p14:creationId xmlns:p14="http://schemas.microsoft.com/office/powerpoint/2010/main" val="2278419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063100-CB06-D198-2484-6B2E0A12A040}"/>
              </a:ext>
            </a:extLst>
          </p:cNvPr>
          <p:cNvSpPr/>
          <p:nvPr/>
        </p:nvSpPr>
        <p:spPr>
          <a:xfrm>
            <a:off x="-5862" y="0"/>
            <a:ext cx="12203723" cy="1376218"/>
          </a:xfrm>
          <a:prstGeom prst="rect">
            <a:avLst/>
          </a:prstGeom>
          <a:gradFill flip="none" rotWithShape="1">
            <a:gsLst>
              <a:gs pos="50000">
                <a:srgbClr val="006DB6"/>
              </a:gs>
              <a:gs pos="100000">
                <a:srgbClr val="287F7D"/>
              </a:gs>
              <a:gs pos="0">
                <a:srgbClr val="B5C13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571934" y="309173"/>
            <a:ext cx="10208879"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Franklin Gothic Heavy" panose="020B0903020102020204" pitchFamily="34" charset="0"/>
              </a:rPr>
              <a:t>STUDENT SCHOLARSHIPS, </a:t>
            </a:r>
          </a:p>
        </p:txBody>
      </p:sp>
      <p:pic>
        <p:nvPicPr>
          <p:cNvPr id="10" name="Graphic 9">
            <a:extLst>
              <a:ext uri="{FF2B5EF4-FFF2-40B4-BE49-F238E27FC236}">
                <a16:creationId xmlns:a16="http://schemas.microsoft.com/office/drawing/2014/main" id="{309C3229-F066-4F0F-BBCE-6724A456B4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79" name="Graphic 4">
            <a:extLst>
              <a:ext uri="{FF2B5EF4-FFF2-40B4-BE49-F238E27FC236}">
                <a16:creationId xmlns:a16="http://schemas.microsoft.com/office/drawing/2014/main" id="{94446062-441D-4AB4-B185-8A8F7062C7C6}"/>
              </a:ext>
            </a:extLst>
          </p:cNvPr>
          <p:cNvGrpSpPr/>
          <p:nvPr/>
        </p:nvGrpSpPr>
        <p:grpSpPr>
          <a:xfrm>
            <a:off x="203666" y="128954"/>
            <a:ext cx="1232898" cy="1265653"/>
            <a:chOff x="3319462" y="581025"/>
            <a:chExt cx="5549836" cy="5697283"/>
          </a:xfrm>
          <a:solidFill>
            <a:schemeClr val="bg1"/>
          </a:solidFill>
        </p:grpSpPr>
        <p:sp>
          <p:nvSpPr>
            <p:cNvPr id="80" name="Freeform: Shape 79">
              <a:extLst>
                <a:ext uri="{FF2B5EF4-FFF2-40B4-BE49-F238E27FC236}">
                  <a16:creationId xmlns:a16="http://schemas.microsoft.com/office/drawing/2014/main" id="{21FDA623-9671-4800-BD56-0CC35834C812}"/>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9AF67B3-5249-4570-908E-514A4287525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9567141C-9C14-4C0B-85DC-733C16959EB7}"/>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F501E541-32EE-4030-AD7F-8AC76B5A0B43}"/>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00AC53AA-B8E2-4904-B644-08676B3CAB9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C18E14E4-8782-44CF-A30D-19EB641509F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2E397518-D05A-4D3B-985E-99C98FA66B04}"/>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42DDF9E1-2AB3-49B4-A02B-FC0AF7942F57}"/>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705E5D6C-8374-4A89-8A08-58F4916000C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E9E2BFF-3B9C-4219-9C1E-0E6756B49E0D}"/>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BAD2D372-8CAF-4653-87D4-A9673CF63670}"/>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D372FD29-C101-415F-90B7-7C345487C9A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0376751A-9483-4C90-914F-7FEAEFFD7A8C}"/>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7D5954D2-C71A-4523-9568-75CFA2743162}"/>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B8B74D-C23D-4EA8-8A6D-CB1FE0BE3098}"/>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070AA2D7-487F-43D8-BCA6-E27C2F2A2C41}"/>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C13177E-DBEB-4013-B230-832BB603CE43}"/>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E3D2D6C3-67EF-4890-92A2-0C26F6D508C3}"/>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B29742BF-D1C4-4D97-B7E2-400CE843A451}"/>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3D149B4A-E8C3-4139-A75B-6C509253DFD9}"/>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B19333ED-E093-4B8B-85A2-C4DF3FFFAD37}"/>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6AA84376-E4A5-414F-9ECA-73C84D1DAB5E}"/>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C768AF20-743E-4C9B-8FA1-18D3314F22EB}"/>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08834736-9DE9-4092-B923-1810E721865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0BE49C-C4B5-42B3-8EB8-E3472E0FB74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A8DF23C-16F9-4CB6-9EB4-8E0FCA41CD6E}"/>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B45FF1E4-D1F2-4425-AC7F-AA99FC7E1FB7}"/>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274C59ED-2308-422B-A6E0-23D86EFF2EE5}"/>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042E395-D8DE-43E8-8DD1-6788EC8A5A19}"/>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5C53DDF1-9364-47B7-89C2-65A419B2C3C8}"/>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168B223C-69FF-4B7C-A517-3C743A9AF6AF}"/>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AF46CC80-C624-493F-B803-A8D2294A2052}"/>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060F1ADB-6430-4BB3-8878-19C4E7B10F58}"/>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E48E038E-1772-47FA-BC58-AD56C1D4C76C}"/>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EFF407D1-B9AF-441B-A4BB-1754BBCFD3EA}"/>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C74371CE-B239-46F6-86C9-30D542950829}"/>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611328E-30F2-47CE-9335-D2C79B6B6BE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9A951A2F-5E3C-42D4-B67F-0BD1061058BD}"/>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80848FC5-A7CF-4F6B-A5AC-321E10C37829}"/>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A8CAAA43-C347-4EBF-B323-4211CDDD7BDC}"/>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BA3CC33C-0ABE-4EAE-8301-257F486D0AD7}"/>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52D0F510-6B67-411E-8989-73BAB0F1D24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A99937B-DBB6-477C-B96B-FBB1D4077FF0}"/>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7D9188AC-EF80-4D65-9E2D-4D0918E5BBD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78927C2B-01A9-49A9-A587-94F7D2A11A1E}"/>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39727E03-F0C6-47B2-A43B-41E2865DBCA8}"/>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A2EA6FB9-29AD-43AC-B6E4-D5981C803D15}"/>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34CEF211-307E-4685-BEFA-C0E7A13185D2}"/>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F0BB293-9F06-451F-970E-2497C694B8B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1C42D2CB-86BE-4E57-97DA-E11934E7BE8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61C8020A-CFF6-4103-8EA1-38B3E3F73931}"/>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EFFCFC5B-1B2E-49AF-A29D-01698A75F8F6}"/>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D49757E0-A108-42AC-99C9-CF38460EA562}"/>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4B90BD61-C723-4326-BBE2-CA25DB8B7E0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0698E88E-5D90-4F38-B6BF-1EEB129C4984}"/>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8E3C7816-C5F2-4FEE-B971-CC8A30BCA001}"/>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D277600-5DF8-448C-84E5-19EDB4F42603}"/>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F550DD3-DBEB-4716-BC4A-ABAD009A902F}"/>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29A93A91-BCF8-4A57-B155-C80CB3BA949E}"/>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F909FB63-7ED0-4E92-BCC1-3ACF1EFAC368}"/>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C5F16831-D3E8-45A8-9752-7D6393BDAF1A}"/>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0421F20-11D5-41AE-932E-A06BAB1D16A7}"/>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8C5D1965-FC6C-4C8A-8A41-9AB8E6ABCF8A}"/>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Slide Number Placeholder 2">
            <a:extLst>
              <a:ext uri="{FF2B5EF4-FFF2-40B4-BE49-F238E27FC236}">
                <a16:creationId xmlns:a16="http://schemas.microsoft.com/office/drawing/2014/main" id="{36EF5AE1-45AE-9F08-0F3C-BBC89E40A7F3}"/>
              </a:ext>
            </a:extLst>
          </p:cNvPr>
          <p:cNvSpPr>
            <a:spLocks noGrp="1"/>
          </p:cNvSpPr>
          <p:nvPr>
            <p:ph type="sldNum" sz="quarter" idx="12"/>
          </p:nvPr>
        </p:nvSpPr>
        <p:spPr/>
        <p:txBody>
          <a:bodyPr/>
          <a:lstStyle/>
          <a:p>
            <a:fld id="{ED1DAF26-4688-47B1-87A8-12D79AD563FB}" type="slidenum">
              <a:rPr lang="en-US" smtClean="0"/>
              <a:t>3</a:t>
            </a:fld>
            <a:endParaRPr lang="en-US"/>
          </a:p>
        </p:txBody>
      </p:sp>
      <p:pic>
        <p:nvPicPr>
          <p:cNvPr id="6" name="Picture 5">
            <a:extLst>
              <a:ext uri="{FF2B5EF4-FFF2-40B4-BE49-F238E27FC236}">
                <a16:creationId xmlns:a16="http://schemas.microsoft.com/office/drawing/2014/main" id="{7A17AD2D-0C58-A776-CB75-4E2CC184947C}"/>
              </a:ext>
            </a:extLst>
          </p:cNvPr>
          <p:cNvPicPr>
            <a:picLocks noChangeAspect="1"/>
          </p:cNvPicPr>
          <p:nvPr/>
        </p:nvPicPr>
        <p:blipFill>
          <a:blip r:embed="rId5"/>
          <a:stretch>
            <a:fillRect/>
          </a:stretch>
        </p:blipFill>
        <p:spPr>
          <a:xfrm>
            <a:off x="773648" y="1523524"/>
            <a:ext cx="7444120" cy="5269203"/>
          </a:xfrm>
          <a:prstGeom prst="rect">
            <a:avLst/>
          </a:prstGeom>
        </p:spPr>
      </p:pic>
      <p:sp>
        <p:nvSpPr>
          <p:cNvPr id="11" name="TextBox 10">
            <a:extLst>
              <a:ext uri="{FF2B5EF4-FFF2-40B4-BE49-F238E27FC236}">
                <a16:creationId xmlns:a16="http://schemas.microsoft.com/office/drawing/2014/main" id="{5E6EE54F-FC07-0A83-0380-19869075BA70}"/>
              </a:ext>
            </a:extLst>
          </p:cNvPr>
          <p:cNvSpPr txBox="1"/>
          <p:nvPr/>
        </p:nvSpPr>
        <p:spPr>
          <a:xfrm>
            <a:off x="8380510" y="5279132"/>
            <a:ext cx="3473823" cy="2154436"/>
          </a:xfrm>
          <a:prstGeom prst="rect">
            <a:avLst/>
          </a:prstGeom>
          <a:noFill/>
        </p:spPr>
        <p:txBody>
          <a:bodyPr wrap="square" rtlCol="0">
            <a:spAutoFit/>
          </a:bodyPr>
          <a:lstStyle/>
          <a:p>
            <a:r>
              <a:rPr kumimoji="0" lang="en-US" sz="2000"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Not Listed</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srgbClr val="287F7D"/>
                </a:solidFill>
                <a:effectLst/>
                <a:uLnTx/>
                <a:uFillTx/>
                <a:latin typeface="Franklin Gothic Medium" panose="020B0603020102020204" pitchFamily="34" charset="0"/>
                <a:ea typeface="+mn-ea"/>
                <a:cs typeface="+mn-cs"/>
              </a:rPr>
              <a:t>Customer Care Center (9)</a:t>
            </a:r>
          </a:p>
          <a:p>
            <a:pPr marL="285750" indent="-285750">
              <a:buFont typeface="Arial" panose="020B0604020202020204" pitchFamily="34" charset="0"/>
              <a:buChar char="•"/>
            </a:pPr>
            <a:r>
              <a:rPr lang="en-US" sz="2000" dirty="0">
                <a:solidFill>
                  <a:srgbClr val="287F7D"/>
                </a:solidFill>
                <a:latin typeface="Franklin Gothic Medium" panose="020B0603020102020204" pitchFamily="34" charset="0"/>
              </a:rPr>
              <a:t>Student Assistants (2)</a:t>
            </a:r>
            <a:endParaRPr kumimoji="0" lang="en-US" sz="2000" b="0" i="0" u="none" strike="noStrike" kern="1200" cap="none" spc="0" normalizeH="0" baseline="0" noProof="0" dirty="0">
              <a:ln>
                <a:noFill/>
              </a:ln>
              <a:solidFill>
                <a:srgbClr val="287F7D"/>
              </a:solidFill>
              <a:effectLst/>
              <a:uLnTx/>
              <a:uFillTx/>
              <a:latin typeface="Franklin Gothic Medium" panose="020B0603020102020204" pitchFamily="34" charset="0"/>
              <a:ea typeface="+mn-ea"/>
              <a:cs typeface="+mn-cs"/>
            </a:endParaRPr>
          </a:p>
          <a:p>
            <a:pPr marL="285750" indent="-285750">
              <a:buFont typeface="Arial" panose="020B0604020202020204" pitchFamily="34" charset="0"/>
              <a:buChar char="•"/>
            </a:pPr>
            <a:r>
              <a:rPr lang="en-US" sz="2000" dirty="0">
                <a:solidFill>
                  <a:srgbClr val="287F7D"/>
                </a:solidFill>
                <a:latin typeface="Franklin Gothic Medium" panose="020B0603020102020204" pitchFamily="34" charset="0"/>
              </a:rPr>
              <a:t>Departmental Specialist (1)</a:t>
            </a:r>
          </a:p>
          <a:p>
            <a:pPr marL="285750" indent="-285750">
              <a:buFont typeface="Arial" panose="020B0604020202020204" pitchFamily="34" charset="0"/>
              <a:buChar char="•"/>
            </a:pPr>
            <a:endParaRPr kumimoji="0" lang="en-US" sz="1800"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endParaRPr kumimoji="0" lang="en-US" sz="1800"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endParaRPr lang="en-US" dirty="0"/>
          </a:p>
        </p:txBody>
      </p:sp>
      <p:sp>
        <p:nvSpPr>
          <p:cNvPr id="12" name="TextBox 11">
            <a:extLst>
              <a:ext uri="{FF2B5EF4-FFF2-40B4-BE49-F238E27FC236}">
                <a16:creationId xmlns:a16="http://schemas.microsoft.com/office/drawing/2014/main" id="{1B98E0B2-4D51-BC86-5FB2-6B9F2B4A411E}"/>
              </a:ext>
            </a:extLst>
          </p:cNvPr>
          <p:cNvSpPr txBox="1"/>
          <p:nvPr/>
        </p:nvSpPr>
        <p:spPr>
          <a:xfrm>
            <a:off x="1463288" y="621930"/>
            <a:ext cx="10208879"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700" dirty="0">
                <a:solidFill>
                  <a:prstClr val="white"/>
                </a:solidFill>
                <a:latin typeface="Franklin Gothic Heavy" panose="020B0903020102020204" pitchFamily="34" charset="0"/>
              </a:rPr>
              <a:t>GRANTS AND OUTREACH</a:t>
            </a:r>
          </a:p>
        </p:txBody>
      </p:sp>
    </p:spTree>
    <p:extLst>
      <p:ext uri="{BB962C8B-B14F-4D97-AF65-F5344CB8AC3E}">
        <p14:creationId xmlns:p14="http://schemas.microsoft.com/office/powerpoint/2010/main" val="946023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EEB3004-7725-4268-B9F2-F9672B2CC1B7}"/>
              </a:ext>
            </a:extLst>
          </p:cNvPr>
          <p:cNvSpPr/>
          <p:nvPr/>
        </p:nvSpPr>
        <p:spPr>
          <a:xfrm>
            <a:off x="0" y="0"/>
            <a:ext cx="12192000" cy="6858000"/>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1" name="Graphic 140">
            <a:extLst>
              <a:ext uri="{FF2B5EF4-FFF2-40B4-BE49-F238E27FC236}">
                <a16:creationId xmlns:a16="http://schemas.microsoft.com/office/drawing/2014/main" id="{06602048-6A68-496A-B756-8B5413C4F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7959" y="610266"/>
            <a:ext cx="7486576" cy="6581606"/>
          </a:xfrm>
          <a:prstGeom prst="rect">
            <a:avLst/>
          </a:prstGeom>
        </p:spPr>
      </p:pic>
      <p:sp>
        <p:nvSpPr>
          <p:cNvPr id="2" name="TextBox 1">
            <a:extLst>
              <a:ext uri="{FF2B5EF4-FFF2-40B4-BE49-F238E27FC236}">
                <a16:creationId xmlns:a16="http://schemas.microsoft.com/office/drawing/2014/main" id="{D449E73B-B4A7-4A22-9606-E430907DFA3C}"/>
              </a:ext>
            </a:extLst>
          </p:cNvPr>
          <p:cNvSpPr txBox="1"/>
          <p:nvPr/>
        </p:nvSpPr>
        <p:spPr>
          <a:xfrm>
            <a:off x="1929027" y="3877623"/>
            <a:ext cx="115639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STATE </a:t>
            </a: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FINANCIAL</a:t>
            </a:r>
          </a:p>
        </p:txBody>
      </p:sp>
      <p:sp>
        <p:nvSpPr>
          <p:cNvPr id="71" name="TextBox 70">
            <a:extLst>
              <a:ext uri="{FF2B5EF4-FFF2-40B4-BE49-F238E27FC236}">
                <a16:creationId xmlns:a16="http://schemas.microsoft.com/office/drawing/2014/main" id="{F142DAEF-AB4A-4157-9589-562432C46ABA}"/>
              </a:ext>
            </a:extLst>
          </p:cNvPr>
          <p:cNvSpPr txBox="1"/>
          <p:nvPr/>
        </p:nvSpPr>
        <p:spPr>
          <a:xfrm>
            <a:off x="1929027" y="4592666"/>
            <a:ext cx="115639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AID </a:t>
            </a: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PROGRAMS</a:t>
            </a:r>
          </a:p>
        </p:txBody>
      </p:sp>
      <p:cxnSp>
        <p:nvCxnSpPr>
          <p:cNvPr id="4" name="Straight Connector 3">
            <a:extLst>
              <a:ext uri="{FF2B5EF4-FFF2-40B4-BE49-F238E27FC236}">
                <a16:creationId xmlns:a16="http://schemas.microsoft.com/office/drawing/2014/main" id="{44DD7D17-68B4-4042-8B5D-D94103DFB85F}"/>
              </a:ext>
            </a:extLst>
          </p:cNvPr>
          <p:cNvCxnSpPr>
            <a:cxnSpLocks/>
            <a:stCxn id="195" idx="348"/>
          </p:cNvCxnSpPr>
          <p:nvPr/>
        </p:nvCxnSpPr>
        <p:spPr>
          <a:xfrm flipV="1">
            <a:off x="930223" y="5606879"/>
            <a:ext cx="11329270" cy="47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 name="Graphic 4">
            <a:extLst>
              <a:ext uri="{FF2B5EF4-FFF2-40B4-BE49-F238E27FC236}">
                <a16:creationId xmlns:a16="http://schemas.microsoft.com/office/drawing/2014/main" id="{0F8CE55A-ACFD-4F9D-B219-FB21F25D64A0}"/>
              </a:ext>
            </a:extLst>
          </p:cNvPr>
          <p:cNvGrpSpPr/>
          <p:nvPr/>
        </p:nvGrpSpPr>
        <p:grpSpPr>
          <a:xfrm>
            <a:off x="264299" y="4077487"/>
            <a:ext cx="1511873" cy="1552040"/>
            <a:chOff x="3319462" y="581025"/>
            <a:chExt cx="5549836" cy="5697283"/>
          </a:xfrm>
          <a:solidFill>
            <a:schemeClr val="bg1"/>
          </a:solidFill>
        </p:grpSpPr>
        <p:sp>
          <p:nvSpPr>
            <p:cNvPr id="144" name="Freeform: Shape 143">
              <a:extLst>
                <a:ext uri="{FF2B5EF4-FFF2-40B4-BE49-F238E27FC236}">
                  <a16:creationId xmlns:a16="http://schemas.microsoft.com/office/drawing/2014/main" id="{910AE492-D0E4-4E80-97AD-AFF528041505}"/>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EB68BBE4-4F4D-465F-AC40-83CB9BA3256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46F4E35-5E55-4193-83D8-9B14C5A88208}"/>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F1F5FA8-FA0F-49C6-B15C-560EB269ABD4}"/>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CB69CF46-4055-464E-BC44-A5483887315F}"/>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187F10E-CC1D-4E4A-87B8-D434BEFC01B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86E33C10-37AC-4BE4-826E-1FDB4E76A259}"/>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2ADC9A32-2659-4691-BBBA-8C213C29FA4D}"/>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593EC7E6-61BA-439D-B759-AECD74274DD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E8D8B45-F57C-42DC-8674-C182B76CE44C}"/>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467E2124-C97B-41E6-A3A0-5B9C4D54E1E3}"/>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6D780BB-5553-41D6-8E84-227F95000890}"/>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E026ABA-1F9A-4D63-BE63-F87E968AAB59}"/>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783C4C81-D417-4C09-BCAB-C537E630120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39C34A2C-6509-4BBF-ACEE-AC77D0502EA7}"/>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0CDCD648-DE37-4943-BA51-2637DEEFDF7B}"/>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D0B6FC9-EF63-45B7-A76A-9AB95621915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31C23EEA-67A7-43C1-8C53-13808B9E8EBF}"/>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24FC823-501F-4E61-878E-9112E9290CEE}"/>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DCFBBDF-26CF-4626-A3F9-44C70355D3CC}"/>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573B4432-A03A-47D0-B950-0BFCD7061EFA}"/>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F3D2359A-0481-451E-95E1-BCFD805ADBFA}"/>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116C51D-EF51-45E0-A29D-3EF9AEF7C8FC}"/>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FC3EA8E6-386A-459B-82B9-3839AA9704E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F0EE70FD-4774-46D5-BDBA-886EF82B0DD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5B49E6FD-6093-4734-9724-462ED3B1FDD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BF939C8D-0B2A-4022-B060-4A72FD575EF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B6BBAB1-CA52-4969-A311-2D27CFBD5B9D}"/>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1C4CFC0-B0C8-4944-80D4-1001635976F1}"/>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FFEF237-4445-48F3-B1E8-60E93B7CEF4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F081D1F0-7DFE-4881-857F-5BB18E24DDBA}"/>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72EA51F-DFB3-4283-89E0-89D9ACF2429A}"/>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29BB0166-6DDB-4729-A847-6DFD6AC22609}"/>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E73CD1A-2904-4F18-9CD0-BE59B9E021D8}"/>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8CE4BCF9-8720-4EB8-9599-F8F04282850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5EADFED-DFE1-4E01-A3AB-8E27A3D966C4}"/>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9D524934-AA45-476D-A1A3-DC36E84C2B50}"/>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E175FE86-3664-4688-8361-06A9669B4160}"/>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6F7E079E-AF88-4D9B-A978-D1DC55B86641}"/>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8674E5F0-80BE-4D9F-88F7-D76BD56B39C6}"/>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798C3E12-6606-405F-8912-2EEC284D672F}"/>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A18E91A7-6475-4E1E-AE0E-B8DDDA3424E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4F9217B2-FEC9-4342-9643-3E802F3AE15C}"/>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365575D1-8067-4313-BC06-8648AE98447B}"/>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CC810D8D-FEAA-4BD2-B0C3-54308AE47F2C}"/>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524ED7F-065F-499C-A93B-9AD0E9D6E73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09AAAD4-AF37-438E-8D1E-53C8173DBFA9}"/>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B45C1A83-1C05-4F13-8B1C-FF57F8ED538D}"/>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0EA9F98-6BFE-46D7-845B-5CE9A3F8943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45B36110-D67A-431E-A887-F9C8327A5D7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7A647005-0093-48C1-B4C8-BD3A479822B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28C3A52-C2C8-4270-B9AF-398B50164803}"/>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8398025-7204-4DCE-87F6-BD8124AF4614}"/>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7053097-20BD-40D0-AB7F-7ADA53752A30}"/>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51EEE886-379C-4F90-A85E-9D8CEC211351}"/>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4C99B9D5-81B1-4DA3-82F1-26AB70E0EB9A}"/>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4216751-74DC-48C3-B059-5243F3F7A461}"/>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2F37989-19AC-480C-9111-6BEE52ABFB40}"/>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E7641282-24C2-4803-8E1C-D9010AAEC997}"/>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41B94D8-C955-4867-8CF8-A0B90C22154F}"/>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9BA125A8-9CC5-45B4-8A77-4C11CA4CD4AD}"/>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B0CE560-34EA-4CD7-8325-C3BD2D2C875B}"/>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C4B33F5E-BC66-4B22-A197-A01F1BF93C74}"/>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02060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1483"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PROGRAMS</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314036" y="1727201"/>
            <a:ext cx="8429914" cy="541686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Children of Veterans Tuition Grant (CVTG)</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323943"/>
                </a:solidFill>
                <a:latin typeface="Franklin Gothic Medium" panose="020B0603020102020204" pitchFamily="34" charset="0"/>
              </a:rPr>
              <a:t>Dual Enrollment (DE)</a:t>
            </a:r>
            <a:endPar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Fostering Futures Scholarship (FFS)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323943"/>
                </a:solidFill>
                <a:latin typeface="Franklin Gothic Medium" panose="020B0603020102020204" pitchFamily="34" charset="0"/>
              </a:rPr>
              <a:t>Futures for Frontliners/Path 2 (F4F)</a:t>
            </a:r>
            <a:endPar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323943"/>
                </a:solidFill>
                <a:latin typeface="Franklin Gothic Medium" panose="020B0603020102020204" pitchFamily="34" charset="0"/>
              </a:rPr>
              <a:t>MI Future Educator Fellowship</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MI Future Educator Stipend</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323943"/>
                </a:solidFill>
                <a:latin typeface="Franklin Gothic Medium" panose="020B0603020102020204" pitchFamily="34" charset="0"/>
              </a:rPr>
              <a:t>MI GEAR </a:t>
            </a:r>
            <a:r>
              <a:rPr lang="en-US">
                <a:solidFill>
                  <a:srgbClr val="323943"/>
                </a:solidFill>
                <a:latin typeface="Franklin Gothic Medium" panose="020B0603020102020204" pitchFamily="34" charset="0"/>
              </a:rPr>
              <a:t>UP Scholarship (MI GEAR UP)</a:t>
            </a:r>
            <a:endPar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323943"/>
                </a:solidFill>
                <a:latin typeface="Franklin Gothic Medium" panose="020B0603020102020204" pitchFamily="34" charset="0"/>
              </a:rPr>
              <a:t>Michigan Achievement Scholarship/Skills</a:t>
            </a:r>
            <a:endPar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Michigan Competitive Scholarship (MCS)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323943"/>
                </a:solidFill>
                <a:latin typeface="Franklin Gothic Medium" panose="020B0603020102020204" pitchFamily="34" charset="0"/>
              </a:rPr>
              <a:t>Michigan Reconnect Scholarship/Skills</a:t>
            </a:r>
            <a:endPar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Michigan Tuition Grant (MTG)</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Police Officer’s and Fire Fighter’s Tuition Grant (STG)</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323943"/>
                </a:solidFill>
                <a:latin typeface="Franklin Gothic Medium" panose="020B0603020102020204" pitchFamily="34" charset="0"/>
              </a:rPr>
              <a:t>Michigan Achievement Scholarship</a:t>
            </a:r>
            <a:endPar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rPr>
              <a:t>Tuition Incentive Program (TIP)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23943"/>
              </a:solidFill>
              <a:effectLst/>
              <a:uLnTx/>
              <a:uFillTx/>
              <a:latin typeface="Franklin Gothic Medium" panose="020B0603020102020204" pitchFamily="34" charset="0"/>
              <a:ea typeface="+mn-ea"/>
              <a:cs typeface="+mn-cs"/>
            </a:endParaRPr>
          </a:p>
        </p:txBody>
      </p:sp>
      <p:sp>
        <p:nvSpPr>
          <p:cNvPr id="6" name="TextBox 5">
            <a:extLst>
              <a:ext uri="{FF2B5EF4-FFF2-40B4-BE49-F238E27FC236}">
                <a16:creationId xmlns:a16="http://schemas.microsoft.com/office/drawing/2014/main" id="{02653BDB-A143-4731-A938-86F8A3BCDFD1}"/>
              </a:ext>
            </a:extLst>
          </p:cNvPr>
          <p:cNvSpPr txBox="1"/>
          <p:nvPr/>
        </p:nvSpPr>
        <p:spPr>
          <a:xfrm>
            <a:off x="1624929" y="380587"/>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STATE FINANCIAL AID</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10" name="Graphic 9">
            <a:extLst>
              <a:ext uri="{FF2B5EF4-FFF2-40B4-BE49-F238E27FC236}">
                <a16:creationId xmlns:a16="http://schemas.microsoft.com/office/drawing/2014/main" id="{309C3229-F066-4F0F-BBCE-6724A456B4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07" y="-69177"/>
            <a:ext cx="2032537" cy="1500131"/>
          </a:xfrm>
          <a:prstGeom prst="rect">
            <a:avLst/>
          </a:prstGeom>
        </p:spPr>
      </p:pic>
      <p:grpSp>
        <p:nvGrpSpPr>
          <p:cNvPr id="79" name="Graphic 4">
            <a:extLst>
              <a:ext uri="{FF2B5EF4-FFF2-40B4-BE49-F238E27FC236}">
                <a16:creationId xmlns:a16="http://schemas.microsoft.com/office/drawing/2014/main" id="{94446062-441D-4AB4-B185-8A8F7062C7C6}"/>
              </a:ext>
            </a:extLst>
          </p:cNvPr>
          <p:cNvGrpSpPr/>
          <p:nvPr/>
        </p:nvGrpSpPr>
        <p:grpSpPr>
          <a:xfrm>
            <a:off x="203666" y="128954"/>
            <a:ext cx="1232898" cy="1265653"/>
            <a:chOff x="3319462" y="581025"/>
            <a:chExt cx="5549836" cy="5697283"/>
          </a:xfrm>
          <a:solidFill>
            <a:schemeClr val="bg1"/>
          </a:solidFill>
        </p:grpSpPr>
        <p:sp>
          <p:nvSpPr>
            <p:cNvPr id="80" name="Freeform: Shape 79">
              <a:extLst>
                <a:ext uri="{FF2B5EF4-FFF2-40B4-BE49-F238E27FC236}">
                  <a16:creationId xmlns:a16="http://schemas.microsoft.com/office/drawing/2014/main" id="{21FDA623-9671-4800-BD56-0CC35834C812}"/>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9AF67B3-5249-4570-908E-514A4287525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9567141C-9C14-4C0B-85DC-733C16959EB7}"/>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F501E541-32EE-4030-AD7F-8AC76B5A0B43}"/>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00AC53AA-B8E2-4904-B644-08676B3CAB9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C18E14E4-8782-44CF-A30D-19EB641509F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2E397518-D05A-4D3B-985E-99C98FA66B04}"/>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42DDF9E1-2AB3-49B4-A02B-FC0AF7942F57}"/>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705E5D6C-8374-4A89-8A08-58F4916000C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E9E2BFF-3B9C-4219-9C1E-0E6756B49E0D}"/>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BAD2D372-8CAF-4653-87D4-A9673CF63670}"/>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D372FD29-C101-415F-90B7-7C345487C9A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0376751A-9483-4C90-914F-7FEAEFFD7A8C}"/>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7D5954D2-C71A-4523-9568-75CFA2743162}"/>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B8B74D-C23D-4EA8-8A6D-CB1FE0BE3098}"/>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070AA2D7-487F-43D8-BCA6-E27C2F2A2C41}"/>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C13177E-DBEB-4013-B230-832BB603CE43}"/>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E3D2D6C3-67EF-4890-92A2-0C26F6D508C3}"/>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B29742BF-D1C4-4D97-B7E2-400CE843A451}"/>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3D149B4A-E8C3-4139-A75B-6C509253DFD9}"/>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B19333ED-E093-4B8B-85A2-C4DF3FFFAD37}"/>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6AA84376-E4A5-414F-9ECA-73C84D1DAB5E}"/>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C768AF20-743E-4C9B-8FA1-18D3314F22EB}"/>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08834736-9DE9-4092-B923-1810E721865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0BE49C-C4B5-42B3-8EB8-E3472E0FB74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A8DF23C-16F9-4CB6-9EB4-8E0FCA41CD6E}"/>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B45FF1E4-D1F2-4425-AC7F-AA99FC7E1FB7}"/>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274C59ED-2308-422B-A6E0-23D86EFF2EE5}"/>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042E395-D8DE-43E8-8DD1-6788EC8A5A19}"/>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5C53DDF1-9364-47B7-89C2-65A419B2C3C8}"/>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168B223C-69FF-4B7C-A517-3C743A9AF6AF}"/>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AF46CC80-C624-493F-B803-A8D2294A2052}"/>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060F1ADB-6430-4BB3-8878-19C4E7B10F58}"/>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E48E038E-1772-47FA-BC58-AD56C1D4C76C}"/>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EFF407D1-B9AF-441B-A4BB-1754BBCFD3EA}"/>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C74371CE-B239-46F6-86C9-30D542950829}"/>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611328E-30F2-47CE-9335-D2C79B6B6BE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9A951A2F-5E3C-42D4-B67F-0BD1061058BD}"/>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80848FC5-A7CF-4F6B-A5AC-321E10C37829}"/>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A8CAAA43-C347-4EBF-B323-4211CDDD7BDC}"/>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BA3CC33C-0ABE-4EAE-8301-257F486D0AD7}"/>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52D0F510-6B67-411E-8989-73BAB0F1D24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A99937B-DBB6-477C-B96B-FBB1D4077FF0}"/>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7D9188AC-EF80-4D65-9E2D-4D0918E5BBD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78927C2B-01A9-49A9-A587-94F7D2A11A1E}"/>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39727E03-F0C6-47B2-A43B-41E2865DBCA8}"/>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A2EA6FB9-29AD-43AC-B6E4-D5981C803D15}"/>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34CEF211-307E-4685-BEFA-C0E7A13185D2}"/>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F0BB293-9F06-451F-970E-2497C694B8B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1C42D2CB-86BE-4E57-97DA-E11934E7BE8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61C8020A-CFF6-4103-8EA1-38B3E3F73931}"/>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EFFCFC5B-1B2E-49AF-A29D-01698A75F8F6}"/>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D49757E0-A108-42AC-99C9-CF38460EA562}"/>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4B90BD61-C723-4326-BBE2-CA25DB8B7E0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0698E88E-5D90-4F38-B6BF-1EEB129C4984}"/>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8E3C7816-C5F2-4FEE-B971-CC8A30BCA001}"/>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D277600-5DF8-448C-84E5-19EDB4F42603}"/>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F550DD3-DBEB-4716-BC4A-ABAD009A902F}"/>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29A93A91-BCF8-4A57-B155-C80CB3BA949E}"/>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F909FB63-7ED0-4E92-BCC1-3ACF1EFAC368}"/>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C5F16831-D3E8-45A8-9752-7D6393BDAF1A}"/>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0421F20-11D5-41AE-932E-A06BAB1D16A7}"/>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8C5D1965-FC6C-4C8A-8A41-9AB8E6ABCF8A}"/>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11B6170E-EECB-ACA4-D729-44E100062774}"/>
              </a:ext>
            </a:extLst>
          </p:cNvPr>
          <p:cNvPicPr>
            <a:picLocks noChangeAspect="1"/>
          </p:cNvPicPr>
          <p:nvPr/>
        </p:nvPicPr>
        <p:blipFill>
          <a:blip r:embed="rId4"/>
          <a:stretch>
            <a:fillRect/>
          </a:stretch>
        </p:blipFill>
        <p:spPr>
          <a:xfrm>
            <a:off x="7383447" y="1604726"/>
            <a:ext cx="3857143" cy="4942857"/>
          </a:xfrm>
          <a:prstGeom prst="rect">
            <a:avLst/>
          </a:prstGeom>
        </p:spPr>
      </p:pic>
    </p:spTree>
    <p:extLst>
      <p:ext uri="{BB962C8B-B14F-4D97-AF65-F5344CB8AC3E}">
        <p14:creationId xmlns:p14="http://schemas.microsoft.com/office/powerpoint/2010/main" val="3442280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1483"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PROGRAMS</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6" name="TextBox 5">
            <a:extLst>
              <a:ext uri="{FF2B5EF4-FFF2-40B4-BE49-F238E27FC236}">
                <a16:creationId xmlns:a16="http://schemas.microsoft.com/office/drawing/2014/main" id="{02653BDB-A143-4731-A938-86F8A3BCDFD1}"/>
              </a:ext>
            </a:extLst>
          </p:cNvPr>
          <p:cNvSpPr txBox="1"/>
          <p:nvPr/>
        </p:nvSpPr>
        <p:spPr>
          <a:xfrm>
            <a:off x="1624929" y="380587"/>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STATE FINANCIAL AID</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10" name="Graphic 9">
            <a:extLst>
              <a:ext uri="{FF2B5EF4-FFF2-40B4-BE49-F238E27FC236}">
                <a16:creationId xmlns:a16="http://schemas.microsoft.com/office/drawing/2014/main" id="{309C3229-F066-4F0F-BBCE-6724A456B4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79" name="Graphic 4">
            <a:extLst>
              <a:ext uri="{FF2B5EF4-FFF2-40B4-BE49-F238E27FC236}">
                <a16:creationId xmlns:a16="http://schemas.microsoft.com/office/drawing/2014/main" id="{94446062-441D-4AB4-B185-8A8F7062C7C6}"/>
              </a:ext>
            </a:extLst>
          </p:cNvPr>
          <p:cNvGrpSpPr/>
          <p:nvPr/>
        </p:nvGrpSpPr>
        <p:grpSpPr>
          <a:xfrm>
            <a:off x="203666" y="128954"/>
            <a:ext cx="1232898" cy="1265653"/>
            <a:chOff x="3319462" y="581025"/>
            <a:chExt cx="5549836" cy="5697283"/>
          </a:xfrm>
          <a:solidFill>
            <a:schemeClr val="bg1"/>
          </a:solidFill>
        </p:grpSpPr>
        <p:sp>
          <p:nvSpPr>
            <p:cNvPr id="80" name="Freeform: Shape 79">
              <a:extLst>
                <a:ext uri="{FF2B5EF4-FFF2-40B4-BE49-F238E27FC236}">
                  <a16:creationId xmlns:a16="http://schemas.microsoft.com/office/drawing/2014/main" id="{21FDA623-9671-4800-BD56-0CC35834C812}"/>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99AF67B3-5249-4570-908E-514A4287525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9567141C-9C14-4C0B-85DC-733C16959EB7}"/>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F501E541-32EE-4030-AD7F-8AC76B5A0B43}"/>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00AC53AA-B8E2-4904-B644-08676B3CAB9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C18E14E4-8782-44CF-A30D-19EB641509F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2E397518-D05A-4D3B-985E-99C98FA66B04}"/>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42DDF9E1-2AB3-49B4-A02B-FC0AF7942F57}"/>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705E5D6C-8374-4A89-8A08-58F4916000C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E9E2BFF-3B9C-4219-9C1E-0E6756B49E0D}"/>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BAD2D372-8CAF-4653-87D4-A9673CF63670}"/>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D372FD29-C101-415F-90B7-7C345487C9AA}"/>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0376751A-9483-4C90-914F-7FEAEFFD7A8C}"/>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7D5954D2-C71A-4523-9568-75CFA2743162}"/>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B8B74D-C23D-4EA8-8A6D-CB1FE0BE3098}"/>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070AA2D7-487F-43D8-BCA6-E27C2F2A2C41}"/>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C13177E-DBEB-4013-B230-832BB603CE43}"/>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E3D2D6C3-67EF-4890-92A2-0C26F6D508C3}"/>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B29742BF-D1C4-4D97-B7E2-400CE843A451}"/>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3D149B4A-E8C3-4139-A75B-6C509253DFD9}"/>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B19333ED-E093-4B8B-85A2-C4DF3FFFAD37}"/>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6AA84376-E4A5-414F-9ECA-73C84D1DAB5E}"/>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C768AF20-743E-4C9B-8FA1-18D3314F22EB}"/>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08834736-9DE9-4092-B923-1810E7218651}"/>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0BE49C-C4B5-42B3-8EB8-E3472E0FB74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A8DF23C-16F9-4CB6-9EB4-8E0FCA41CD6E}"/>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B45FF1E4-D1F2-4425-AC7F-AA99FC7E1FB7}"/>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274C59ED-2308-422B-A6E0-23D86EFF2EE5}"/>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042E395-D8DE-43E8-8DD1-6788EC8A5A19}"/>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5C53DDF1-9364-47B7-89C2-65A419B2C3C8}"/>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168B223C-69FF-4B7C-A517-3C743A9AF6AF}"/>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AF46CC80-C624-493F-B803-A8D2294A2052}"/>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060F1ADB-6430-4BB3-8878-19C4E7B10F58}"/>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E48E038E-1772-47FA-BC58-AD56C1D4C76C}"/>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EFF407D1-B9AF-441B-A4BB-1754BBCFD3EA}"/>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C74371CE-B239-46F6-86C9-30D542950829}"/>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611328E-30F2-47CE-9335-D2C79B6B6BE2}"/>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9A951A2F-5E3C-42D4-B67F-0BD1061058BD}"/>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80848FC5-A7CF-4F6B-A5AC-321E10C37829}"/>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A8CAAA43-C347-4EBF-B323-4211CDDD7BDC}"/>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BA3CC33C-0ABE-4EAE-8301-257F486D0AD7}"/>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52D0F510-6B67-411E-8989-73BAB0F1D24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A99937B-DBB6-477C-B96B-FBB1D4077FF0}"/>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7D9188AC-EF80-4D65-9E2D-4D0918E5BBD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78927C2B-01A9-49A9-A587-94F7D2A11A1E}"/>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39727E03-F0C6-47B2-A43B-41E2865DBCA8}"/>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A2EA6FB9-29AD-43AC-B6E4-D5981C803D15}"/>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34CEF211-307E-4685-BEFA-C0E7A13185D2}"/>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F0BB293-9F06-451F-970E-2497C694B8B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1C42D2CB-86BE-4E57-97DA-E11934E7BE8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61C8020A-CFF6-4103-8EA1-38B3E3F73931}"/>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EFFCFC5B-1B2E-49AF-A29D-01698A75F8F6}"/>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D49757E0-A108-42AC-99C9-CF38460EA562}"/>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4B90BD61-C723-4326-BBE2-CA25DB8B7E0C}"/>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0698E88E-5D90-4F38-B6BF-1EEB129C4984}"/>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8E3C7816-C5F2-4FEE-B971-CC8A30BCA001}"/>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D277600-5DF8-448C-84E5-19EDB4F42603}"/>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F550DD3-DBEB-4716-BC4A-ABAD009A902F}"/>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29A93A91-BCF8-4A57-B155-C80CB3BA949E}"/>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F909FB63-7ED0-4E92-BCC1-3ACF1EFAC368}"/>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C5F16831-D3E8-45A8-9752-7D6393BDAF1A}"/>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0421F20-11D5-41AE-932E-A06BAB1D16A7}"/>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8C5D1965-FC6C-4C8A-8A41-9AB8E6ABCF8A}"/>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EED092AB-2497-D8AA-0836-57E620A9BB3F}"/>
              </a:ext>
            </a:extLst>
          </p:cNvPr>
          <p:cNvGraphicFramePr>
            <a:graphicFrameLocks noGrp="1"/>
          </p:cNvGraphicFramePr>
          <p:nvPr>
            <p:extLst>
              <p:ext uri="{D42A27DB-BD31-4B8C-83A1-F6EECF244321}">
                <p14:modId xmlns:p14="http://schemas.microsoft.com/office/powerpoint/2010/main" val="2909613095"/>
              </p:ext>
            </p:extLst>
          </p:nvPr>
        </p:nvGraphicFramePr>
        <p:xfrm>
          <a:off x="369144" y="1512097"/>
          <a:ext cx="11563929" cy="5305392"/>
        </p:xfrm>
        <a:graphic>
          <a:graphicData uri="http://schemas.openxmlformats.org/drawingml/2006/table">
            <a:tbl>
              <a:tblPr>
                <a:tableStyleId>{D7AC3CCA-C797-4891-BE02-D94E43425B78}</a:tableStyleId>
              </a:tblPr>
              <a:tblGrid>
                <a:gridCol w="4792901">
                  <a:extLst>
                    <a:ext uri="{9D8B030D-6E8A-4147-A177-3AD203B41FA5}">
                      <a16:colId xmlns:a16="http://schemas.microsoft.com/office/drawing/2014/main" val="1891467817"/>
                    </a:ext>
                  </a:extLst>
                </a:gridCol>
                <a:gridCol w="2257009">
                  <a:extLst>
                    <a:ext uri="{9D8B030D-6E8A-4147-A177-3AD203B41FA5}">
                      <a16:colId xmlns:a16="http://schemas.microsoft.com/office/drawing/2014/main" val="2077963008"/>
                    </a:ext>
                  </a:extLst>
                </a:gridCol>
                <a:gridCol w="2278200">
                  <a:extLst>
                    <a:ext uri="{9D8B030D-6E8A-4147-A177-3AD203B41FA5}">
                      <a16:colId xmlns:a16="http://schemas.microsoft.com/office/drawing/2014/main" val="1729702082"/>
                    </a:ext>
                  </a:extLst>
                </a:gridCol>
                <a:gridCol w="2235819">
                  <a:extLst>
                    <a:ext uri="{9D8B030D-6E8A-4147-A177-3AD203B41FA5}">
                      <a16:colId xmlns:a16="http://schemas.microsoft.com/office/drawing/2014/main" val="4167027287"/>
                    </a:ext>
                  </a:extLst>
                </a:gridCol>
              </a:tblGrid>
              <a:tr h="431572">
                <a:tc>
                  <a:txBody>
                    <a:bodyPr/>
                    <a:lstStyle/>
                    <a:p>
                      <a:pPr algn="l" fontAlgn="base"/>
                      <a:r>
                        <a:rPr lang="en-US" sz="1600" b="1" dirty="0">
                          <a:effectLst/>
                          <a:latin typeface="Franklin Gothic Medium" panose="020B0603020102020204" pitchFamily="34" charset="0"/>
                        </a:rPr>
                        <a:t>Program</a:t>
                      </a:r>
                      <a:endParaRPr lang="en-US" sz="1600" b="0" dirty="0">
                        <a:effectLst/>
                        <a:latin typeface="Franklin Gothic Medium" panose="020B0603020102020204" pitchFamily="34" charset="0"/>
                      </a:endParaRPr>
                    </a:p>
                  </a:txBody>
                  <a:tcPr marL="60435" marR="60435" marT="30218" marB="30218"/>
                </a:tc>
                <a:tc>
                  <a:txBody>
                    <a:bodyPr/>
                    <a:lstStyle/>
                    <a:p>
                      <a:pPr algn="l" fontAlgn="base"/>
                      <a:r>
                        <a:rPr lang="en-US" sz="1600" b="1">
                          <a:effectLst/>
                          <a:latin typeface="Franklin Gothic Medium" panose="020B0603020102020204" pitchFamily="34" charset="0"/>
                        </a:rPr>
                        <a:t>FY21</a:t>
                      </a:r>
                      <a:endParaRPr lang="en-US" sz="1600" b="0">
                        <a:effectLst/>
                        <a:latin typeface="Franklin Gothic Medium" panose="020B0603020102020204" pitchFamily="34" charset="0"/>
                      </a:endParaRPr>
                    </a:p>
                  </a:txBody>
                  <a:tcPr marL="60435" marR="60435" marT="30218" marB="30218"/>
                </a:tc>
                <a:tc>
                  <a:txBody>
                    <a:bodyPr/>
                    <a:lstStyle/>
                    <a:p>
                      <a:pPr algn="l" fontAlgn="base"/>
                      <a:r>
                        <a:rPr lang="en-US" sz="1600" b="1">
                          <a:effectLst/>
                          <a:latin typeface="Franklin Gothic Medium" panose="020B0603020102020204" pitchFamily="34" charset="0"/>
                        </a:rPr>
                        <a:t>FY22</a:t>
                      </a:r>
                      <a:endParaRPr lang="en-US" sz="1600" b="0">
                        <a:effectLst/>
                        <a:latin typeface="Franklin Gothic Medium" panose="020B0603020102020204" pitchFamily="34" charset="0"/>
                      </a:endParaRPr>
                    </a:p>
                  </a:txBody>
                  <a:tcPr marL="60435" marR="60435" marT="30218" marB="30218"/>
                </a:tc>
                <a:tc>
                  <a:txBody>
                    <a:bodyPr/>
                    <a:lstStyle/>
                    <a:p>
                      <a:pPr algn="l" fontAlgn="base"/>
                      <a:r>
                        <a:rPr lang="en-US" sz="1600" b="1" dirty="0">
                          <a:effectLst/>
                          <a:latin typeface="Franklin Gothic Medium" panose="020B0603020102020204" pitchFamily="34" charset="0"/>
                        </a:rPr>
                        <a:t>FY23</a:t>
                      </a:r>
                      <a:endParaRPr lang="en-US" sz="1600" b="0" dirty="0">
                        <a:effectLst/>
                        <a:latin typeface="Franklin Gothic Medium" panose="020B0603020102020204" pitchFamily="34" charset="0"/>
                      </a:endParaRPr>
                    </a:p>
                  </a:txBody>
                  <a:tcPr marL="60435" marR="60435" marT="30218" marB="30218"/>
                </a:tc>
                <a:extLst>
                  <a:ext uri="{0D108BD9-81ED-4DB2-BD59-A6C34878D82A}">
                    <a16:rowId xmlns:a16="http://schemas.microsoft.com/office/drawing/2014/main" val="4077161923"/>
                  </a:ext>
                </a:extLst>
              </a:tr>
              <a:tr h="547645">
                <a:tc>
                  <a:txBody>
                    <a:bodyPr/>
                    <a:lstStyle/>
                    <a:p>
                      <a:pPr algn="l" fontAlgn="base"/>
                      <a:r>
                        <a:rPr lang="en-US" sz="1600" b="0" dirty="0">
                          <a:effectLst/>
                          <a:latin typeface="Franklin Gothic Medium" panose="020B0603020102020204" pitchFamily="34" charset="0"/>
                        </a:rPr>
                        <a:t>Children of Veterans Tuition Grant and Police Officer’s and Fire Fighter’s Survivor Tuition Grant</a:t>
                      </a:r>
                    </a:p>
                  </a:txBody>
                  <a:tcPr marL="60435" marR="60435" marT="30218" marB="30218"/>
                </a:tc>
                <a:tc>
                  <a:txBody>
                    <a:bodyPr/>
                    <a:lstStyle/>
                    <a:p>
                      <a:pPr algn="l" fontAlgn="base"/>
                      <a:r>
                        <a:rPr lang="en-US" sz="1600" b="0" dirty="0">
                          <a:effectLst/>
                          <a:latin typeface="Franklin Gothic Medium" panose="020B0603020102020204" pitchFamily="34" charset="0"/>
                        </a:rPr>
                        <a:t>$1,400,000</a:t>
                      </a:r>
                    </a:p>
                  </a:txBody>
                  <a:tcPr marL="60435" marR="60435" marT="30218" marB="30218"/>
                </a:tc>
                <a:tc>
                  <a:txBody>
                    <a:bodyPr/>
                    <a:lstStyle/>
                    <a:p>
                      <a:pPr algn="l" fontAlgn="base"/>
                      <a:r>
                        <a:rPr lang="en-US" sz="1600" b="0">
                          <a:effectLst/>
                          <a:latin typeface="Franklin Gothic Medium" panose="020B0603020102020204" pitchFamily="34" charset="0"/>
                        </a:rPr>
                        <a:t>$1,400,000</a:t>
                      </a:r>
                    </a:p>
                  </a:txBody>
                  <a:tcPr marL="60435" marR="60435" marT="30218" marB="30218"/>
                </a:tc>
                <a:tc>
                  <a:txBody>
                    <a:bodyPr/>
                    <a:lstStyle/>
                    <a:p>
                      <a:pPr algn="l" fontAlgn="base"/>
                      <a:r>
                        <a:rPr lang="en-US" sz="1600" b="0">
                          <a:effectLst/>
                          <a:latin typeface="Franklin Gothic Medium" panose="020B0603020102020204" pitchFamily="34" charset="0"/>
                        </a:rPr>
                        <a:t>$1,400,000</a:t>
                      </a:r>
                    </a:p>
                  </a:txBody>
                  <a:tcPr marL="60435" marR="60435" marT="30218" marB="30218"/>
                </a:tc>
                <a:extLst>
                  <a:ext uri="{0D108BD9-81ED-4DB2-BD59-A6C34878D82A}">
                    <a16:rowId xmlns:a16="http://schemas.microsoft.com/office/drawing/2014/main" val="344077677"/>
                  </a:ext>
                </a:extLst>
              </a:tr>
              <a:tr h="287411">
                <a:tc>
                  <a:txBody>
                    <a:bodyPr/>
                    <a:lstStyle/>
                    <a:p>
                      <a:pPr algn="l" fontAlgn="base"/>
                      <a:r>
                        <a:rPr lang="en-US" sz="1600" b="0" dirty="0">
                          <a:effectLst/>
                          <a:latin typeface="Franklin Gothic Medium" panose="020B0603020102020204" pitchFamily="34" charset="0"/>
                        </a:rPr>
                        <a:t>Dual Enrollment Program</a:t>
                      </a:r>
                    </a:p>
                  </a:txBody>
                  <a:tcPr marL="60435" marR="60435" marT="30218" marB="30218"/>
                </a:tc>
                <a:tc>
                  <a:txBody>
                    <a:bodyPr/>
                    <a:lstStyle/>
                    <a:p>
                      <a:pPr algn="l" fontAlgn="base"/>
                      <a:r>
                        <a:rPr lang="en-US" sz="1600" b="0" dirty="0">
                          <a:effectLst/>
                          <a:latin typeface="Franklin Gothic Medium" panose="020B0603020102020204" pitchFamily="34" charset="0"/>
                        </a:rPr>
                        <a:t>$2,332,600</a:t>
                      </a:r>
                    </a:p>
                  </a:txBody>
                  <a:tcPr marL="60435" marR="60435" marT="30218" marB="30218"/>
                </a:tc>
                <a:tc>
                  <a:txBody>
                    <a:bodyPr/>
                    <a:lstStyle/>
                    <a:p>
                      <a:pPr algn="l" fontAlgn="base"/>
                      <a:r>
                        <a:rPr lang="en-US" sz="1600" b="0">
                          <a:effectLst/>
                          <a:latin typeface="Franklin Gothic Medium" panose="020B0603020102020204" pitchFamily="34" charset="0"/>
                        </a:rPr>
                        <a:t>$3,000,000</a:t>
                      </a:r>
                    </a:p>
                  </a:txBody>
                  <a:tcPr marL="60435" marR="60435" marT="30218" marB="30218"/>
                </a:tc>
                <a:tc>
                  <a:txBody>
                    <a:bodyPr/>
                    <a:lstStyle/>
                    <a:p>
                      <a:pPr algn="l" fontAlgn="base"/>
                      <a:r>
                        <a:rPr lang="en-US" sz="1600" b="0">
                          <a:effectLst/>
                          <a:latin typeface="Franklin Gothic Medium" panose="020B0603020102020204" pitchFamily="34" charset="0"/>
                        </a:rPr>
                        <a:t>$3,000,000</a:t>
                      </a:r>
                    </a:p>
                  </a:txBody>
                  <a:tcPr marL="60435" marR="60435" marT="30218" marB="30218"/>
                </a:tc>
                <a:extLst>
                  <a:ext uri="{0D108BD9-81ED-4DB2-BD59-A6C34878D82A}">
                    <a16:rowId xmlns:a16="http://schemas.microsoft.com/office/drawing/2014/main" val="3619710984"/>
                  </a:ext>
                </a:extLst>
              </a:tr>
              <a:tr h="334305">
                <a:tc>
                  <a:txBody>
                    <a:bodyPr/>
                    <a:lstStyle/>
                    <a:p>
                      <a:pPr algn="l" fontAlgn="base"/>
                      <a:r>
                        <a:rPr lang="en-US" sz="1600" b="0" dirty="0">
                          <a:effectLst/>
                          <a:latin typeface="Franklin Gothic Medium" panose="020B0603020102020204" pitchFamily="34" charset="0"/>
                        </a:rPr>
                        <a:t>Fostering Futures Scholarship</a:t>
                      </a:r>
                    </a:p>
                  </a:txBody>
                  <a:tcPr marL="60435" marR="60435" marT="30218" marB="30218"/>
                </a:tc>
                <a:tc>
                  <a:txBody>
                    <a:bodyPr/>
                    <a:lstStyle/>
                    <a:p>
                      <a:pPr algn="l" fontAlgn="base"/>
                      <a:r>
                        <a:rPr lang="en-US" sz="1600" b="0" dirty="0">
                          <a:effectLst/>
                          <a:latin typeface="Franklin Gothic Medium" panose="020B0603020102020204" pitchFamily="34" charset="0"/>
                        </a:rPr>
                        <a:t>$750,000</a:t>
                      </a:r>
                    </a:p>
                  </a:txBody>
                  <a:tcPr marL="60435" marR="60435" marT="30218" marB="30218"/>
                </a:tc>
                <a:tc>
                  <a:txBody>
                    <a:bodyPr/>
                    <a:lstStyle/>
                    <a:p>
                      <a:pPr algn="l" fontAlgn="base"/>
                      <a:r>
                        <a:rPr lang="en-US" sz="1600" b="0" dirty="0">
                          <a:effectLst/>
                          <a:latin typeface="Franklin Gothic Medium" panose="020B0603020102020204" pitchFamily="34" charset="0"/>
                        </a:rPr>
                        <a:t>$750,000</a:t>
                      </a:r>
                    </a:p>
                  </a:txBody>
                  <a:tcPr marL="60435" marR="60435" marT="30218" marB="30218"/>
                </a:tc>
                <a:tc>
                  <a:txBody>
                    <a:bodyPr/>
                    <a:lstStyle/>
                    <a:p>
                      <a:pPr algn="l" fontAlgn="base"/>
                      <a:r>
                        <a:rPr lang="en-US" sz="1600" b="0" dirty="0">
                          <a:effectLst/>
                          <a:latin typeface="Franklin Gothic Medium" panose="020B0603020102020204" pitchFamily="34" charset="0"/>
                        </a:rPr>
                        <a:t>$750,000</a:t>
                      </a:r>
                    </a:p>
                  </a:txBody>
                  <a:tcPr marL="60435" marR="60435" marT="30218" marB="30218"/>
                </a:tc>
                <a:extLst>
                  <a:ext uri="{0D108BD9-81ED-4DB2-BD59-A6C34878D82A}">
                    <a16:rowId xmlns:a16="http://schemas.microsoft.com/office/drawing/2014/main" val="2471272471"/>
                  </a:ext>
                </a:extLst>
              </a:tr>
              <a:tr h="460124">
                <a:tc>
                  <a:txBody>
                    <a:bodyPr/>
                    <a:lstStyle/>
                    <a:p>
                      <a:pPr algn="l" fontAlgn="base"/>
                      <a:r>
                        <a:rPr lang="en-US" sz="1600" b="0" dirty="0">
                          <a:effectLst/>
                          <a:latin typeface="Franklin Gothic Medium" panose="020B0603020102020204" pitchFamily="34" charset="0"/>
                        </a:rPr>
                        <a:t>Futures for Frontliners Scholarship/Path II</a:t>
                      </a:r>
                    </a:p>
                  </a:txBody>
                  <a:tcPr marL="60435" marR="60435" marT="30218" marB="30218"/>
                </a:tc>
                <a:tc>
                  <a:txBody>
                    <a:bodyPr/>
                    <a:lstStyle/>
                    <a:p>
                      <a:pPr algn="l" fontAlgn="base"/>
                      <a:r>
                        <a:rPr lang="en-US" sz="1600" b="0" dirty="0">
                          <a:effectLst/>
                          <a:latin typeface="Franklin Gothic Medium" panose="020B0603020102020204" pitchFamily="34" charset="0"/>
                        </a:rPr>
                        <a:t>$24,000,000</a:t>
                      </a:r>
                    </a:p>
                  </a:txBody>
                  <a:tcPr marL="60435" marR="60435" marT="30218" marB="30218"/>
                </a:tc>
                <a:tc>
                  <a:txBody>
                    <a:bodyPr/>
                    <a:lstStyle/>
                    <a:p>
                      <a:pPr algn="l" fontAlgn="base"/>
                      <a:r>
                        <a:rPr lang="en-US" sz="1600" b="0" dirty="0">
                          <a:effectLst/>
                          <a:latin typeface="Franklin Gothic Medium" panose="020B0603020102020204" pitchFamily="34" charset="0"/>
                        </a:rPr>
                        <a:t>FY21 carry forward + $25,000,000</a:t>
                      </a:r>
                    </a:p>
                  </a:txBody>
                  <a:tcPr marL="60435" marR="60435" marT="30218" marB="30218"/>
                </a:tc>
                <a:tc>
                  <a:txBody>
                    <a:bodyPr/>
                    <a:lstStyle/>
                    <a:p>
                      <a:pPr algn="l" fontAlgn="base"/>
                      <a:r>
                        <a:rPr lang="en-US" sz="1600" b="0" dirty="0">
                          <a:effectLst/>
                          <a:latin typeface="Franklin Gothic Medium" panose="020B0603020102020204" pitchFamily="34" charset="0"/>
                        </a:rPr>
                        <a:t>FY22 carry forward</a:t>
                      </a:r>
                    </a:p>
                  </a:txBody>
                  <a:tcPr marL="60435" marR="60435" marT="30218" marB="30218"/>
                </a:tc>
                <a:extLst>
                  <a:ext uri="{0D108BD9-81ED-4DB2-BD59-A6C34878D82A}">
                    <a16:rowId xmlns:a16="http://schemas.microsoft.com/office/drawing/2014/main" val="60979252"/>
                  </a:ext>
                </a:extLst>
              </a:tr>
              <a:tr h="275682">
                <a:tc>
                  <a:txBody>
                    <a:bodyPr/>
                    <a:lstStyle/>
                    <a:p>
                      <a:pPr algn="l" fontAlgn="base"/>
                      <a:r>
                        <a:rPr lang="en-US" sz="1600" b="0" dirty="0">
                          <a:effectLst/>
                          <a:latin typeface="Franklin Gothic Medium" panose="020B0603020102020204" pitchFamily="34" charset="0"/>
                        </a:rPr>
                        <a:t>MI GEAR UP</a:t>
                      </a:r>
                    </a:p>
                  </a:txBody>
                  <a:tcPr marL="60435" marR="60435" marT="30218" marB="30218"/>
                </a:tc>
                <a:tc>
                  <a:txBody>
                    <a:bodyPr/>
                    <a:lstStyle/>
                    <a:p>
                      <a:pPr algn="l" fontAlgn="base"/>
                      <a:r>
                        <a:rPr lang="en-US" sz="1600" b="0" dirty="0">
                          <a:effectLst/>
                          <a:latin typeface="Franklin Gothic Medium" panose="020B0603020102020204" pitchFamily="34" charset="0"/>
                        </a:rPr>
                        <a:t>$3,200,000</a:t>
                      </a:r>
                    </a:p>
                  </a:txBody>
                  <a:tcPr marL="60435" marR="60435" marT="30218" marB="30218"/>
                </a:tc>
                <a:tc>
                  <a:txBody>
                    <a:bodyPr/>
                    <a:lstStyle/>
                    <a:p>
                      <a:pPr algn="l" fontAlgn="base"/>
                      <a:r>
                        <a:rPr lang="en-US" sz="1600" b="0">
                          <a:effectLst/>
                          <a:latin typeface="Franklin Gothic Medium" panose="020B0603020102020204" pitchFamily="34" charset="0"/>
                        </a:rPr>
                        <a:t>$3,200,000</a:t>
                      </a:r>
                    </a:p>
                  </a:txBody>
                  <a:tcPr marL="60435" marR="60435" marT="30218" marB="30218"/>
                </a:tc>
                <a:tc>
                  <a:txBody>
                    <a:bodyPr/>
                    <a:lstStyle/>
                    <a:p>
                      <a:pPr algn="l" fontAlgn="base"/>
                      <a:r>
                        <a:rPr lang="en-US" sz="1600" b="0">
                          <a:effectLst/>
                          <a:latin typeface="Franklin Gothic Medium" panose="020B0603020102020204" pitchFamily="34" charset="0"/>
                        </a:rPr>
                        <a:t>$3,200,000</a:t>
                      </a:r>
                    </a:p>
                  </a:txBody>
                  <a:tcPr marL="60435" marR="60435" marT="30218" marB="30218"/>
                </a:tc>
                <a:extLst>
                  <a:ext uri="{0D108BD9-81ED-4DB2-BD59-A6C34878D82A}">
                    <a16:rowId xmlns:a16="http://schemas.microsoft.com/office/drawing/2014/main" val="983585023"/>
                  </a:ext>
                </a:extLst>
              </a:tr>
              <a:tr h="297585">
                <a:tc>
                  <a:txBody>
                    <a:bodyPr/>
                    <a:lstStyle/>
                    <a:p>
                      <a:pPr algn="l" fontAlgn="base"/>
                      <a:r>
                        <a:rPr lang="en-US" sz="1600" b="0" dirty="0">
                          <a:effectLst/>
                          <a:latin typeface="Franklin Gothic Medium" panose="020B0603020102020204" pitchFamily="34" charset="0"/>
                        </a:rPr>
                        <a:t>MI Future Educator Fellowship</a:t>
                      </a:r>
                    </a:p>
                  </a:txBody>
                  <a:tcPr marL="60435" marR="60435" marT="30218" marB="30218"/>
                </a:tc>
                <a:tc>
                  <a:txBody>
                    <a:bodyPr/>
                    <a:lstStyle/>
                    <a:p>
                      <a:pPr algn="l" fontAlgn="t"/>
                      <a:r>
                        <a:rPr lang="en-US" sz="1600" b="0" dirty="0">
                          <a:effectLst/>
                          <a:latin typeface="Franklin Gothic Medium" panose="020B0603020102020204" pitchFamily="34" charset="0"/>
                        </a:rPr>
                        <a:t>-</a:t>
                      </a:r>
                    </a:p>
                  </a:txBody>
                  <a:tcPr marL="60435" marR="60435" marT="30218" marB="30218"/>
                </a:tc>
                <a:tc>
                  <a:txBody>
                    <a:bodyPr/>
                    <a:lstStyle/>
                    <a:p>
                      <a:pPr algn="l" fontAlgn="base"/>
                      <a:r>
                        <a:rPr lang="en-US" sz="1600" b="0" dirty="0">
                          <a:effectLst/>
                          <a:latin typeface="Franklin Gothic Medium" panose="020B0603020102020204" pitchFamily="34" charset="0"/>
                        </a:rPr>
                        <a:t>-</a:t>
                      </a:r>
                    </a:p>
                  </a:txBody>
                  <a:tcPr marL="60435" marR="60435" marT="30218" marB="30218"/>
                </a:tc>
                <a:tc>
                  <a:txBody>
                    <a:bodyPr/>
                    <a:lstStyle/>
                    <a:p>
                      <a:pPr algn="l" fontAlgn="base"/>
                      <a:r>
                        <a:rPr lang="en-US" sz="1600" b="0">
                          <a:effectLst/>
                          <a:latin typeface="Franklin Gothic Medium" panose="020B0603020102020204" pitchFamily="34" charset="0"/>
                        </a:rPr>
                        <a:t>$25,000,000</a:t>
                      </a:r>
                    </a:p>
                  </a:txBody>
                  <a:tcPr marL="60435" marR="60435" marT="30218" marB="30218"/>
                </a:tc>
                <a:extLst>
                  <a:ext uri="{0D108BD9-81ED-4DB2-BD59-A6C34878D82A}">
                    <a16:rowId xmlns:a16="http://schemas.microsoft.com/office/drawing/2014/main" val="283185736"/>
                  </a:ext>
                </a:extLst>
              </a:tr>
              <a:tr h="287411">
                <a:tc>
                  <a:txBody>
                    <a:bodyPr/>
                    <a:lstStyle/>
                    <a:p>
                      <a:pPr algn="l" fontAlgn="base"/>
                      <a:r>
                        <a:rPr lang="en-US" sz="1600" b="0">
                          <a:effectLst/>
                          <a:latin typeface="Franklin Gothic Medium" panose="020B0603020102020204" pitchFamily="34" charset="0"/>
                        </a:rPr>
                        <a:t>MI Future Educator Stipend</a:t>
                      </a:r>
                    </a:p>
                  </a:txBody>
                  <a:tcPr marL="60435" marR="60435" marT="30218" marB="30218"/>
                </a:tc>
                <a:tc>
                  <a:txBody>
                    <a:bodyPr/>
                    <a:lstStyle/>
                    <a:p>
                      <a:pPr algn="l" fontAlgn="base"/>
                      <a:r>
                        <a:rPr lang="en-US" sz="1600" b="0" dirty="0">
                          <a:effectLst/>
                          <a:latin typeface="Franklin Gothic Medium" panose="020B0603020102020204" pitchFamily="34" charset="0"/>
                        </a:rPr>
                        <a:t>-</a:t>
                      </a:r>
                    </a:p>
                  </a:txBody>
                  <a:tcPr marL="60435" marR="60435" marT="30218" marB="30218"/>
                </a:tc>
                <a:tc>
                  <a:txBody>
                    <a:bodyPr/>
                    <a:lstStyle/>
                    <a:p>
                      <a:pPr algn="l" fontAlgn="base"/>
                      <a:r>
                        <a:rPr lang="en-US" sz="1600" b="0" dirty="0">
                          <a:effectLst/>
                          <a:latin typeface="Franklin Gothic Medium" panose="020B0603020102020204" pitchFamily="34" charset="0"/>
                        </a:rPr>
                        <a:t>-</a:t>
                      </a:r>
                    </a:p>
                  </a:txBody>
                  <a:tcPr marL="60435" marR="60435" marT="30218" marB="30218"/>
                </a:tc>
                <a:tc>
                  <a:txBody>
                    <a:bodyPr/>
                    <a:lstStyle/>
                    <a:p>
                      <a:pPr algn="l" fontAlgn="base"/>
                      <a:r>
                        <a:rPr lang="en-US" sz="1600" b="0">
                          <a:effectLst/>
                          <a:latin typeface="Franklin Gothic Medium" panose="020B0603020102020204" pitchFamily="34" charset="0"/>
                        </a:rPr>
                        <a:t>$50,000,000</a:t>
                      </a:r>
                    </a:p>
                  </a:txBody>
                  <a:tcPr marL="60435" marR="60435" marT="30218" marB="30218"/>
                </a:tc>
                <a:extLst>
                  <a:ext uri="{0D108BD9-81ED-4DB2-BD59-A6C34878D82A}">
                    <a16:rowId xmlns:a16="http://schemas.microsoft.com/office/drawing/2014/main" val="1411811492"/>
                  </a:ext>
                </a:extLst>
              </a:tr>
              <a:tr h="306782">
                <a:tc>
                  <a:txBody>
                    <a:bodyPr/>
                    <a:lstStyle/>
                    <a:p>
                      <a:pPr algn="l" fontAlgn="base"/>
                      <a:r>
                        <a:rPr lang="en-US" sz="1600" b="0" dirty="0">
                          <a:effectLst/>
                          <a:latin typeface="Franklin Gothic Medium" panose="020B0603020102020204" pitchFamily="34" charset="0"/>
                        </a:rPr>
                        <a:t>Michigan Achievement Scholarship/Skills</a:t>
                      </a:r>
                    </a:p>
                  </a:txBody>
                  <a:tcPr marL="60435" marR="60435" marT="30218" marB="30218"/>
                </a:tc>
                <a:tc>
                  <a:txBody>
                    <a:bodyPr/>
                    <a:lstStyle/>
                    <a:p>
                      <a:pPr algn="l" fontAlgn="t"/>
                      <a:r>
                        <a:rPr lang="en-US" sz="1600" b="0" dirty="0">
                          <a:effectLst/>
                          <a:latin typeface="Franklin Gothic Medium" panose="020B0603020102020204" pitchFamily="34" charset="0"/>
                        </a:rPr>
                        <a:t>-</a:t>
                      </a:r>
                    </a:p>
                  </a:txBody>
                  <a:tcPr marL="60435" marR="60435" marT="30218" marB="30218"/>
                </a:tc>
                <a:tc>
                  <a:txBody>
                    <a:bodyPr/>
                    <a:lstStyle/>
                    <a:p>
                      <a:pPr algn="l" fontAlgn="t"/>
                      <a:r>
                        <a:rPr lang="en-US" sz="1600" b="0" dirty="0">
                          <a:effectLst/>
                          <a:latin typeface="Franklin Gothic Medium" panose="020B0603020102020204" pitchFamily="34" charset="0"/>
                        </a:rPr>
                        <a:t>-</a:t>
                      </a:r>
                    </a:p>
                  </a:txBody>
                  <a:tcPr marL="60435" marR="60435" marT="30218" marB="30218"/>
                </a:tc>
                <a:tc>
                  <a:txBody>
                    <a:bodyPr/>
                    <a:lstStyle/>
                    <a:p>
                      <a:pPr algn="l" fontAlgn="base"/>
                      <a:r>
                        <a:rPr lang="en-US" sz="1600" b="0" dirty="0">
                          <a:effectLst/>
                          <a:latin typeface="Franklin Gothic Medium" panose="020B0603020102020204" pitchFamily="34" charset="0"/>
                        </a:rPr>
                        <a:t>$250,000,000</a:t>
                      </a:r>
                    </a:p>
                  </a:txBody>
                  <a:tcPr marL="60435" marR="60435" marT="30218" marB="30218"/>
                </a:tc>
                <a:extLst>
                  <a:ext uri="{0D108BD9-81ED-4DB2-BD59-A6C34878D82A}">
                    <a16:rowId xmlns:a16="http://schemas.microsoft.com/office/drawing/2014/main" val="385280265"/>
                  </a:ext>
                </a:extLst>
              </a:tr>
              <a:tr h="312403">
                <a:tc>
                  <a:txBody>
                    <a:bodyPr/>
                    <a:lstStyle/>
                    <a:p>
                      <a:pPr algn="l" fontAlgn="base"/>
                      <a:r>
                        <a:rPr lang="en-US" sz="1600" b="0" dirty="0">
                          <a:effectLst/>
                          <a:latin typeface="Franklin Gothic Medium" panose="020B0603020102020204" pitchFamily="34" charset="0"/>
                        </a:rPr>
                        <a:t>Michigan Competitive Scholarship</a:t>
                      </a:r>
                    </a:p>
                  </a:txBody>
                  <a:tcPr marL="60435" marR="60435" marT="30218" marB="30218"/>
                </a:tc>
                <a:tc>
                  <a:txBody>
                    <a:bodyPr/>
                    <a:lstStyle/>
                    <a:p>
                      <a:pPr algn="l" fontAlgn="base"/>
                      <a:r>
                        <a:rPr lang="en-US" sz="1600" b="0">
                          <a:effectLst/>
                          <a:latin typeface="Franklin Gothic Medium" panose="020B0603020102020204" pitchFamily="34" charset="0"/>
                        </a:rPr>
                        <a:t>$29,861,700</a:t>
                      </a:r>
                    </a:p>
                  </a:txBody>
                  <a:tcPr marL="60435" marR="60435" marT="30218" marB="30218"/>
                </a:tc>
                <a:tc>
                  <a:txBody>
                    <a:bodyPr/>
                    <a:lstStyle/>
                    <a:p>
                      <a:pPr algn="l" fontAlgn="base"/>
                      <a:r>
                        <a:rPr lang="en-US" sz="1600" b="0" dirty="0">
                          <a:effectLst/>
                          <a:latin typeface="Franklin Gothic Medium" panose="020B0603020102020204" pitchFamily="34" charset="0"/>
                        </a:rPr>
                        <a:t>$29,861,700</a:t>
                      </a:r>
                    </a:p>
                  </a:txBody>
                  <a:tcPr marL="60435" marR="60435" marT="30218" marB="30218"/>
                </a:tc>
                <a:tc>
                  <a:txBody>
                    <a:bodyPr/>
                    <a:lstStyle/>
                    <a:p>
                      <a:pPr algn="l" fontAlgn="base"/>
                      <a:r>
                        <a:rPr lang="en-US" sz="1600" b="0" dirty="0">
                          <a:effectLst/>
                          <a:latin typeface="Franklin Gothic Medium" panose="020B0603020102020204" pitchFamily="34" charset="0"/>
                        </a:rPr>
                        <a:t>$29,861,700</a:t>
                      </a:r>
                    </a:p>
                  </a:txBody>
                  <a:tcPr marL="60435" marR="60435" marT="30218" marB="30218"/>
                </a:tc>
                <a:extLst>
                  <a:ext uri="{0D108BD9-81ED-4DB2-BD59-A6C34878D82A}">
                    <a16:rowId xmlns:a16="http://schemas.microsoft.com/office/drawing/2014/main" val="2488910723"/>
                  </a:ext>
                </a:extLst>
              </a:tr>
              <a:tr h="287411">
                <a:tc>
                  <a:txBody>
                    <a:bodyPr/>
                    <a:lstStyle/>
                    <a:p>
                      <a:pPr algn="l" fontAlgn="base"/>
                      <a:r>
                        <a:rPr lang="en-US" sz="1600" b="0" dirty="0">
                          <a:effectLst/>
                          <a:latin typeface="Franklin Gothic Medium" panose="020B0603020102020204" pitchFamily="34" charset="0"/>
                        </a:rPr>
                        <a:t>Michigan Tuition Grant</a:t>
                      </a:r>
                    </a:p>
                  </a:txBody>
                  <a:tcPr marL="60435" marR="60435" marT="30218" marB="30218"/>
                </a:tc>
                <a:tc>
                  <a:txBody>
                    <a:bodyPr/>
                    <a:lstStyle/>
                    <a:p>
                      <a:pPr algn="l" fontAlgn="base"/>
                      <a:r>
                        <a:rPr lang="en-US" sz="1600" b="0" dirty="0">
                          <a:effectLst/>
                          <a:latin typeface="Franklin Gothic Medium" panose="020B0603020102020204" pitchFamily="34" charset="0"/>
                        </a:rPr>
                        <a:t>$42,021,500</a:t>
                      </a:r>
                    </a:p>
                  </a:txBody>
                  <a:tcPr marL="60435" marR="60435" marT="30218" marB="30218"/>
                </a:tc>
                <a:tc>
                  <a:txBody>
                    <a:bodyPr/>
                    <a:lstStyle/>
                    <a:p>
                      <a:pPr algn="l" fontAlgn="base"/>
                      <a:r>
                        <a:rPr lang="en-US" sz="1600" b="0" dirty="0">
                          <a:effectLst/>
                          <a:latin typeface="Franklin Gothic Medium" panose="020B0603020102020204" pitchFamily="34" charset="0"/>
                        </a:rPr>
                        <a:t>$42,021,500</a:t>
                      </a:r>
                    </a:p>
                  </a:txBody>
                  <a:tcPr marL="60435" marR="60435" marT="30218" marB="30218"/>
                </a:tc>
                <a:tc>
                  <a:txBody>
                    <a:bodyPr/>
                    <a:lstStyle/>
                    <a:p>
                      <a:pPr algn="l" fontAlgn="base"/>
                      <a:r>
                        <a:rPr lang="en-US" sz="1600" b="0" dirty="0">
                          <a:effectLst/>
                          <a:latin typeface="Franklin Gothic Medium" panose="020B0603020102020204" pitchFamily="34" charset="0"/>
                        </a:rPr>
                        <a:t>$42,021,500</a:t>
                      </a:r>
                    </a:p>
                  </a:txBody>
                  <a:tcPr marL="60435" marR="60435" marT="30218" marB="30218"/>
                </a:tc>
                <a:extLst>
                  <a:ext uri="{0D108BD9-81ED-4DB2-BD59-A6C34878D82A}">
                    <a16:rowId xmlns:a16="http://schemas.microsoft.com/office/drawing/2014/main" val="2403439630"/>
                  </a:ext>
                </a:extLst>
              </a:tr>
              <a:tr h="460124">
                <a:tc>
                  <a:txBody>
                    <a:bodyPr/>
                    <a:lstStyle/>
                    <a:p>
                      <a:pPr algn="l" fontAlgn="base"/>
                      <a:r>
                        <a:rPr lang="en-US" sz="1600" b="0" dirty="0">
                          <a:effectLst/>
                          <a:latin typeface="Franklin Gothic Medium" panose="020B0603020102020204" pitchFamily="34" charset="0"/>
                        </a:rPr>
                        <a:t>Michigan Reconnect Scholarship</a:t>
                      </a:r>
                    </a:p>
                  </a:txBody>
                  <a:tcPr marL="60435" marR="60435" marT="30218" marB="30218"/>
                </a:tc>
                <a:tc>
                  <a:txBody>
                    <a:bodyPr/>
                    <a:lstStyle/>
                    <a:p>
                      <a:pPr algn="l" fontAlgn="base"/>
                      <a:r>
                        <a:rPr lang="en-US" sz="1600" b="0" dirty="0">
                          <a:effectLst/>
                          <a:latin typeface="Franklin Gothic Medium" panose="020B0603020102020204" pitchFamily="34" charset="0"/>
                        </a:rPr>
                        <a:t>$22,000,000</a:t>
                      </a:r>
                    </a:p>
                  </a:txBody>
                  <a:tcPr marL="60435" marR="60435" marT="30218" marB="30218"/>
                </a:tc>
                <a:tc>
                  <a:txBody>
                    <a:bodyPr/>
                    <a:lstStyle/>
                    <a:p>
                      <a:pPr algn="l" fontAlgn="base"/>
                      <a:r>
                        <a:rPr lang="en-US" sz="1600" b="0" dirty="0">
                          <a:effectLst/>
                          <a:latin typeface="Franklin Gothic Medium" panose="020B0603020102020204" pitchFamily="34" charset="0"/>
                        </a:rPr>
                        <a:t>FY21 carry forward +$40,000,000</a:t>
                      </a:r>
                    </a:p>
                  </a:txBody>
                  <a:tcPr marL="60435" marR="60435" marT="30218" marB="30218"/>
                </a:tc>
                <a:tc>
                  <a:txBody>
                    <a:bodyPr/>
                    <a:lstStyle/>
                    <a:p>
                      <a:pPr algn="l" fontAlgn="base"/>
                      <a:r>
                        <a:rPr lang="en-US" sz="1600" b="0" dirty="0">
                          <a:effectLst/>
                          <a:latin typeface="Franklin Gothic Medium" panose="020B0603020102020204" pitchFamily="34" charset="0"/>
                        </a:rPr>
                        <a:t>FY 22 carry forward + $40,000,000</a:t>
                      </a:r>
                    </a:p>
                  </a:txBody>
                  <a:tcPr marL="60435" marR="60435" marT="30218" marB="30218"/>
                </a:tc>
                <a:extLst>
                  <a:ext uri="{0D108BD9-81ED-4DB2-BD59-A6C34878D82A}">
                    <a16:rowId xmlns:a16="http://schemas.microsoft.com/office/drawing/2014/main" val="3449441643"/>
                  </a:ext>
                </a:extLst>
              </a:tr>
              <a:tr h="404302">
                <a:tc>
                  <a:txBody>
                    <a:bodyPr/>
                    <a:lstStyle/>
                    <a:p>
                      <a:pPr algn="l" fontAlgn="base"/>
                      <a:r>
                        <a:rPr lang="en-US" sz="1600" b="0" dirty="0">
                          <a:effectLst/>
                          <a:latin typeface="Franklin Gothic Medium" panose="020B0603020102020204" pitchFamily="34" charset="0"/>
                        </a:rPr>
                        <a:t>Tuition Incentive Program</a:t>
                      </a:r>
                    </a:p>
                  </a:txBody>
                  <a:tcPr marL="60435" marR="60435" marT="30218" marB="30218"/>
                </a:tc>
                <a:tc>
                  <a:txBody>
                    <a:bodyPr/>
                    <a:lstStyle/>
                    <a:p>
                      <a:pPr algn="l" fontAlgn="base"/>
                      <a:r>
                        <a:rPr lang="en-US" sz="1600" b="0">
                          <a:effectLst/>
                          <a:latin typeface="Franklin Gothic Medium" panose="020B0603020102020204" pitchFamily="34" charset="0"/>
                        </a:rPr>
                        <a:t>$68,800,000</a:t>
                      </a:r>
                    </a:p>
                  </a:txBody>
                  <a:tcPr marL="60435" marR="60435" marT="30218" marB="30218"/>
                </a:tc>
                <a:tc>
                  <a:txBody>
                    <a:bodyPr/>
                    <a:lstStyle/>
                    <a:p>
                      <a:pPr algn="l" fontAlgn="base"/>
                      <a:r>
                        <a:rPr lang="en-US" sz="1600" b="0">
                          <a:effectLst/>
                          <a:latin typeface="Franklin Gothic Medium" panose="020B0603020102020204" pitchFamily="34" charset="0"/>
                        </a:rPr>
                        <a:t>$71,300,000</a:t>
                      </a:r>
                    </a:p>
                  </a:txBody>
                  <a:tcPr marL="60435" marR="60435" marT="30218" marB="30218"/>
                </a:tc>
                <a:tc>
                  <a:txBody>
                    <a:bodyPr/>
                    <a:lstStyle/>
                    <a:p>
                      <a:pPr algn="l" fontAlgn="base"/>
                      <a:r>
                        <a:rPr lang="en-US" sz="1600" b="0" dirty="0">
                          <a:effectLst/>
                          <a:latin typeface="Franklin Gothic Medium" panose="020B0603020102020204" pitchFamily="34" charset="0"/>
                        </a:rPr>
                        <a:t>$71,300,000</a:t>
                      </a:r>
                    </a:p>
                  </a:txBody>
                  <a:tcPr marL="60435" marR="60435" marT="30218" marB="30218"/>
                </a:tc>
                <a:extLst>
                  <a:ext uri="{0D108BD9-81ED-4DB2-BD59-A6C34878D82A}">
                    <a16:rowId xmlns:a16="http://schemas.microsoft.com/office/drawing/2014/main" val="1296423582"/>
                  </a:ext>
                </a:extLst>
              </a:tr>
              <a:tr h="350300">
                <a:tc>
                  <a:txBody>
                    <a:bodyPr/>
                    <a:lstStyle/>
                    <a:p>
                      <a:pPr algn="l" fontAlgn="t"/>
                      <a:r>
                        <a:rPr lang="en-US" sz="1600" b="1" dirty="0">
                          <a:solidFill>
                            <a:srgbClr val="287F7D"/>
                          </a:solidFill>
                          <a:effectLst/>
                          <a:latin typeface="Franklin Gothic Medium" panose="020B0603020102020204" pitchFamily="34" charset="0"/>
                        </a:rPr>
                        <a:t>TOTALS</a:t>
                      </a:r>
                      <a:endParaRPr lang="en-US" sz="1600" b="0" dirty="0">
                        <a:solidFill>
                          <a:srgbClr val="287F7D"/>
                        </a:solidFill>
                        <a:effectLst/>
                        <a:latin typeface="Franklin Gothic Medium" panose="020B0603020102020204" pitchFamily="34" charset="0"/>
                      </a:endParaRPr>
                    </a:p>
                  </a:txBody>
                  <a:tcPr marL="60435" marR="60435" marT="30218" marB="30218"/>
                </a:tc>
                <a:tc>
                  <a:txBody>
                    <a:bodyPr/>
                    <a:lstStyle/>
                    <a:p>
                      <a:pPr algn="l" fontAlgn="base"/>
                      <a:r>
                        <a:rPr lang="en-US" sz="1600" b="1" dirty="0">
                          <a:solidFill>
                            <a:srgbClr val="FF0000"/>
                          </a:solidFill>
                          <a:effectLst/>
                          <a:latin typeface="Franklin Gothic Medium" panose="020B0603020102020204" pitchFamily="34" charset="0"/>
                        </a:rPr>
                        <a:t>$194,365,800</a:t>
                      </a:r>
                      <a:endParaRPr lang="en-US" sz="1600" b="0" dirty="0">
                        <a:solidFill>
                          <a:srgbClr val="FF0000"/>
                        </a:solidFill>
                        <a:effectLst/>
                        <a:latin typeface="Franklin Gothic Medium" panose="020B0603020102020204" pitchFamily="34" charset="0"/>
                      </a:endParaRPr>
                    </a:p>
                  </a:txBody>
                  <a:tcPr marL="60435" marR="60435" marT="30218" marB="30218"/>
                </a:tc>
                <a:tc>
                  <a:txBody>
                    <a:bodyPr/>
                    <a:lstStyle/>
                    <a:p>
                      <a:pPr algn="l" fontAlgn="base"/>
                      <a:r>
                        <a:rPr lang="en-US" sz="1600" b="1" dirty="0">
                          <a:solidFill>
                            <a:srgbClr val="FF0000"/>
                          </a:solidFill>
                          <a:effectLst/>
                          <a:latin typeface="Franklin Gothic Medium" panose="020B0603020102020204" pitchFamily="34" charset="0"/>
                        </a:rPr>
                        <a:t>$220,933,200</a:t>
                      </a:r>
                      <a:endParaRPr lang="en-US" sz="1600" b="0" dirty="0">
                        <a:solidFill>
                          <a:srgbClr val="FF0000"/>
                        </a:solidFill>
                        <a:effectLst/>
                        <a:latin typeface="Franklin Gothic Medium" panose="020B0603020102020204" pitchFamily="34" charset="0"/>
                      </a:endParaRPr>
                    </a:p>
                  </a:txBody>
                  <a:tcPr marL="60435" marR="60435" marT="30218" marB="30218"/>
                </a:tc>
                <a:tc>
                  <a:txBody>
                    <a:bodyPr/>
                    <a:lstStyle/>
                    <a:p>
                      <a:pPr algn="l" fontAlgn="base"/>
                      <a:r>
                        <a:rPr lang="en-US" sz="1600" b="1" dirty="0">
                          <a:solidFill>
                            <a:srgbClr val="FF0000"/>
                          </a:solidFill>
                          <a:effectLst/>
                          <a:latin typeface="Franklin Gothic Medium" panose="020B0603020102020204" pitchFamily="34" charset="0"/>
                        </a:rPr>
                        <a:t>$517,933,200</a:t>
                      </a:r>
                      <a:endParaRPr lang="en-US" sz="1600" b="0" dirty="0">
                        <a:solidFill>
                          <a:srgbClr val="FF0000"/>
                        </a:solidFill>
                        <a:effectLst/>
                        <a:latin typeface="Franklin Gothic Medium" panose="020B0603020102020204" pitchFamily="34" charset="0"/>
                      </a:endParaRPr>
                    </a:p>
                  </a:txBody>
                  <a:tcPr marL="60435" marR="60435" marT="30218" marB="30218"/>
                </a:tc>
                <a:extLst>
                  <a:ext uri="{0D108BD9-81ED-4DB2-BD59-A6C34878D82A}">
                    <a16:rowId xmlns:a16="http://schemas.microsoft.com/office/drawing/2014/main" val="4034792309"/>
                  </a:ext>
                </a:extLst>
              </a:tr>
            </a:tbl>
          </a:graphicData>
        </a:graphic>
      </p:graphicFrame>
    </p:spTree>
    <p:extLst>
      <p:ext uri="{BB962C8B-B14F-4D97-AF65-F5344CB8AC3E}">
        <p14:creationId xmlns:p14="http://schemas.microsoft.com/office/powerpoint/2010/main" val="261308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EEB3004-7725-4268-B9F2-F9672B2CC1B7}"/>
              </a:ext>
            </a:extLst>
          </p:cNvPr>
          <p:cNvSpPr/>
          <p:nvPr/>
        </p:nvSpPr>
        <p:spPr>
          <a:xfrm>
            <a:off x="0" y="0"/>
            <a:ext cx="12192000" cy="6858000"/>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1" name="Graphic 140">
            <a:extLst>
              <a:ext uri="{FF2B5EF4-FFF2-40B4-BE49-F238E27FC236}">
                <a16:creationId xmlns:a16="http://schemas.microsoft.com/office/drawing/2014/main" id="{06602048-6A68-496A-B756-8B5413C4F0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7959" y="610266"/>
            <a:ext cx="7486576" cy="6581606"/>
          </a:xfrm>
          <a:prstGeom prst="rect">
            <a:avLst/>
          </a:prstGeom>
        </p:spPr>
      </p:pic>
      <p:sp>
        <p:nvSpPr>
          <p:cNvPr id="2" name="TextBox 1">
            <a:extLst>
              <a:ext uri="{FF2B5EF4-FFF2-40B4-BE49-F238E27FC236}">
                <a16:creationId xmlns:a16="http://schemas.microsoft.com/office/drawing/2014/main" id="{D449E73B-B4A7-4A22-9606-E430907DFA3C}"/>
              </a:ext>
            </a:extLst>
          </p:cNvPr>
          <p:cNvSpPr txBox="1"/>
          <p:nvPr/>
        </p:nvSpPr>
        <p:spPr>
          <a:xfrm>
            <a:off x="1929027" y="3877623"/>
            <a:ext cx="115639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MI FUTURE</a:t>
            </a:r>
            <a:endPar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endParaRPr>
          </a:p>
        </p:txBody>
      </p:sp>
      <p:sp>
        <p:nvSpPr>
          <p:cNvPr id="71" name="TextBox 70">
            <a:extLst>
              <a:ext uri="{FF2B5EF4-FFF2-40B4-BE49-F238E27FC236}">
                <a16:creationId xmlns:a16="http://schemas.microsoft.com/office/drawing/2014/main" id="{F142DAEF-AB4A-4157-9589-562432C46ABA}"/>
              </a:ext>
            </a:extLst>
          </p:cNvPr>
          <p:cNvSpPr txBox="1"/>
          <p:nvPr/>
        </p:nvSpPr>
        <p:spPr>
          <a:xfrm>
            <a:off x="1929027" y="4592666"/>
            <a:ext cx="1156392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a:solidFill>
                  <a:prstClr val="white"/>
                </a:solidFill>
                <a:latin typeface="Franklin Gothic Heavy" panose="020B0903020102020204" pitchFamily="34" charset="0"/>
              </a:rPr>
              <a:t>EDUCATOR</a:t>
            </a:r>
            <a:r>
              <a:rPr kumimoji="0" lang="en-US" sz="66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 </a:t>
            </a:r>
            <a:r>
              <a:rPr kumimoji="0" lang="en-US" sz="66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rPr>
              <a:t>PROGRAMS</a:t>
            </a:r>
          </a:p>
        </p:txBody>
      </p:sp>
      <p:cxnSp>
        <p:nvCxnSpPr>
          <p:cNvPr id="4" name="Straight Connector 3">
            <a:extLst>
              <a:ext uri="{FF2B5EF4-FFF2-40B4-BE49-F238E27FC236}">
                <a16:creationId xmlns:a16="http://schemas.microsoft.com/office/drawing/2014/main" id="{44DD7D17-68B4-4042-8B5D-D94103DFB85F}"/>
              </a:ext>
            </a:extLst>
          </p:cNvPr>
          <p:cNvCxnSpPr>
            <a:cxnSpLocks/>
            <a:stCxn id="195" idx="348"/>
          </p:cNvCxnSpPr>
          <p:nvPr/>
        </p:nvCxnSpPr>
        <p:spPr>
          <a:xfrm flipV="1">
            <a:off x="930223" y="5606879"/>
            <a:ext cx="11329270" cy="47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3" name="Graphic 4">
            <a:extLst>
              <a:ext uri="{FF2B5EF4-FFF2-40B4-BE49-F238E27FC236}">
                <a16:creationId xmlns:a16="http://schemas.microsoft.com/office/drawing/2014/main" id="{0F8CE55A-ACFD-4F9D-B219-FB21F25D64A0}"/>
              </a:ext>
            </a:extLst>
          </p:cNvPr>
          <p:cNvGrpSpPr/>
          <p:nvPr/>
        </p:nvGrpSpPr>
        <p:grpSpPr>
          <a:xfrm>
            <a:off x="264299" y="4077487"/>
            <a:ext cx="1511873" cy="1552040"/>
            <a:chOff x="3319462" y="581025"/>
            <a:chExt cx="5549836" cy="5697283"/>
          </a:xfrm>
          <a:solidFill>
            <a:schemeClr val="bg1"/>
          </a:solidFill>
        </p:grpSpPr>
        <p:sp>
          <p:nvSpPr>
            <p:cNvPr id="144" name="Freeform: Shape 143">
              <a:extLst>
                <a:ext uri="{FF2B5EF4-FFF2-40B4-BE49-F238E27FC236}">
                  <a16:creationId xmlns:a16="http://schemas.microsoft.com/office/drawing/2014/main" id="{910AE492-D0E4-4E80-97AD-AFF528041505}"/>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EB68BBE4-4F4D-465F-AC40-83CB9BA32568}"/>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746F4E35-5E55-4193-83D8-9B14C5A88208}"/>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DF1F5FA8-FA0F-49C6-B15C-560EB269ABD4}"/>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CB69CF46-4055-464E-BC44-A5483887315F}"/>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187F10E-CC1D-4E4A-87B8-D434BEFC01B9}"/>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86E33C10-37AC-4BE4-826E-1FDB4E76A259}"/>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2ADC9A32-2659-4691-BBBA-8C213C29FA4D}"/>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593EC7E6-61BA-439D-B759-AECD74274DD6}"/>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E8D8B45-F57C-42DC-8674-C182B76CE44C}"/>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467E2124-C97B-41E6-A3A0-5B9C4D54E1E3}"/>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6D780BB-5553-41D6-8E84-227F95000890}"/>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E026ABA-1F9A-4D63-BE63-F87E968AAB59}"/>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783C4C81-D417-4C09-BCAB-C537E6301204}"/>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39C34A2C-6509-4BBF-ACEE-AC77D0502EA7}"/>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0CDCD648-DE37-4943-BA51-2637DEEFDF7B}"/>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D0B6FC9-EF63-45B7-A76A-9AB95621915F}"/>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31C23EEA-67A7-43C1-8C53-13808B9E8EBF}"/>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24FC823-501F-4E61-878E-9112E9290CEE}"/>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DCFBBDF-26CF-4626-A3F9-44C70355D3CC}"/>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573B4432-A03A-47D0-B950-0BFCD7061EFA}"/>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F3D2359A-0481-451E-95E1-BCFD805ADBFA}"/>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116C51D-EF51-45E0-A29D-3EF9AEF7C8FC}"/>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FC3EA8E6-386A-459B-82B9-3839AA9704E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F0EE70FD-4774-46D5-BDBA-886EF82B0DD7}"/>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5B49E6FD-6093-4734-9724-462ED3B1FDDD}"/>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BF939C8D-0B2A-4022-B060-4A72FD575EF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B6BBAB1-CA52-4969-A311-2D27CFBD5B9D}"/>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1C4CFC0-B0C8-4944-80D4-1001635976F1}"/>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FFEF237-4445-48F3-B1E8-60E93B7CEF42}"/>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F081D1F0-7DFE-4881-857F-5BB18E24DDBA}"/>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72EA51F-DFB3-4283-89E0-89D9ACF2429A}"/>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29BB0166-6DDB-4729-A847-6DFD6AC22609}"/>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E73CD1A-2904-4F18-9CD0-BE59B9E021D8}"/>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8CE4BCF9-8720-4EB8-9599-F8F04282850C}"/>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5EADFED-DFE1-4E01-A3AB-8E27A3D966C4}"/>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9D524934-AA45-476D-A1A3-DC36E84C2B50}"/>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E175FE86-3664-4688-8361-06A9669B4160}"/>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6F7E079E-AF88-4D9B-A978-D1DC55B86641}"/>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8674E5F0-80BE-4D9F-88F7-D76BD56B39C6}"/>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798C3E12-6606-405F-8912-2EEC284D672F}"/>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A18E91A7-6475-4E1E-AE0E-B8DDDA3424E1}"/>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4F9217B2-FEC9-4342-9643-3E802F3AE15C}"/>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365575D1-8067-4313-BC06-8648AE98447B}"/>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CC810D8D-FEAA-4BD2-B0C3-54308AE47F2C}"/>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524ED7F-065F-499C-A93B-9AD0E9D6E73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09AAAD4-AF37-438E-8D1E-53C8173DBFA9}"/>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B45C1A83-1C05-4F13-8B1C-FF57F8ED538D}"/>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0EA9F98-6BFE-46D7-845B-5CE9A3F8943B}"/>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45B36110-D67A-431E-A887-F9C8327A5D73}"/>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7A647005-0093-48C1-B4C8-BD3A479822B9}"/>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028C3A52-C2C8-4270-B9AF-398B50164803}"/>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8398025-7204-4DCE-87F6-BD8124AF4614}"/>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67053097-20BD-40D0-AB7F-7ADA53752A30}"/>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51EEE886-379C-4F90-A85E-9D8CEC211351}"/>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4C99B9D5-81B1-4DA3-82F1-26AB70E0EB9A}"/>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4216751-74DC-48C3-B059-5243F3F7A461}"/>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92F37989-19AC-480C-9111-6BEE52ABFB40}"/>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E7641282-24C2-4803-8E1C-D9010AAEC997}"/>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41B94D8-C955-4867-8CF8-A0B90C22154F}"/>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9BA125A8-9CC5-45B4-8A77-4C11CA4CD4AD}"/>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B0CE560-34EA-4CD7-8325-C3BD2D2C875B}"/>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C4B33F5E-BC66-4B22-A197-A01F1BF93C74}"/>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12982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1483" y="639364"/>
            <a:ext cx="11563928"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FELLOWSHIP</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927100" y="1727201"/>
            <a:ext cx="10236200" cy="3954929"/>
          </a:xfrm>
          <a:prstGeom prst="rect">
            <a:avLst/>
          </a:prstGeom>
          <a:noFill/>
        </p:spPr>
        <p:txBody>
          <a:bodyPr wrap="square" rtlCol="0">
            <a:spAutoFit/>
          </a:bodyPr>
          <a:lstStyle/>
          <a:p>
            <a:pPr>
              <a:spcAft>
                <a:spcPts val="600"/>
              </a:spcAft>
              <a:defRPr/>
            </a:pP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A new $10,000 scholarship program to create </a:t>
            </a:r>
            <a:r>
              <a:rPr lang="en-US" sz="2400" dirty="0">
                <a:solidFill>
                  <a:srgbClr val="287F7D"/>
                </a:solidFill>
                <a:effectLst/>
                <a:latin typeface="Franklin Gothic Medium" panose="020B0603020102020204" pitchFamily="34" charset="0"/>
                <a:ea typeface="Century Gothic" panose="020B0502020202020204" pitchFamily="34" charset="0"/>
                <a:cs typeface="Century Gothic" panose="020B0502020202020204" pitchFamily="34" charset="0"/>
              </a:rPr>
              <a:t>low-cost tuition pathways for future Michigan educators</a:t>
            </a:r>
            <a:r>
              <a:rPr lang="en-US" sz="2400" dirty="0">
                <a:effectLst/>
                <a:latin typeface="Franklin Gothic Medium" panose="020B0603020102020204" pitchFamily="34" charset="0"/>
                <a:ea typeface="Century Gothic" panose="020B0502020202020204" pitchFamily="34" charset="0"/>
                <a:cs typeface="Century Gothic" panose="020B0502020202020204" pitchFamily="34" charset="0"/>
              </a:rPr>
              <a:t> every year.</a:t>
            </a:r>
            <a:endParaRPr kumimoji="0" lang="en-US" sz="2400" b="0" i="0" u="none" strike="noStrike" kern="1200" cap="none" spc="0" normalizeH="0" baseline="0" noProof="0" dirty="0">
              <a:ln>
                <a:noFill/>
              </a:ln>
              <a:effectLst/>
              <a:uLnTx/>
              <a:uFillTx/>
              <a:latin typeface="Franklin Gothic Medium" panose="020B0603020102020204" pitchFamily="34" charset="0"/>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Annual application</a:t>
            </a:r>
            <a:r>
              <a:rPr lang="en-US" sz="2400" dirty="0">
                <a:latin typeface="Franklin Gothic Medium" panose="020B0603020102020204" pitchFamily="34" charset="0"/>
              </a:rPr>
              <a:t> </a:t>
            </a:r>
            <a:r>
              <a:rPr kumimoji="0" lang="en-US" sz="2400" b="0" i="0" u="none" strike="noStrike" kern="1200" cap="none" spc="0" normalizeH="0" baseline="0" noProof="0" dirty="0">
                <a:ln>
                  <a:noFill/>
                </a:ln>
                <a:effectLst/>
                <a:uLnTx/>
                <a:uFillTx/>
                <a:latin typeface="Franklin Gothic Medium" panose="020B0603020102020204" pitchFamily="34" charset="0"/>
              </a:rPr>
              <a:t>is required and opens in May each year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Franklin Gothic Medium" panose="020B0603020102020204" pitchFamily="34" charset="0"/>
              </a:rPr>
              <a:t>Up to $10,000</a:t>
            </a:r>
          </a:p>
          <a:p>
            <a:pPr marR="0" lvl="0" algn="l" defTabSz="914400" rtl="0" eaLnBrk="1" fontAlgn="auto" latinLnBrk="0" hangingPunct="1">
              <a:lnSpc>
                <a:spcPct val="100000"/>
              </a:lnSpc>
              <a:spcBef>
                <a:spcPts val="0"/>
              </a:spcBef>
              <a:spcAft>
                <a:spcPts val="600"/>
              </a:spcAft>
              <a:buClrTx/>
              <a:buSzTx/>
              <a:tabLst/>
              <a:defRPr/>
            </a:pPr>
            <a:endParaRPr lang="en-US" sz="2400" dirty="0">
              <a:latin typeface="Franklin Gothic Medium" panose="020B0603020102020204" pitchFamily="34" charset="0"/>
            </a:endParaRPr>
          </a:p>
          <a:p>
            <a:pPr marR="0" lvl="0" algn="l" defTabSz="914400" rtl="0" eaLnBrk="1" fontAlgn="auto" latinLnBrk="0" hangingPunct="1">
              <a:lnSpc>
                <a:spcPct val="100000"/>
              </a:lnSpc>
              <a:spcBef>
                <a:spcPts val="0"/>
              </a:spcBef>
              <a:spcAft>
                <a:spcPts val="600"/>
              </a:spcAft>
              <a:buClrTx/>
              <a:buSzTx/>
              <a:tabLst/>
              <a:defRPr/>
            </a:pPr>
            <a:r>
              <a:rPr lang="en-US" sz="2400" dirty="0">
                <a:latin typeface="Franklin Gothic Medium" panose="020B0603020102020204" pitchFamily="34" charset="0"/>
              </a:rPr>
              <a:t>As of May 15, 2023:</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Franklin Gothic Medium" panose="020B0603020102020204" pitchFamily="34" charset="0"/>
              </a:rPr>
              <a:t>3,445 applications received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Franklin Gothic Medium" panose="020B0603020102020204" pitchFamily="34" charset="0"/>
              </a:rPr>
              <a:t>611 students awarded</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dirty="0">
                <a:latin typeface="Franklin Gothic Medium" panose="020B0603020102020204" pitchFamily="34" charset="0"/>
              </a:rPr>
              <a:t>$4.9 million paid</a:t>
            </a:r>
          </a:p>
        </p:txBody>
      </p:sp>
      <p:sp>
        <p:nvSpPr>
          <p:cNvPr id="5" name="TextBox 4">
            <a:extLst>
              <a:ext uri="{FF2B5EF4-FFF2-40B4-BE49-F238E27FC236}">
                <a16:creationId xmlns:a16="http://schemas.microsoft.com/office/drawing/2014/main" id="{060270E5-6D9B-4AE6-BE1E-689ED2D4DCCD}"/>
              </a:ext>
            </a:extLst>
          </p:cNvPr>
          <p:cNvSpPr txBox="1"/>
          <p:nvPr/>
        </p:nvSpPr>
        <p:spPr>
          <a:xfrm>
            <a:off x="1601483" y="384916"/>
            <a:ext cx="11563928"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 FUTURE EDUCATOR</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A9598423-9F75-47E9-9613-4281F66780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40DD1042-4FE3-4CEA-A22C-C2651C9DA92F}"/>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E49455CA-4D64-4D0B-B54C-F00A9D99218B}"/>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FD0250E-2D78-4C28-A64D-F86F08556FE5}"/>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B67CBF3-F1CA-44AE-B646-D4A240D3B8DC}"/>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085FEAB-325B-4A0A-AD02-50CF9BAA1586}"/>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22B8199-0E8E-4968-A7C6-8B32C646671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4A7ED62-6C8C-42C3-BAFA-7F89581C4788}"/>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147E60D-01F5-4850-B738-6377D83383A2}"/>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5E1020E-C80C-45FB-8150-09257FFA8D58}"/>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F33BF88-2111-4126-8447-B1C4123A7990}"/>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2547203-B8BF-4806-9A65-608B175B3679}"/>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92CDDB6-7F81-4945-A45E-2C2AB16CB0A1}"/>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3B2762C-7C34-4B62-9806-926BD8128352}"/>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E68E9EF-2005-4730-BD8B-AD01E15AC2FD}"/>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05A57A3-2E06-4E86-B372-0005B18A37DB}"/>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C1EE542-3BB7-4008-855E-272298736E7C}"/>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E782BC8-9332-4776-8429-04DC9EB2D482}"/>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1507D2C9-0C62-4A04-BDA8-68A26AF366FC}"/>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82C776D-5141-4C40-A104-BE9C555538AB}"/>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451B19D-49CC-4189-A64B-3D54F14471DC}"/>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BA6B35D-F070-4522-8F31-84FE530E7D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EA1EC76-A379-455B-AA72-E767D00A8260}"/>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8DFDC3D-822C-410E-A748-D0C9BAB54729}"/>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5E72CE4F-9265-4367-B8DD-2A070042911F}"/>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E146CBF-82F2-4600-8BE4-746DD96AA0D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9A0FDDF-EEE1-4B32-8AD6-D602BE76DF84}"/>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5DE7D55-2675-48D7-8FD3-8DFD99C65630}"/>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5AF8618-69D4-4839-991B-0760B7929F7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CD8D363-E742-4519-8D31-B39C50EFE22B}"/>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468EF2B-AF3F-46AA-AD1F-18A2D7B714C0}"/>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40D8EF9-737B-464B-8541-4821BBCD98B9}"/>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722E1C3-56EF-42E3-B46C-B1C4E02AD0D2}"/>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647AEA0-E08C-4C19-8D27-66701F31B8F1}"/>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17B7FCE6-5D22-4532-BC1F-D6B36EF56971}"/>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6670D9B-74B6-406A-A3FE-252168C25B31}"/>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B04769B-472C-4B04-BBCC-35714FED46E8}"/>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EEBCAA98-ACCD-4E41-AC94-42344EE92F5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460E2FE-7412-4377-86F1-8536ADF20F4D}"/>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0DA5F3C-F670-4D6A-94CF-172F27EC7B33}"/>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6298F02-35F5-4F03-9AC6-53DB8B147774}"/>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641A499-F499-4C05-A100-5871FCC14A04}"/>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0131E96A-1B32-4A15-9C3C-3BDCCB33C2DB}"/>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4B53344E-9D5B-4002-A06B-852B2524BE8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3D826D7-23DD-471D-9166-B94525226B57}"/>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17B035D-4DF0-4377-BC44-6549A16D5DA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D9DEBEA5-AAFB-4492-9769-4F06F45BDB44}"/>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45512DE-0F42-47D4-A050-43598FBFB1E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82A4BDF-81D7-4634-9A1F-E6DA45BF66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87CCD24-E993-405D-BFE7-623AAC1BE224}"/>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6D4E1BA8-15D5-4BFE-B0D1-4C5D1614A3E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A684CFF8-1A77-4104-A483-BDD38D4A3DD2}"/>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4BCA504-ECB0-4646-A75E-D1B5EC1FCE52}"/>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25C2F8-2299-48B9-ACF4-8E5173A41F99}"/>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1C345D4-D364-40C6-B874-B709923B2405}"/>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C0EF23A7-F15A-4130-A8C6-CE4BFA9F3C15}"/>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05983C27-198B-4B7D-A71E-13C0E4760B8E}"/>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6CBD2AE-DDAD-4BF4-8927-9A466651D98C}"/>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9F5F8523-BD11-4128-9B8A-4758DDE9FC1D}"/>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9278A8F5-F120-4015-95CC-78301F7D6A05}"/>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FFAB0816-7839-4A80-9101-88094748C65A}"/>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12D450D9-E065-4FC5-8C13-BF2158E26720}"/>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B87A1F9-B5AC-4FDA-A9C9-D31FE1DBB964}"/>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C483FF8-2A7A-4259-8C34-A60E44EF8FB0}"/>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64F6E3B-9650-42CD-B90C-B1384A0841E3}"/>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4282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16BA94E7-4DBD-4C40-A631-4F9A7E1F59EB}"/>
              </a:ext>
            </a:extLst>
          </p:cNvPr>
          <p:cNvSpPr/>
          <p:nvPr/>
        </p:nvSpPr>
        <p:spPr>
          <a:xfrm>
            <a:off x="0" y="0"/>
            <a:ext cx="12192000" cy="1376218"/>
          </a:xfrm>
          <a:prstGeom prst="rect">
            <a:avLst/>
          </a:prstGeom>
          <a:gradFill flip="none" rotWithShape="1">
            <a:gsLst>
              <a:gs pos="0">
                <a:srgbClr val="287F7D"/>
              </a:gs>
              <a:gs pos="100000">
                <a:srgbClr val="0177A6"/>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D76FEB5D-B66C-4395-B750-E1B298CE6600}"/>
              </a:ext>
            </a:extLst>
          </p:cNvPr>
          <p:cNvSpPr txBox="1"/>
          <p:nvPr/>
        </p:nvSpPr>
        <p:spPr>
          <a:xfrm>
            <a:off x="1601483" y="639364"/>
            <a:ext cx="10189049" cy="96949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FELLOWSHIP - Process Flow</a:t>
            </a:r>
            <a:endParaRPr kumimoji="0" lang="en-US" sz="57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
        <p:nvSpPr>
          <p:cNvPr id="74" name="TextBox 73">
            <a:extLst>
              <a:ext uri="{FF2B5EF4-FFF2-40B4-BE49-F238E27FC236}">
                <a16:creationId xmlns:a16="http://schemas.microsoft.com/office/drawing/2014/main" id="{AC63878B-6A33-4F8B-8003-D738EC099D6D}"/>
              </a:ext>
            </a:extLst>
          </p:cNvPr>
          <p:cNvSpPr txBox="1"/>
          <p:nvPr/>
        </p:nvSpPr>
        <p:spPr>
          <a:xfrm>
            <a:off x="324622" y="1719426"/>
            <a:ext cx="11343715" cy="4708981"/>
          </a:xfrm>
          <a:prstGeom prst="rect">
            <a:avLst/>
          </a:prstGeom>
          <a:noFill/>
        </p:spPr>
        <p:txBody>
          <a:bodyPr wrap="square" rtlCol="0">
            <a:spAutoFit/>
          </a:bodyPr>
          <a:lstStyle/>
          <a:p>
            <a:pPr algn="l" fontAlgn="base"/>
            <a:r>
              <a:rPr lang="en-US" sz="2000" b="1" i="0" dirty="0">
                <a:solidFill>
                  <a:srgbClr val="287F7D"/>
                </a:solidFill>
                <a:effectLst/>
                <a:latin typeface="Franklin Gothic Medium" panose="020B0603020102020204" pitchFamily="34" charset="0"/>
              </a:rPr>
              <a:t>Step 1: Application – Completed by the Student</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2: Eligibility – Completed by the Michigan Department of Treasury</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3: Verification – Completed by the Institution</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4: Confirmation – Completed by the Student</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5: Commitment – Completed by the Student</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6: Reimbursement – Completed by the Institution</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7: Payment – Completed by the Michigan Department of Treasury</a:t>
            </a:r>
          </a:p>
          <a:p>
            <a:pPr algn="l" fontAlgn="base"/>
            <a:endParaRPr lang="en-US" sz="2000" b="0" i="0" dirty="0">
              <a:solidFill>
                <a:srgbClr val="287F7D"/>
              </a:solidFill>
              <a:effectLst/>
              <a:latin typeface="Franklin Gothic Medium" panose="020B0603020102020204" pitchFamily="34" charset="0"/>
            </a:endParaRPr>
          </a:p>
          <a:p>
            <a:pPr algn="l" fontAlgn="base"/>
            <a:r>
              <a:rPr lang="en-US" sz="2000" b="1" i="0" dirty="0">
                <a:solidFill>
                  <a:srgbClr val="287F7D"/>
                </a:solidFill>
                <a:effectLst/>
                <a:latin typeface="Franklin Gothic Medium" panose="020B0603020102020204" pitchFamily="34" charset="0"/>
              </a:rPr>
              <a:t>Step 8: Disbursement – Completed by the Institution</a:t>
            </a:r>
            <a:endParaRPr lang="en-US" sz="2000" b="0" i="0" dirty="0">
              <a:solidFill>
                <a:srgbClr val="287F7D"/>
              </a:solidFill>
              <a:effectLst/>
              <a:latin typeface="Franklin Gothic Medium" panose="020B0603020102020204" pitchFamily="34" charset="0"/>
            </a:endParaRPr>
          </a:p>
        </p:txBody>
      </p:sp>
      <p:sp>
        <p:nvSpPr>
          <p:cNvPr id="5" name="TextBox 4">
            <a:extLst>
              <a:ext uri="{FF2B5EF4-FFF2-40B4-BE49-F238E27FC236}">
                <a16:creationId xmlns:a16="http://schemas.microsoft.com/office/drawing/2014/main" id="{060270E5-6D9B-4AE6-BE1E-689ED2D4DCCD}"/>
              </a:ext>
            </a:extLst>
          </p:cNvPr>
          <p:cNvSpPr txBox="1"/>
          <p:nvPr/>
        </p:nvSpPr>
        <p:spPr>
          <a:xfrm>
            <a:off x="1601483" y="384916"/>
            <a:ext cx="10189049"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Heavy" panose="020B0903020102020204" pitchFamily="34" charset="0"/>
                <a:ea typeface="+mn-ea"/>
                <a:cs typeface="+mn-cs"/>
              </a:rPr>
              <a:t>MI FUTURE EDUCATOR</a:t>
            </a:r>
            <a:endParaRPr kumimoji="0" lang="en-US"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pic>
        <p:nvPicPr>
          <p:cNvPr id="9" name="Graphic 8">
            <a:extLst>
              <a:ext uri="{FF2B5EF4-FFF2-40B4-BE49-F238E27FC236}">
                <a16:creationId xmlns:a16="http://schemas.microsoft.com/office/drawing/2014/main" id="{A9598423-9F75-47E9-9613-4281F66780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407" y="-69177"/>
            <a:ext cx="2032537" cy="1500131"/>
          </a:xfrm>
          <a:prstGeom prst="rect">
            <a:avLst/>
          </a:prstGeom>
        </p:spPr>
      </p:pic>
      <p:grpSp>
        <p:nvGrpSpPr>
          <p:cNvPr id="10" name="Graphic 4">
            <a:extLst>
              <a:ext uri="{FF2B5EF4-FFF2-40B4-BE49-F238E27FC236}">
                <a16:creationId xmlns:a16="http://schemas.microsoft.com/office/drawing/2014/main" id="{40DD1042-4FE3-4CEA-A22C-C2651C9DA92F}"/>
              </a:ext>
            </a:extLst>
          </p:cNvPr>
          <p:cNvGrpSpPr/>
          <p:nvPr/>
        </p:nvGrpSpPr>
        <p:grpSpPr>
          <a:xfrm>
            <a:off x="203666" y="128954"/>
            <a:ext cx="1232898" cy="1265653"/>
            <a:chOff x="3319462" y="581025"/>
            <a:chExt cx="5549836" cy="5697283"/>
          </a:xfrm>
          <a:solidFill>
            <a:schemeClr val="bg1"/>
          </a:solidFill>
        </p:grpSpPr>
        <p:sp>
          <p:nvSpPr>
            <p:cNvPr id="11" name="Freeform: Shape 10">
              <a:extLst>
                <a:ext uri="{FF2B5EF4-FFF2-40B4-BE49-F238E27FC236}">
                  <a16:creationId xmlns:a16="http://schemas.microsoft.com/office/drawing/2014/main" id="{E49455CA-4D64-4D0B-B54C-F00A9D99218B}"/>
                </a:ext>
              </a:extLst>
            </p:cNvPr>
            <p:cNvSpPr/>
            <p:nvPr/>
          </p:nvSpPr>
          <p:spPr>
            <a:xfrm>
              <a:off x="7485220" y="2065400"/>
              <a:ext cx="5905" cy="7715"/>
            </a:xfrm>
            <a:custGeom>
              <a:avLst/>
              <a:gdLst>
                <a:gd name="connsiteX0" fmla="*/ 2000 w 5905"/>
                <a:gd name="connsiteY0" fmla="*/ 7715 h 7715"/>
                <a:gd name="connsiteX1" fmla="*/ 5905 w 5905"/>
                <a:gd name="connsiteY1" fmla="*/ 3810 h 7715"/>
                <a:gd name="connsiteX2" fmla="*/ 0 w 5905"/>
                <a:gd name="connsiteY2" fmla="*/ 0 h 7715"/>
              </a:gdLst>
              <a:ahLst/>
              <a:cxnLst>
                <a:cxn ang="0">
                  <a:pos x="connsiteX0" y="connsiteY0"/>
                </a:cxn>
                <a:cxn ang="0">
                  <a:pos x="connsiteX1" y="connsiteY1"/>
                </a:cxn>
                <a:cxn ang="0">
                  <a:pos x="connsiteX2" y="connsiteY2"/>
                </a:cxn>
              </a:cxnLst>
              <a:rect l="l" t="t" r="r" b="b"/>
              <a:pathLst>
                <a:path w="5905" h="7715">
                  <a:moveTo>
                    <a:pt x="2000" y="7715"/>
                  </a:moveTo>
                  <a:lnTo>
                    <a:pt x="5905" y="381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FD0250E-2D78-4C28-A64D-F86F08556FE5}"/>
                </a:ext>
              </a:extLst>
            </p:cNvPr>
            <p:cNvSpPr/>
            <p:nvPr/>
          </p:nvSpPr>
          <p:spPr>
            <a:xfrm>
              <a:off x="7498746" y="2059590"/>
              <a:ext cx="5810" cy="7810"/>
            </a:xfrm>
            <a:custGeom>
              <a:avLst/>
              <a:gdLst>
                <a:gd name="connsiteX0" fmla="*/ 0 w 5810"/>
                <a:gd name="connsiteY0" fmla="*/ 2000 h 7810"/>
                <a:gd name="connsiteX1" fmla="*/ 3905 w 5810"/>
                <a:gd name="connsiteY1" fmla="*/ 7811 h 7810"/>
                <a:gd name="connsiteX2" fmla="*/ 5810 w 5810"/>
                <a:gd name="connsiteY2" fmla="*/ 0 h 7810"/>
              </a:gdLst>
              <a:ahLst/>
              <a:cxnLst>
                <a:cxn ang="0">
                  <a:pos x="connsiteX0" y="connsiteY0"/>
                </a:cxn>
                <a:cxn ang="0">
                  <a:pos x="connsiteX1" y="connsiteY1"/>
                </a:cxn>
                <a:cxn ang="0">
                  <a:pos x="connsiteX2" y="connsiteY2"/>
                </a:cxn>
              </a:cxnLst>
              <a:rect l="l" t="t" r="r" b="b"/>
              <a:pathLst>
                <a:path w="5810" h="7810">
                  <a:moveTo>
                    <a:pt x="0" y="2000"/>
                  </a:moveTo>
                  <a:lnTo>
                    <a:pt x="3905" y="7811"/>
                  </a:lnTo>
                  <a:lnTo>
                    <a:pt x="581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9B67CBF3-F1CA-44AE-B646-D4A240D3B8DC}"/>
                </a:ext>
              </a:extLst>
            </p:cNvPr>
            <p:cNvSpPr/>
            <p:nvPr/>
          </p:nvSpPr>
          <p:spPr>
            <a:xfrm>
              <a:off x="7282814" y="2217705"/>
              <a:ext cx="162020" cy="96392"/>
            </a:xfrm>
            <a:custGeom>
              <a:avLst/>
              <a:gdLst>
                <a:gd name="connsiteX0" fmla="*/ 30956 w 162020"/>
                <a:gd name="connsiteY0" fmla="*/ 30766 h 96392"/>
                <a:gd name="connsiteX1" fmla="*/ 59817 w 162020"/>
                <a:gd name="connsiteY1" fmla="*/ 75152 h 96392"/>
                <a:gd name="connsiteX2" fmla="*/ 77153 w 162020"/>
                <a:gd name="connsiteY2" fmla="*/ 84772 h 96392"/>
                <a:gd name="connsiteX3" fmla="*/ 119539 w 162020"/>
                <a:gd name="connsiteY3" fmla="*/ 96393 h 96392"/>
                <a:gd name="connsiteX4" fmla="*/ 133064 w 162020"/>
                <a:gd name="connsiteY4" fmla="*/ 92488 h 96392"/>
                <a:gd name="connsiteX5" fmla="*/ 162020 w 162020"/>
                <a:gd name="connsiteY5" fmla="*/ 44291 h 96392"/>
                <a:gd name="connsiteX6" fmla="*/ 133064 w 162020"/>
                <a:gd name="connsiteY6" fmla="*/ 34671 h 96392"/>
                <a:gd name="connsiteX7" fmla="*/ 113824 w 162020"/>
                <a:gd name="connsiteY7" fmla="*/ 5810 h 96392"/>
                <a:gd name="connsiteX8" fmla="*/ 117634 w 162020"/>
                <a:gd name="connsiteY8" fmla="*/ 25051 h 96392"/>
                <a:gd name="connsiteX9" fmla="*/ 109919 w 162020"/>
                <a:gd name="connsiteY9" fmla="*/ 30766 h 96392"/>
                <a:gd name="connsiteX10" fmla="*/ 57817 w 162020"/>
                <a:gd name="connsiteY10" fmla="*/ 7620 h 96392"/>
                <a:gd name="connsiteX11" fmla="*/ 40576 w 162020"/>
                <a:gd name="connsiteY11" fmla="*/ 11525 h 96392"/>
                <a:gd name="connsiteX12" fmla="*/ 9620 w 162020"/>
                <a:gd name="connsiteY12" fmla="*/ 0 h 96392"/>
                <a:gd name="connsiteX13" fmla="*/ 0 w 162020"/>
                <a:gd name="connsiteY13" fmla="*/ 7620 h 96392"/>
                <a:gd name="connsiteX14" fmla="*/ 2000 w 162020"/>
                <a:gd name="connsiteY14" fmla="*/ 13525 h 9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020" h="96392">
                  <a:moveTo>
                    <a:pt x="30956" y="30766"/>
                  </a:moveTo>
                  <a:lnTo>
                    <a:pt x="59817" y="75152"/>
                  </a:lnTo>
                  <a:lnTo>
                    <a:pt x="77153" y="84772"/>
                  </a:lnTo>
                  <a:lnTo>
                    <a:pt x="119539" y="96393"/>
                  </a:lnTo>
                  <a:lnTo>
                    <a:pt x="133064" y="92488"/>
                  </a:lnTo>
                  <a:lnTo>
                    <a:pt x="162020" y="44291"/>
                  </a:lnTo>
                  <a:lnTo>
                    <a:pt x="133064" y="34671"/>
                  </a:lnTo>
                  <a:lnTo>
                    <a:pt x="113824" y="5810"/>
                  </a:lnTo>
                  <a:lnTo>
                    <a:pt x="117634" y="25051"/>
                  </a:lnTo>
                  <a:lnTo>
                    <a:pt x="109919" y="30766"/>
                  </a:lnTo>
                  <a:lnTo>
                    <a:pt x="57817" y="7620"/>
                  </a:lnTo>
                  <a:lnTo>
                    <a:pt x="40576" y="11525"/>
                  </a:lnTo>
                  <a:lnTo>
                    <a:pt x="9620" y="0"/>
                  </a:lnTo>
                  <a:lnTo>
                    <a:pt x="0" y="7620"/>
                  </a:lnTo>
                  <a:lnTo>
                    <a:pt x="2000" y="13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085FEAB-325B-4A0A-AD02-50CF9BAA1586}"/>
                </a:ext>
              </a:extLst>
            </p:cNvPr>
            <p:cNvSpPr/>
            <p:nvPr/>
          </p:nvSpPr>
          <p:spPr>
            <a:xfrm>
              <a:off x="7240523" y="2152078"/>
              <a:ext cx="34670" cy="40576"/>
            </a:xfrm>
            <a:custGeom>
              <a:avLst/>
              <a:gdLst>
                <a:gd name="connsiteX0" fmla="*/ 0 w 34670"/>
                <a:gd name="connsiteY0" fmla="*/ 30956 h 40576"/>
                <a:gd name="connsiteX1" fmla="*/ 19240 w 34670"/>
                <a:gd name="connsiteY1" fmla="*/ 40576 h 40576"/>
                <a:gd name="connsiteX2" fmla="*/ 32671 w 34670"/>
                <a:gd name="connsiteY2" fmla="*/ 36767 h 40576"/>
                <a:gd name="connsiteX3" fmla="*/ 34671 w 34670"/>
                <a:gd name="connsiteY3" fmla="*/ 27051 h 40576"/>
                <a:gd name="connsiteX4" fmla="*/ 17240 w 34670"/>
                <a:gd name="connsiteY4" fmla="*/ 2096 h 40576"/>
                <a:gd name="connsiteX5" fmla="*/ 3715 w 34670"/>
                <a:gd name="connsiteY5" fmla="*/ 0 h 4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70" h="40576">
                  <a:moveTo>
                    <a:pt x="0" y="30956"/>
                  </a:moveTo>
                  <a:lnTo>
                    <a:pt x="19240" y="40576"/>
                  </a:lnTo>
                  <a:lnTo>
                    <a:pt x="32671" y="36767"/>
                  </a:lnTo>
                  <a:lnTo>
                    <a:pt x="34671" y="27051"/>
                  </a:lnTo>
                  <a:lnTo>
                    <a:pt x="17240" y="2096"/>
                  </a:lnTo>
                  <a:lnTo>
                    <a:pt x="3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322B8199-0E8E-4968-A7C6-8B32C6466717}"/>
                </a:ext>
              </a:extLst>
            </p:cNvPr>
            <p:cNvSpPr/>
            <p:nvPr/>
          </p:nvSpPr>
          <p:spPr>
            <a:xfrm>
              <a:off x="7496841" y="2077021"/>
              <a:ext cx="15430" cy="5715"/>
            </a:xfrm>
            <a:custGeom>
              <a:avLst/>
              <a:gdLst>
                <a:gd name="connsiteX0" fmla="*/ 11525 w 15430"/>
                <a:gd name="connsiteY0" fmla="*/ 5715 h 5715"/>
                <a:gd name="connsiteX1" fmla="*/ 15430 w 15430"/>
                <a:gd name="connsiteY1" fmla="*/ 1905 h 5715"/>
                <a:gd name="connsiteX2" fmla="*/ 7715 w 15430"/>
                <a:gd name="connsiteY2" fmla="*/ 0 h 5715"/>
                <a:gd name="connsiteX3" fmla="*/ 0 w 15430"/>
                <a:gd name="connsiteY3" fmla="*/ 1905 h 5715"/>
              </a:gdLst>
              <a:ahLst/>
              <a:cxnLst>
                <a:cxn ang="0">
                  <a:pos x="connsiteX0" y="connsiteY0"/>
                </a:cxn>
                <a:cxn ang="0">
                  <a:pos x="connsiteX1" y="connsiteY1"/>
                </a:cxn>
                <a:cxn ang="0">
                  <a:pos x="connsiteX2" y="connsiteY2"/>
                </a:cxn>
                <a:cxn ang="0">
                  <a:pos x="connsiteX3" y="connsiteY3"/>
                </a:cxn>
              </a:cxnLst>
              <a:rect l="l" t="t" r="r" b="b"/>
              <a:pathLst>
                <a:path w="15430" h="5715">
                  <a:moveTo>
                    <a:pt x="11525" y="5715"/>
                  </a:moveTo>
                  <a:lnTo>
                    <a:pt x="15430" y="1905"/>
                  </a:lnTo>
                  <a:lnTo>
                    <a:pt x="7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4A7ED62-6C8C-42C3-BAFA-7F89581C4788}"/>
                </a:ext>
              </a:extLst>
            </p:cNvPr>
            <p:cNvSpPr/>
            <p:nvPr/>
          </p:nvSpPr>
          <p:spPr>
            <a:xfrm>
              <a:off x="3319462" y="816292"/>
              <a:ext cx="4438364" cy="2102929"/>
            </a:xfrm>
            <a:custGeom>
              <a:avLst/>
              <a:gdLst>
                <a:gd name="connsiteX0" fmla="*/ 2417445 w 4438364"/>
                <a:gd name="connsiteY0" fmla="*/ 1495806 h 2102929"/>
                <a:gd name="connsiteX1" fmla="*/ 2415445 w 4438364"/>
                <a:gd name="connsiteY1" fmla="*/ 1474661 h 2102929"/>
                <a:gd name="connsiteX2" fmla="*/ 2430875 w 4438364"/>
                <a:gd name="connsiteY2" fmla="*/ 1461135 h 2102929"/>
                <a:gd name="connsiteX3" fmla="*/ 2430875 w 4438364"/>
                <a:gd name="connsiteY3" fmla="*/ 1449610 h 2102929"/>
                <a:gd name="connsiteX4" fmla="*/ 2444401 w 4438364"/>
                <a:gd name="connsiteY4" fmla="*/ 1443895 h 2102929"/>
                <a:gd name="connsiteX5" fmla="*/ 2438686 w 4438364"/>
                <a:gd name="connsiteY5" fmla="*/ 1430369 h 2102929"/>
                <a:gd name="connsiteX6" fmla="*/ 2456116 w 4438364"/>
                <a:gd name="connsiteY6" fmla="*/ 1424654 h 2102929"/>
                <a:gd name="connsiteX7" fmla="*/ 2463737 w 4438364"/>
                <a:gd name="connsiteY7" fmla="*/ 1409129 h 2102929"/>
                <a:gd name="connsiteX8" fmla="*/ 2454116 w 4438364"/>
                <a:gd name="connsiteY8" fmla="*/ 1386078 h 2102929"/>
                <a:gd name="connsiteX9" fmla="*/ 2459927 w 4438364"/>
                <a:gd name="connsiteY9" fmla="*/ 1360932 h 2102929"/>
                <a:gd name="connsiteX10" fmla="*/ 2486978 w 4438364"/>
                <a:gd name="connsiteY10" fmla="*/ 1357217 h 2102929"/>
                <a:gd name="connsiteX11" fmla="*/ 2504408 w 4438364"/>
                <a:gd name="connsiteY11" fmla="*/ 1386173 h 2102929"/>
                <a:gd name="connsiteX12" fmla="*/ 2510219 w 4438364"/>
                <a:gd name="connsiteY12" fmla="*/ 1378458 h 2102929"/>
                <a:gd name="connsiteX13" fmla="*/ 2550605 w 4438364"/>
                <a:gd name="connsiteY13" fmla="*/ 1388078 h 2102929"/>
                <a:gd name="connsiteX14" fmla="*/ 2560225 w 4438364"/>
                <a:gd name="connsiteY14" fmla="*/ 1380268 h 2102929"/>
                <a:gd name="connsiteX15" fmla="*/ 2565940 w 4438364"/>
                <a:gd name="connsiteY15" fmla="*/ 1355217 h 2102929"/>
                <a:gd name="connsiteX16" fmla="*/ 2583371 w 4438364"/>
                <a:gd name="connsiteY16" fmla="*/ 1347597 h 2102929"/>
                <a:gd name="connsiteX17" fmla="*/ 2594896 w 4438364"/>
                <a:gd name="connsiteY17" fmla="*/ 1328357 h 2102929"/>
                <a:gd name="connsiteX18" fmla="*/ 2612327 w 4438364"/>
                <a:gd name="connsiteY18" fmla="*/ 1326356 h 2102929"/>
                <a:gd name="connsiteX19" fmla="*/ 2627757 w 4438364"/>
                <a:gd name="connsiteY19" fmla="*/ 1339882 h 2102929"/>
                <a:gd name="connsiteX20" fmla="*/ 2633567 w 4438364"/>
                <a:gd name="connsiteY20" fmla="*/ 1366933 h 2102929"/>
                <a:gd name="connsiteX21" fmla="*/ 2614327 w 4438364"/>
                <a:gd name="connsiteY21" fmla="*/ 1388078 h 2102929"/>
                <a:gd name="connsiteX22" fmla="*/ 2610612 w 4438364"/>
                <a:gd name="connsiteY22" fmla="*/ 1413129 h 2102929"/>
                <a:gd name="connsiteX23" fmla="*/ 2595086 w 4438364"/>
                <a:gd name="connsiteY23" fmla="*/ 1428559 h 2102929"/>
                <a:gd name="connsiteX24" fmla="*/ 2612517 w 4438364"/>
                <a:gd name="connsiteY24" fmla="*/ 1449800 h 2102929"/>
                <a:gd name="connsiteX25" fmla="*/ 2587466 w 4438364"/>
                <a:gd name="connsiteY25" fmla="*/ 1444085 h 2102929"/>
                <a:gd name="connsiteX26" fmla="*/ 2579656 w 4438364"/>
                <a:gd name="connsiteY26" fmla="*/ 1449800 h 2102929"/>
                <a:gd name="connsiteX27" fmla="*/ 2570036 w 4438364"/>
                <a:gd name="connsiteY27" fmla="*/ 1438180 h 2102929"/>
                <a:gd name="connsiteX28" fmla="*/ 2562416 w 4438364"/>
                <a:gd name="connsiteY28" fmla="*/ 1444085 h 2102929"/>
                <a:gd name="connsiteX29" fmla="*/ 2566130 w 4438364"/>
                <a:gd name="connsiteY29" fmla="*/ 1451705 h 2102929"/>
                <a:gd name="connsiteX30" fmla="*/ 2560415 w 4438364"/>
                <a:gd name="connsiteY30" fmla="*/ 1449800 h 2102929"/>
                <a:gd name="connsiteX31" fmla="*/ 2558510 w 4438364"/>
                <a:gd name="connsiteY31" fmla="*/ 1459421 h 2102929"/>
                <a:gd name="connsiteX32" fmla="*/ 2568131 w 4438364"/>
                <a:gd name="connsiteY32" fmla="*/ 1457420 h 2102929"/>
                <a:gd name="connsiteX33" fmla="*/ 2566130 w 4438364"/>
                <a:gd name="connsiteY33" fmla="*/ 1476661 h 2102929"/>
                <a:gd name="connsiteX34" fmla="*/ 2558510 w 4438364"/>
                <a:gd name="connsiteY34" fmla="*/ 1467041 h 2102929"/>
                <a:gd name="connsiteX35" fmla="*/ 2548890 w 4438364"/>
                <a:gd name="connsiteY35" fmla="*/ 1492187 h 2102929"/>
                <a:gd name="connsiteX36" fmla="*/ 2539270 w 4438364"/>
                <a:gd name="connsiteY36" fmla="*/ 1490186 h 2102929"/>
                <a:gd name="connsiteX37" fmla="*/ 2533460 w 4438364"/>
                <a:gd name="connsiteY37" fmla="*/ 1499807 h 2102929"/>
                <a:gd name="connsiteX38" fmla="*/ 2531459 w 4438364"/>
                <a:gd name="connsiteY38" fmla="*/ 1524857 h 2102929"/>
                <a:gd name="connsiteX39" fmla="*/ 2525649 w 4438364"/>
                <a:gd name="connsiteY39" fmla="*/ 1530763 h 2102929"/>
                <a:gd name="connsiteX40" fmla="*/ 2508218 w 4438364"/>
                <a:gd name="connsiteY40" fmla="*/ 1528763 h 2102929"/>
                <a:gd name="connsiteX41" fmla="*/ 2498598 w 4438364"/>
                <a:gd name="connsiteY41" fmla="*/ 1542288 h 2102929"/>
                <a:gd name="connsiteX42" fmla="*/ 2502503 w 4438364"/>
                <a:gd name="connsiteY42" fmla="*/ 1559719 h 2102929"/>
                <a:gd name="connsiteX43" fmla="*/ 2516029 w 4438364"/>
                <a:gd name="connsiteY43" fmla="*/ 1567339 h 2102929"/>
                <a:gd name="connsiteX44" fmla="*/ 2527554 w 4438364"/>
                <a:gd name="connsiteY44" fmla="*/ 1590484 h 2102929"/>
                <a:gd name="connsiteX45" fmla="*/ 2539174 w 4438364"/>
                <a:gd name="connsiteY45" fmla="*/ 1600105 h 2102929"/>
                <a:gd name="connsiteX46" fmla="*/ 2562320 w 4438364"/>
                <a:gd name="connsiteY46" fmla="*/ 1604010 h 2102929"/>
                <a:gd name="connsiteX47" fmla="*/ 2573846 w 4438364"/>
                <a:gd name="connsiteY47" fmla="*/ 1619441 h 2102929"/>
                <a:gd name="connsiteX48" fmla="*/ 2577751 w 4438364"/>
                <a:gd name="connsiteY48" fmla="*/ 1611630 h 2102929"/>
                <a:gd name="connsiteX49" fmla="*/ 2569940 w 4438364"/>
                <a:gd name="connsiteY49" fmla="*/ 1602010 h 2102929"/>
                <a:gd name="connsiteX50" fmla="*/ 2562320 w 4438364"/>
                <a:gd name="connsiteY50" fmla="*/ 1557719 h 2102929"/>
                <a:gd name="connsiteX51" fmla="*/ 2573846 w 4438364"/>
                <a:gd name="connsiteY51" fmla="*/ 1550099 h 2102929"/>
                <a:gd name="connsiteX52" fmla="*/ 2589276 w 4438364"/>
                <a:gd name="connsiteY52" fmla="*/ 1553813 h 2102929"/>
                <a:gd name="connsiteX53" fmla="*/ 2585371 w 4438364"/>
                <a:gd name="connsiteY53" fmla="*/ 1544193 h 2102929"/>
                <a:gd name="connsiteX54" fmla="*/ 2596991 w 4438364"/>
                <a:gd name="connsiteY54" fmla="*/ 1507617 h 2102929"/>
                <a:gd name="connsiteX55" fmla="*/ 2625947 w 4438364"/>
                <a:gd name="connsiteY55" fmla="*/ 1509522 h 2102929"/>
                <a:gd name="connsiteX56" fmla="*/ 2633567 w 4438364"/>
                <a:gd name="connsiteY56" fmla="*/ 1499902 h 2102929"/>
                <a:gd name="connsiteX57" fmla="*/ 2627757 w 4438364"/>
                <a:gd name="connsiteY57" fmla="*/ 1492282 h 2102929"/>
                <a:gd name="connsiteX58" fmla="*/ 2637378 w 4438364"/>
                <a:gd name="connsiteY58" fmla="*/ 1486376 h 2102929"/>
                <a:gd name="connsiteX59" fmla="*/ 2627757 w 4438364"/>
                <a:gd name="connsiteY59" fmla="*/ 1480661 h 2102929"/>
                <a:gd name="connsiteX60" fmla="*/ 2629757 w 4438364"/>
                <a:gd name="connsiteY60" fmla="*/ 1473041 h 2102929"/>
                <a:gd name="connsiteX61" fmla="*/ 2645188 w 4438364"/>
                <a:gd name="connsiteY61" fmla="*/ 1467136 h 2102929"/>
                <a:gd name="connsiteX62" fmla="*/ 2660618 w 4438364"/>
                <a:gd name="connsiteY62" fmla="*/ 1473041 h 2102929"/>
                <a:gd name="connsiteX63" fmla="*/ 2668429 w 4438364"/>
                <a:gd name="connsiteY63" fmla="*/ 1457516 h 2102929"/>
                <a:gd name="connsiteX64" fmla="*/ 2676144 w 4438364"/>
                <a:gd name="connsiteY64" fmla="*/ 1458182 h 2102929"/>
                <a:gd name="connsiteX65" fmla="*/ 2693384 w 4438364"/>
                <a:gd name="connsiteY65" fmla="*/ 1459611 h 2102929"/>
                <a:gd name="connsiteX66" fmla="*/ 2699099 w 4438364"/>
                <a:gd name="connsiteY66" fmla="*/ 1436465 h 2102929"/>
                <a:gd name="connsiteX67" fmla="*/ 2712625 w 4438364"/>
                <a:gd name="connsiteY67" fmla="*/ 1426845 h 2102929"/>
                <a:gd name="connsiteX68" fmla="*/ 2751201 w 4438364"/>
                <a:gd name="connsiteY68" fmla="*/ 1430750 h 2102929"/>
                <a:gd name="connsiteX69" fmla="*/ 2756916 w 4438364"/>
                <a:gd name="connsiteY69" fmla="*/ 1422940 h 2102929"/>
                <a:gd name="connsiteX70" fmla="*/ 2758821 w 4438364"/>
                <a:gd name="connsiteY70" fmla="*/ 1388269 h 2102929"/>
                <a:gd name="connsiteX71" fmla="*/ 2772347 w 4438364"/>
                <a:gd name="connsiteY71" fmla="*/ 1369028 h 2102929"/>
                <a:gd name="connsiteX72" fmla="*/ 2766536 w 4438364"/>
                <a:gd name="connsiteY72" fmla="*/ 1353598 h 2102929"/>
                <a:gd name="connsiteX73" fmla="*/ 2776157 w 4438364"/>
                <a:gd name="connsiteY73" fmla="*/ 1315022 h 2102929"/>
                <a:gd name="connsiteX74" fmla="*/ 2801207 w 4438364"/>
                <a:gd name="connsiteY74" fmla="*/ 1301496 h 2102929"/>
                <a:gd name="connsiteX75" fmla="*/ 2810828 w 4438364"/>
                <a:gd name="connsiteY75" fmla="*/ 1282256 h 2102929"/>
                <a:gd name="connsiteX76" fmla="*/ 2837879 w 4438364"/>
                <a:gd name="connsiteY76" fmla="*/ 1280351 h 2102929"/>
                <a:gd name="connsiteX77" fmla="*/ 2855119 w 4438364"/>
                <a:gd name="connsiteY77" fmla="*/ 1264920 h 2102929"/>
                <a:gd name="connsiteX78" fmla="*/ 2891790 w 4438364"/>
                <a:gd name="connsiteY78" fmla="*/ 1274540 h 2102929"/>
                <a:gd name="connsiteX79" fmla="*/ 2912936 w 4438364"/>
                <a:gd name="connsiteY79" fmla="*/ 1262920 h 2102929"/>
                <a:gd name="connsiteX80" fmla="*/ 2957417 w 4438364"/>
                <a:gd name="connsiteY80" fmla="*/ 1264920 h 2102929"/>
                <a:gd name="connsiteX81" fmla="*/ 3013234 w 4438364"/>
                <a:gd name="connsiteY81" fmla="*/ 1282160 h 2102929"/>
                <a:gd name="connsiteX82" fmla="*/ 3055715 w 4438364"/>
                <a:gd name="connsiteY82" fmla="*/ 1307211 h 2102929"/>
                <a:gd name="connsiteX83" fmla="*/ 3046095 w 4438364"/>
                <a:gd name="connsiteY83" fmla="*/ 1287971 h 2102929"/>
                <a:gd name="connsiteX84" fmla="*/ 3073146 w 4438364"/>
                <a:gd name="connsiteY84" fmla="*/ 1261015 h 2102929"/>
                <a:gd name="connsiteX85" fmla="*/ 3088767 w 4438364"/>
                <a:gd name="connsiteY85" fmla="*/ 1261967 h 2102929"/>
                <a:gd name="connsiteX86" fmla="*/ 3104007 w 4438364"/>
                <a:gd name="connsiteY86" fmla="*/ 1262920 h 2102929"/>
                <a:gd name="connsiteX87" fmla="*/ 3127153 w 4438364"/>
                <a:gd name="connsiteY87" fmla="*/ 1249394 h 2102929"/>
                <a:gd name="connsiteX88" fmla="*/ 3173349 w 4438364"/>
                <a:gd name="connsiteY88" fmla="*/ 1264920 h 2102929"/>
                <a:gd name="connsiteX89" fmla="*/ 3206115 w 4438364"/>
                <a:gd name="connsiteY89" fmla="*/ 1268635 h 2102929"/>
                <a:gd name="connsiteX90" fmla="*/ 3211925 w 4438364"/>
                <a:gd name="connsiteY90" fmla="*/ 1262920 h 2102929"/>
                <a:gd name="connsiteX91" fmla="*/ 3231166 w 4438364"/>
                <a:gd name="connsiteY91" fmla="*/ 1261015 h 2102929"/>
                <a:gd name="connsiteX92" fmla="*/ 3269742 w 4438364"/>
                <a:gd name="connsiteY92" fmla="*/ 1197388 h 2102929"/>
                <a:gd name="connsiteX93" fmla="*/ 3317939 w 4438364"/>
                <a:gd name="connsiteY93" fmla="*/ 1143286 h 2102929"/>
                <a:gd name="connsiteX94" fmla="*/ 3341084 w 4438364"/>
                <a:gd name="connsiteY94" fmla="*/ 1131761 h 2102929"/>
                <a:gd name="connsiteX95" fmla="*/ 3373850 w 4438364"/>
                <a:gd name="connsiteY95" fmla="*/ 1143286 h 2102929"/>
                <a:gd name="connsiteX96" fmla="*/ 3398901 w 4438364"/>
                <a:gd name="connsiteY96" fmla="*/ 1127855 h 2102929"/>
                <a:gd name="connsiteX97" fmla="*/ 3423952 w 4438364"/>
                <a:gd name="connsiteY97" fmla="*/ 1152906 h 2102929"/>
                <a:gd name="connsiteX98" fmla="*/ 3433572 w 4438364"/>
                <a:gd name="connsiteY98" fmla="*/ 1139476 h 2102929"/>
                <a:gd name="connsiteX99" fmla="*/ 3451003 w 4438364"/>
                <a:gd name="connsiteY99" fmla="*/ 1137476 h 2102929"/>
                <a:gd name="connsiteX100" fmla="*/ 3504914 w 4438364"/>
                <a:gd name="connsiteY100" fmla="*/ 1166432 h 2102929"/>
                <a:gd name="connsiteX101" fmla="*/ 3545491 w 4438364"/>
                <a:gd name="connsiteY101" fmla="*/ 1172147 h 2102929"/>
                <a:gd name="connsiteX102" fmla="*/ 3549206 w 4438364"/>
                <a:gd name="connsiteY102" fmla="*/ 1181767 h 2102929"/>
                <a:gd name="connsiteX103" fmla="*/ 3557016 w 4438364"/>
                <a:gd name="connsiteY103" fmla="*/ 1168337 h 2102929"/>
                <a:gd name="connsiteX104" fmla="*/ 3566636 w 4438364"/>
                <a:gd name="connsiteY104" fmla="*/ 1179862 h 2102929"/>
                <a:gd name="connsiteX105" fmla="*/ 3580162 w 4438364"/>
                <a:gd name="connsiteY105" fmla="*/ 1177957 h 2102929"/>
                <a:gd name="connsiteX106" fmla="*/ 3616738 w 4438364"/>
                <a:gd name="connsiteY106" fmla="*/ 1201007 h 2102929"/>
                <a:gd name="connsiteX107" fmla="*/ 3676555 w 4438364"/>
                <a:gd name="connsiteY107" fmla="*/ 1218438 h 2102929"/>
                <a:gd name="connsiteX108" fmla="*/ 3738277 w 4438364"/>
                <a:gd name="connsiteY108" fmla="*/ 1297400 h 2102929"/>
                <a:gd name="connsiteX109" fmla="*/ 3761328 w 4438364"/>
                <a:gd name="connsiteY109" fmla="*/ 1303306 h 2102929"/>
                <a:gd name="connsiteX110" fmla="*/ 3767233 w 4438364"/>
                <a:gd name="connsiteY110" fmla="*/ 1316736 h 2102929"/>
                <a:gd name="connsiteX111" fmla="*/ 3792284 w 4438364"/>
                <a:gd name="connsiteY111" fmla="*/ 1326356 h 2102929"/>
                <a:gd name="connsiteX112" fmla="*/ 3790283 w 4438364"/>
                <a:gd name="connsiteY112" fmla="*/ 1339882 h 2102929"/>
                <a:gd name="connsiteX113" fmla="*/ 3801904 w 4438364"/>
                <a:gd name="connsiteY113" fmla="*/ 1355312 h 2102929"/>
                <a:gd name="connsiteX114" fmla="*/ 3817334 w 4438364"/>
                <a:gd name="connsiteY114" fmla="*/ 1355312 h 2102929"/>
                <a:gd name="connsiteX115" fmla="*/ 3850100 w 4438364"/>
                <a:gd name="connsiteY115" fmla="*/ 1384268 h 2102929"/>
                <a:gd name="connsiteX116" fmla="*/ 3857720 w 4438364"/>
                <a:gd name="connsiteY116" fmla="*/ 1376648 h 2102929"/>
                <a:gd name="connsiteX117" fmla="*/ 3886676 w 4438364"/>
                <a:gd name="connsiteY117" fmla="*/ 1374648 h 2102929"/>
                <a:gd name="connsiteX118" fmla="*/ 3867436 w 4438364"/>
                <a:gd name="connsiteY118" fmla="*/ 1349597 h 2102929"/>
                <a:gd name="connsiteX119" fmla="*/ 3873341 w 4438364"/>
                <a:gd name="connsiteY119" fmla="*/ 1349597 h 2102929"/>
                <a:gd name="connsiteX120" fmla="*/ 3865531 w 4438364"/>
                <a:gd name="connsiteY120" fmla="*/ 1309211 h 2102929"/>
                <a:gd name="connsiteX121" fmla="*/ 3879056 w 4438364"/>
                <a:gd name="connsiteY121" fmla="*/ 1305306 h 2102929"/>
                <a:gd name="connsiteX122" fmla="*/ 3861626 w 4438364"/>
                <a:gd name="connsiteY122" fmla="*/ 1278255 h 2102929"/>
                <a:gd name="connsiteX123" fmla="*/ 3879056 w 4438364"/>
                <a:gd name="connsiteY123" fmla="*/ 1251395 h 2102929"/>
                <a:gd name="connsiteX124" fmla="*/ 3896297 w 4438364"/>
                <a:gd name="connsiteY124" fmla="*/ 1251395 h 2102929"/>
                <a:gd name="connsiteX125" fmla="*/ 3896297 w 4438364"/>
                <a:gd name="connsiteY125" fmla="*/ 1187767 h 2102929"/>
                <a:gd name="connsiteX126" fmla="*/ 3913728 w 4438364"/>
                <a:gd name="connsiteY126" fmla="*/ 1172242 h 2102929"/>
                <a:gd name="connsiteX127" fmla="*/ 3952304 w 4438364"/>
                <a:gd name="connsiteY127" fmla="*/ 1195388 h 2102929"/>
                <a:gd name="connsiteX128" fmla="*/ 3967734 w 4438364"/>
                <a:gd name="connsiteY128" fmla="*/ 1199293 h 2102929"/>
                <a:gd name="connsiteX129" fmla="*/ 3967734 w 4438364"/>
                <a:gd name="connsiteY129" fmla="*/ 1193578 h 2102929"/>
                <a:gd name="connsiteX130" fmla="*/ 3983165 w 4438364"/>
                <a:gd name="connsiteY130" fmla="*/ 1193578 h 2102929"/>
                <a:gd name="connsiteX131" fmla="*/ 3992785 w 4438364"/>
                <a:gd name="connsiteY131" fmla="*/ 1201198 h 2102929"/>
                <a:gd name="connsiteX132" fmla="*/ 4004405 w 4438364"/>
                <a:gd name="connsiteY132" fmla="*/ 1255300 h 2102929"/>
                <a:gd name="connsiteX133" fmla="*/ 4014026 w 4438364"/>
                <a:gd name="connsiteY133" fmla="*/ 1251395 h 2102929"/>
                <a:gd name="connsiteX134" fmla="*/ 4019836 w 4438364"/>
                <a:gd name="connsiteY134" fmla="*/ 1228249 h 2102929"/>
                <a:gd name="connsiteX135" fmla="*/ 4035266 w 4438364"/>
                <a:gd name="connsiteY135" fmla="*/ 1230154 h 2102929"/>
                <a:gd name="connsiteX136" fmla="*/ 4037266 w 4438364"/>
                <a:gd name="connsiteY136" fmla="*/ 1243679 h 2102929"/>
                <a:gd name="connsiteX137" fmla="*/ 4048792 w 4438364"/>
                <a:gd name="connsiteY137" fmla="*/ 1253300 h 2102929"/>
                <a:gd name="connsiteX138" fmla="*/ 4044887 w 4438364"/>
                <a:gd name="connsiteY138" fmla="*/ 1214723 h 2102929"/>
                <a:gd name="connsiteX139" fmla="*/ 4083463 w 4438364"/>
                <a:gd name="connsiteY139" fmla="*/ 1224344 h 2102929"/>
                <a:gd name="connsiteX140" fmla="*/ 4085463 w 4438364"/>
                <a:gd name="connsiteY140" fmla="*/ 1218629 h 2102929"/>
                <a:gd name="connsiteX141" fmla="*/ 4125945 w 4438364"/>
                <a:gd name="connsiteY141" fmla="*/ 1251395 h 2102929"/>
                <a:gd name="connsiteX142" fmla="*/ 4122039 w 4438364"/>
                <a:gd name="connsiteY142" fmla="*/ 1222438 h 2102929"/>
                <a:gd name="connsiteX143" fmla="*/ 4147090 w 4438364"/>
                <a:gd name="connsiteY143" fmla="*/ 1222438 h 2102929"/>
                <a:gd name="connsiteX144" fmla="*/ 4168331 w 4438364"/>
                <a:gd name="connsiteY144" fmla="*/ 1247489 h 2102929"/>
                <a:gd name="connsiteX145" fmla="*/ 4174046 w 4438364"/>
                <a:gd name="connsiteY145" fmla="*/ 1243584 h 2102929"/>
                <a:gd name="connsiteX146" fmla="*/ 4162520 w 4438364"/>
                <a:gd name="connsiteY146" fmla="*/ 1226344 h 2102929"/>
                <a:gd name="connsiteX147" fmla="*/ 4177951 w 4438364"/>
                <a:gd name="connsiteY147" fmla="*/ 1237869 h 2102929"/>
                <a:gd name="connsiteX148" fmla="*/ 4183761 w 4438364"/>
                <a:gd name="connsiteY148" fmla="*/ 1232154 h 2102929"/>
                <a:gd name="connsiteX149" fmla="*/ 4216527 w 4438364"/>
                <a:gd name="connsiteY149" fmla="*/ 1247584 h 2102929"/>
                <a:gd name="connsiteX150" fmla="*/ 4210812 w 4438364"/>
                <a:gd name="connsiteY150" fmla="*/ 1234059 h 2102929"/>
                <a:gd name="connsiteX151" fmla="*/ 4245483 w 4438364"/>
                <a:gd name="connsiteY151" fmla="*/ 1249490 h 2102929"/>
                <a:gd name="connsiteX152" fmla="*/ 4243483 w 4438364"/>
                <a:gd name="connsiteY152" fmla="*/ 1239869 h 2102929"/>
                <a:gd name="connsiteX153" fmla="*/ 4266629 w 4438364"/>
                <a:gd name="connsiteY153" fmla="*/ 1245775 h 2102929"/>
                <a:gd name="connsiteX154" fmla="*/ 4282059 w 4438364"/>
                <a:gd name="connsiteY154" fmla="*/ 1237964 h 2102929"/>
                <a:gd name="connsiteX155" fmla="*/ 4288060 w 4438364"/>
                <a:gd name="connsiteY155" fmla="*/ 1240155 h 2102929"/>
                <a:gd name="connsiteX156" fmla="*/ 4367022 w 4438364"/>
                <a:gd name="connsiteY156" fmla="*/ 1268825 h 2102929"/>
                <a:gd name="connsiteX157" fmla="*/ 4376642 w 4438364"/>
                <a:gd name="connsiteY157" fmla="*/ 1251585 h 2102929"/>
                <a:gd name="connsiteX158" fmla="*/ 4405598 w 4438364"/>
                <a:gd name="connsiteY158" fmla="*/ 1253490 h 2102929"/>
                <a:gd name="connsiteX159" fmla="*/ 4417124 w 4438364"/>
                <a:gd name="connsiteY159" fmla="*/ 1241965 h 2102929"/>
                <a:gd name="connsiteX160" fmla="*/ 4423791 w 4438364"/>
                <a:gd name="connsiteY160" fmla="*/ 1253871 h 2102929"/>
                <a:gd name="connsiteX161" fmla="*/ 4426744 w 4438364"/>
                <a:gd name="connsiteY161" fmla="*/ 1259205 h 2102929"/>
                <a:gd name="connsiteX162" fmla="*/ 4438365 w 4438364"/>
                <a:gd name="connsiteY162" fmla="*/ 1228439 h 2102929"/>
                <a:gd name="connsiteX163" fmla="*/ 4428744 w 4438364"/>
                <a:gd name="connsiteY163" fmla="*/ 1205294 h 2102929"/>
                <a:gd name="connsiteX164" fmla="*/ 4413314 w 4438364"/>
                <a:gd name="connsiteY164" fmla="*/ 1203388 h 2102929"/>
                <a:gd name="connsiteX165" fmla="*/ 4405503 w 4438364"/>
                <a:gd name="connsiteY165" fmla="*/ 1187958 h 2102929"/>
                <a:gd name="connsiteX166" fmla="*/ 4403598 w 4438364"/>
                <a:gd name="connsiteY166" fmla="*/ 1193673 h 2102929"/>
                <a:gd name="connsiteX167" fmla="*/ 4393978 w 4438364"/>
                <a:gd name="connsiteY167" fmla="*/ 1187958 h 2102929"/>
                <a:gd name="connsiteX168" fmla="*/ 4384358 w 4438364"/>
                <a:gd name="connsiteY168" fmla="*/ 1201388 h 2102929"/>
                <a:gd name="connsiteX169" fmla="*/ 4378452 w 4438364"/>
                <a:gd name="connsiteY169" fmla="*/ 1197674 h 2102929"/>
                <a:gd name="connsiteX170" fmla="*/ 4316921 w 4438364"/>
                <a:gd name="connsiteY170" fmla="*/ 1126331 h 2102929"/>
                <a:gd name="connsiteX171" fmla="*/ 4322636 w 4438364"/>
                <a:gd name="connsiteY171" fmla="*/ 1108901 h 2102929"/>
                <a:gd name="connsiteX172" fmla="*/ 4343781 w 4438364"/>
                <a:gd name="connsiteY172" fmla="*/ 1097375 h 2102929"/>
                <a:gd name="connsiteX173" fmla="*/ 4345781 w 4438364"/>
                <a:gd name="connsiteY173" fmla="*/ 1087755 h 2102929"/>
                <a:gd name="connsiteX174" fmla="*/ 4297585 w 4438364"/>
                <a:gd name="connsiteY174" fmla="*/ 1072325 h 2102929"/>
                <a:gd name="connsiteX175" fmla="*/ 4285965 w 4438364"/>
                <a:gd name="connsiteY175" fmla="*/ 1064514 h 2102929"/>
                <a:gd name="connsiteX176" fmla="*/ 4282059 w 4438364"/>
                <a:gd name="connsiteY176" fmla="*/ 1043369 h 2102929"/>
                <a:gd name="connsiteX177" fmla="*/ 4270534 w 4438364"/>
                <a:gd name="connsiteY177" fmla="*/ 1045274 h 2102929"/>
                <a:gd name="connsiteX178" fmla="*/ 4272439 w 4438364"/>
                <a:gd name="connsiteY178" fmla="*/ 1054894 h 2102929"/>
                <a:gd name="connsiteX179" fmla="*/ 4262819 w 4438364"/>
                <a:gd name="connsiteY179" fmla="*/ 1043369 h 2102929"/>
                <a:gd name="connsiteX180" fmla="*/ 4253198 w 4438364"/>
                <a:gd name="connsiteY180" fmla="*/ 1049084 h 2102929"/>
                <a:gd name="connsiteX181" fmla="*/ 4241673 w 4438364"/>
                <a:gd name="connsiteY181" fmla="*/ 1037463 h 2102929"/>
                <a:gd name="connsiteX182" fmla="*/ 4239768 w 4438364"/>
                <a:gd name="connsiteY182" fmla="*/ 1050988 h 2102929"/>
                <a:gd name="connsiteX183" fmla="*/ 4233863 w 4438364"/>
                <a:gd name="connsiteY183" fmla="*/ 1047083 h 2102929"/>
                <a:gd name="connsiteX184" fmla="*/ 4230148 w 4438364"/>
                <a:gd name="connsiteY184" fmla="*/ 1056704 h 2102929"/>
                <a:gd name="connsiteX185" fmla="*/ 4214622 w 4438364"/>
                <a:gd name="connsiteY185" fmla="*/ 1060609 h 2102929"/>
                <a:gd name="connsiteX186" fmla="*/ 4193477 w 4438364"/>
                <a:gd name="connsiteY186" fmla="*/ 1050988 h 2102929"/>
                <a:gd name="connsiteX187" fmla="*/ 4197382 w 4438364"/>
                <a:gd name="connsiteY187" fmla="*/ 1033748 h 2102929"/>
                <a:gd name="connsiteX188" fmla="*/ 4178141 w 4438364"/>
                <a:gd name="connsiteY188" fmla="*/ 1027843 h 2102929"/>
                <a:gd name="connsiteX189" fmla="*/ 4182047 w 4438364"/>
                <a:gd name="connsiteY189" fmla="*/ 1018223 h 2102929"/>
                <a:gd name="connsiteX190" fmla="*/ 4191667 w 4438364"/>
                <a:gd name="connsiteY190" fmla="*/ 1018223 h 2102929"/>
                <a:gd name="connsiteX191" fmla="*/ 4182047 w 4438364"/>
                <a:gd name="connsiteY191" fmla="*/ 1014508 h 2102929"/>
                <a:gd name="connsiteX192" fmla="*/ 4183952 w 4438364"/>
                <a:gd name="connsiteY192" fmla="*/ 1008602 h 2102929"/>
                <a:gd name="connsiteX193" fmla="*/ 4203192 w 4438364"/>
                <a:gd name="connsiteY193" fmla="*/ 1006697 h 2102929"/>
                <a:gd name="connsiteX194" fmla="*/ 4216718 w 4438364"/>
                <a:gd name="connsiteY194" fmla="*/ 993172 h 2102929"/>
                <a:gd name="connsiteX195" fmla="*/ 4218623 w 4438364"/>
                <a:gd name="connsiteY195" fmla="*/ 979646 h 2102929"/>
                <a:gd name="connsiteX196" fmla="*/ 4236054 w 4438364"/>
                <a:gd name="connsiteY196" fmla="*/ 989267 h 2102929"/>
                <a:gd name="connsiteX197" fmla="*/ 4241768 w 4438364"/>
                <a:gd name="connsiteY197" fmla="*/ 985552 h 2102929"/>
                <a:gd name="connsiteX198" fmla="*/ 4230243 w 4438364"/>
                <a:gd name="connsiteY198" fmla="*/ 954596 h 2102929"/>
                <a:gd name="connsiteX199" fmla="*/ 4212813 w 4438364"/>
                <a:gd name="connsiteY199" fmla="*/ 935355 h 2102929"/>
                <a:gd name="connsiteX200" fmla="*/ 4208907 w 4438364"/>
                <a:gd name="connsiteY200" fmla="*/ 875633 h 2102929"/>
                <a:gd name="connsiteX201" fmla="*/ 4189666 w 4438364"/>
                <a:gd name="connsiteY201" fmla="*/ 838962 h 2102929"/>
                <a:gd name="connsiteX202" fmla="*/ 4182047 w 4438364"/>
                <a:gd name="connsiteY202" fmla="*/ 800386 h 2102929"/>
                <a:gd name="connsiteX203" fmla="*/ 4151090 w 4438364"/>
                <a:gd name="connsiteY203" fmla="*/ 742569 h 2102929"/>
                <a:gd name="connsiteX204" fmla="*/ 4124135 w 4438364"/>
                <a:gd name="connsiteY204" fmla="*/ 729044 h 2102929"/>
                <a:gd name="connsiteX205" fmla="*/ 4102894 w 4438364"/>
                <a:gd name="connsiteY205" fmla="*/ 731044 h 2102929"/>
                <a:gd name="connsiteX206" fmla="*/ 4100989 w 4438364"/>
                <a:gd name="connsiteY206" fmla="*/ 738664 h 2102929"/>
                <a:gd name="connsiteX207" fmla="*/ 4048887 w 4438364"/>
                <a:gd name="connsiteY207" fmla="*/ 761810 h 2102929"/>
                <a:gd name="connsiteX208" fmla="*/ 4041077 w 4438364"/>
                <a:gd name="connsiteY208" fmla="*/ 796481 h 2102929"/>
                <a:gd name="connsiteX209" fmla="*/ 4029551 w 4438364"/>
                <a:gd name="connsiteY209" fmla="*/ 798481 h 2102929"/>
                <a:gd name="connsiteX210" fmla="*/ 4016026 w 4438364"/>
                <a:gd name="connsiteY210" fmla="*/ 788860 h 2102929"/>
                <a:gd name="connsiteX211" fmla="*/ 4014121 w 4438364"/>
                <a:gd name="connsiteY211" fmla="*/ 796481 h 2102929"/>
                <a:gd name="connsiteX212" fmla="*/ 3965924 w 4438364"/>
                <a:gd name="connsiteY212" fmla="*/ 819626 h 2102929"/>
                <a:gd name="connsiteX213" fmla="*/ 3952399 w 4438364"/>
                <a:gd name="connsiteY213" fmla="*/ 815721 h 2102929"/>
                <a:gd name="connsiteX214" fmla="*/ 3948494 w 4438364"/>
                <a:gd name="connsiteY214" fmla="*/ 798481 h 2102929"/>
                <a:gd name="connsiteX215" fmla="*/ 3956304 w 4438364"/>
                <a:gd name="connsiteY215" fmla="*/ 792766 h 2102929"/>
                <a:gd name="connsiteX216" fmla="*/ 3962019 w 4438364"/>
                <a:gd name="connsiteY216" fmla="*/ 802386 h 2102929"/>
                <a:gd name="connsiteX217" fmla="*/ 3967734 w 4438364"/>
                <a:gd name="connsiteY217" fmla="*/ 800386 h 2102929"/>
                <a:gd name="connsiteX218" fmla="*/ 3929158 w 4438364"/>
                <a:gd name="connsiteY218" fmla="*/ 750284 h 2102929"/>
                <a:gd name="connsiteX219" fmla="*/ 3896392 w 4438364"/>
                <a:gd name="connsiteY219" fmla="*/ 746379 h 2102929"/>
                <a:gd name="connsiteX220" fmla="*/ 3834860 w 4438364"/>
                <a:gd name="connsiteY220" fmla="*/ 781050 h 2102929"/>
                <a:gd name="connsiteX221" fmla="*/ 3796284 w 4438364"/>
                <a:gd name="connsiteY221" fmla="*/ 790670 h 2102929"/>
                <a:gd name="connsiteX222" fmla="*/ 3782759 w 4438364"/>
                <a:gd name="connsiteY222" fmla="*/ 784955 h 2102929"/>
                <a:gd name="connsiteX223" fmla="*/ 3773138 w 4438364"/>
                <a:gd name="connsiteY223" fmla="*/ 767525 h 2102929"/>
                <a:gd name="connsiteX224" fmla="*/ 3732562 w 4438364"/>
                <a:gd name="connsiteY224" fmla="*/ 765620 h 2102929"/>
                <a:gd name="connsiteX225" fmla="*/ 3721037 w 4438364"/>
                <a:gd name="connsiteY225" fmla="*/ 746379 h 2102929"/>
                <a:gd name="connsiteX226" fmla="*/ 3701796 w 4438364"/>
                <a:gd name="connsiteY226" fmla="*/ 759905 h 2102929"/>
                <a:gd name="connsiteX227" fmla="*/ 3674745 w 4438364"/>
                <a:gd name="connsiteY227" fmla="*/ 757904 h 2102929"/>
                <a:gd name="connsiteX228" fmla="*/ 3651695 w 4438364"/>
                <a:gd name="connsiteY228" fmla="*/ 746379 h 2102929"/>
                <a:gd name="connsiteX229" fmla="*/ 3638169 w 4438364"/>
                <a:gd name="connsiteY229" fmla="*/ 717423 h 2102929"/>
                <a:gd name="connsiteX230" fmla="*/ 3659315 w 4438364"/>
                <a:gd name="connsiteY230" fmla="*/ 688467 h 2102929"/>
                <a:gd name="connsiteX231" fmla="*/ 3651695 w 4438364"/>
                <a:gd name="connsiteY231" fmla="*/ 638366 h 2102929"/>
                <a:gd name="connsiteX232" fmla="*/ 3661315 w 4438364"/>
                <a:gd name="connsiteY232" fmla="*/ 532352 h 2102929"/>
                <a:gd name="connsiteX233" fmla="*/ 3707511 w 4438364"/>
                <a:gd name="connsiteY233" fmla="*/ 470630 h 2102929"/>
                <a:gd name="connsiteX234" fmla="*/ 3678555 w 4438364"/>
                <a:gd name="connsiteY234" fmla="*/ 470630 h 2102929"/>
                <a:gd name="connsiteX235" fmla="*/ 3638169 w 4438364"/>
                <a:gd name="connsiteY235" fmla="*/ 484156 h 2102929"/>
                <a:gd name="connsiteX236" fmla="*/ 3564922 w 4438364"/>
                <a:gd name="connsiteY236" fmla="*/ 478250 h 2102929"/>
                <a:gd name="connsiteX237" fmla="*/ 3511106 w 4438364"/>
                <a:gd name="connsiteY237" fmla="*/ 487204 h 2102929"/>
                <a:gd name="connsiteX238" fmla="*/ 3507105 w 4438364"/>
                <a:gd name="connsiteY238" fmla="*/ 487870 h 2102929"/>
                <a:gd name="connsiteX239" fmla="*/ 3379756 w 4438364"/>
                <a:gd name="connsiteY239" fmla="*/ 549593 h 2102929"/>
                <a:gd name="connsiteX240" fmla="*/ 3323939 w 4438364"/>
                <a:gd name="connsiteY240" fmla="*/ 567023 h 2102929"/>
                <a:gd name="connsiteX241" fmla="*/ 3154204 w 4438364"/>
                <a:gd name="connsiteY241" fmla="*/ 563118 h 2102929"/>
                <a:gd name="connsiteX242" fmla="*/ 3090577 w 4438364"/>
                <a:gd name="connsiteY242" fmla="*/ 551593 h 2102929"/>
                <a:gd name="connsiteX243" fmla="*/ 3088862 w 4438364"/>
                <a:gd name="connsiteY243" fmla="*/ 551879 h 2102929"/>
                <a:gd name="connsiteX244" fmla="*/ 3025140 w 4438364"/>
                <a:gd name="connsiteY244" fmla="*/ 563118 h 2102929"/>
                <a:gd name="connsiteX245" fmla="*/ 3030855 w 4438364"/>
                <a:gd name="connsiteY245" fmla="*/ 567023 h 2102929"/>
                <a:gd name="connsiteX246" fmla="*/ 3019235 w 4438364"/>
                <a:gd name="connsiteY246" fmla="*/ 570929 h 2102929"/>
                <a:gd name="connsiteX247" fmla="*/ 3009614 w 4438364"/>
                <a:gd name="connsiteY247" fmla="*/ 567023 h 2102929"/>
                <a:gd name="connsiteX248" fmla="*/ 3015520 w 4438364"/>
                <a:gd name="connsiteY248" fmla="*/ 561308 h 2102929"/>
                <a:gd name="connsiteX249" fmla="*/ 2932557 w 4438364"/>
                <a:gd name="connsiteY249" fmla="*/ 586359 h 2102929"/>
                <a:gd name="connsiteX250" fmla="*/ 2921032 w 4438364"/>
                <a:gd name="connsiteY250" fmla="*/ 586359 h 2102929"/>
                <a:gd name="connsiteX251" fmla="*/ 2901791 w 4438364"/>
                <a:gd name="connsiteY251" fmla="*/ 567119 h 2102929"/>
                <a:gd name="connsiteX252" fmla="*/ 2892171 w 4438364"/>
                <a:gd name="connsiteY252" fmla="*/ 571024 h 2102929"/>
                <a:gd name="connsiteX253" fmla="*/ 2743676 w 4438364"/>
                <a:gd name="connsiteY253" fmla="*/ 673132 h 2102929"/>
                <a:gd name="connsiteX254" fmla="*/ 2693575 w 4438364"/>
                <a:gd name="connsiteY254" fmla="*/ 692372 h 2102929"/>
                <a:gd name="connsiteX255" fmla="*/ 2680049 w 4438364"/>
                <a:gd name="connsiteY255" fmla="*/ 686657 h 2102929"/>
                <a:gd name="connsiteX256" fmla="*/ 2635758 w 4438364"/>
                <a:gd name="connsiteY256" fmla="*/ 734854 h 2102929"/>
                <a:gd name="connsiteX257" fmla="*/ 2616518 w 4438364"/>
                <a:gd name="connsiteY257" fmla="*/ 740569 h 2102929"/>
                <a:gd name="connsiteX258" fmla="*/ 2591467 w 4438364"/>
                <a:gd name="connsiteY258" fmla="*/ 780955 h 2102929"/>
                <a:gd name="connsiteX259" fmla="*/ 2581847 w 4438364"/>
                <a:gd name="connsiteY259" fmla="*/ 782955 h 2102929"/>
                <a:gd name="connsiteX260" fmla="*/ 2566321 w 4438364"/>
                <a:gd name="connsiteY260" fmla="*/ 815626 h 2102929"/>
                <a:gd name="connsiteX261" fmla="*/ 2554796 w 4438364"/>
                <a:gd name="connsiteY261" fmla="*/ 821531 h 2102929"/>
                <a:gd name="connsiteX262" fmla="*/ 2546985 w 4438364"/>
                <a:gd name="connsiteY262" fmla="*/ 811911 h 2102929"/>
                <a:gd name="connsiteX263" fmla="*/ 2550890 w 4438364"/>
                <a:gd name="connsiteY263" fmla="*/ 792671 h 2102929"/>
                <a:gd name="connsiteX264" fmla="*/ 2516220 w 4438364"/>
                <a:gd name="connsiteY264" fmla="*/ 790670 h 2102929"/>
                <a:gd name="connsiteX265" fmla="*/ 2498789 w 4438364"/>
                <a:gd name="connsiteY265" fmla="*/ 759905 h 2102929"/>
                <a:gd name="connsiteX266" fmla="*/ 2485358 w 4438364"/>
                <a:gd name="connsiteY266" fmla="*/ 755999 h 2102929"/>
                <a:gd name="connsiteX267" fmla="*/ 2462213 w 4438364"/>
                <a:gd name="connsiteY267" fmla="*/ 755999 h 2102929"/>
                <a:gd name="connsiteX268" fmla="*/ 2439067 w 4438364"/>
                <a:gd name="connsiteY268" fmla="*/ 794576 h 2102929"/>
                <a:gd name="connsiteX269" fmla="*/ 2406301 w 4438364"/>
                <a:gd name="connsiteY269" fmla="*/ 796481 h 2102929"/>
                <a:gd name="connsiteX270" fmla="*/ 2383155 w 4438364"/>
                <a:gd name="connsiteY270" fmla="*/ 767525 h 2102929"/>
                <a:gd name="connsiteX271" fmla="*/ 2365915 w 4438364"/>
                <a:gd name="connsiteY271" fmla="*/ 769525 h 2102929"/>
                <a:gd name="connsiteX272" fmla="*/ 2352389 w 4438364"/>
                <a:gd name="connsiteY272" fmla="*/ 757904 h 2102929"/>
                <a:gd name="connsiteX273" fmla="*/ 2336959 w 4438364"/>
                <a:gd name="connsiteY273" fmla="*/ 711708 h 2102929"/>
                <a:gd name="connsiteX274" fmla="*/ 2315718 w 4438364"/>
                <a:gd name="connsiteY274" fmla="*/ 702088 h 2102929"/>
                <a:gd name="connsiteX275" fmla="*/ 2304193 w 4438364"/>
                <a:gd name="connsiteY275" fmla="*/ 700087 h 2102929"/>
                <a:gd name="connsiteX276" fmla="*/ 2302288 w 4438364"/>
                <a:gd name="connsiteY276" fmla="*/ 707898 h 2102929"/>
                <a:gd name="connsiteX277" fmla="*/ 2283047 w 4438364"/>
                <a:gd name="connsiteY277" fmla="*/ 715708 h 2102929"/>
                <a:gd name="connsiteX278" fmla="*/ 2261807 w 4438364"/>
                <a:gd name="connsiteY278" fmla="*/ 717614 h 2102929"/>
                <a:gd name="connsiteX279" fmla="*/ 2244566 w 4438364"/>
                <a:gd name="connsiteY279" fmla="*/ 735044 h 2102929"/>
                <a:gd name="connsiteX280" fmla="*/ 2236946 w 4438364"/>
                <a:gd name="connsiteY280" fmla="*/ 736568 h 2102929"/>
                <a:gd name="connsiteX281" fmla="*/ 2225326 w 4438364"/>
                <a:gd name="connsiteY281" fmla="*/ 738854 h 2102929"/>
                <a:gd name="connsiteX282" fmla="*/ 2206085 w 4438364"/>
                <a:gd name="connsiteY282" fmla="*/ 727329 h 2102929"/>
                <a:gd name="connsiteX283" fmla="*/ 2188655 w 4438364"/>
                <a:gd name="connsiteY283" fmla="*/ 738854 h 2102929"/>
                <a:gd name="connsiteX284" fmla="*/ 2138553 w 4438364"/>
                <a:gd name="connsiteY284" fmla="*/ 742760 h 2102929"/>
                <a:gd name="connsiteX285" fmla="*/ 2076831 w 4438364"/>
                <a:gd name="connsiteY285" fmla="*/ 729234 h 2102929"/>
                <a:gd name="connsiteX286" fmla="*/ 2051780 w 4438364"/>
                <a:gd name="connsiteY286" fmla="*/ 700278 h 2102929"/>
                <a:gd name="connsiteX287" fmla="*/ 2051780 w 4438364"/>
                <a:gd name="connsiteY287" fmla="*/ 688753 h 2102929"/>
                <a:gd name="connsiteX288" fmla="*/ 2065211 w 4438364"/>
                <a:gd name="connsiteY288" fmla="*/ 684848 h 2102929"/>
                <a:gd name="connsiteX289" fmla="*/ 2059496 w 4438364"/>
                <a:gd name="connsiteY289" fmla="*/ 682943 h 2102929"/>
                <a:gd name="connsiteX290" fmla="*/ 2051876 w 4438364"/>
                <a:gd name="connsiteY290" fmla="*/ 661702 h 2102929"/>
                <a:gd name="connsiteX291" fmla="*/ 2061496 w 4438364"/>
                <a:gd name="connsiteY291" fmla="*/ 640556 h 2102929"/>
                <a:gd name="connsiteX292" fmla="*/ 2055590 w 4438364"/>
                <a:gd name="connsiteY292" fmla="*/ 646271 h 2102929"/>
                <a:gd name="connsiteX293" fmla="*/ 2040160 w 4438364"/>
                <a:gd name="connsiteY293" fmla="*/ 638651 h 2102929"/>
                <a:gd name="connsiteX294" fmla="*/ 2026634 w 4438364"/>
                <a:gd name="connsiteY294" fmla="*/ 640556 h 2102929"/>
                <a:gd name="connsiteX295" fmla="*/ 2005489 w 4438364"/>
                <a:gd name="connsiteY295" fmla="*/ 621316 h 2102929"/>
                <a:gd name="connsiteX296" fmla="*/ 2003584 w 4438364"/>
                <a:gd name="connsiteY296" fmla="*/ 594265 h 2102929"/>
                <a:gd name="connsiteX297" fmla="*/ 1976533 w 4438364"/>
                <a:gd name="connsiteY297" fmla="*/ 584645 h 2102929"/>
                <a:gd name="connsiteX298" fmla="*/ 1965008 w 4438364"/>
                <a:gd name="connsiteY298" fmla="*/ 557689 h 2102929"/>
                <a:gd name="connsiteX299" fmla="*/ 1966913 w 4438364"/>
                <a:gd name="connsiteY299" fmla="*/ 540258 h 2102929"/>
                <a:gd name="connsiteX300" fmla="*/ 1955387 w 4438364"/>
                <a:gd name="connsiteY300" fmla="*/ 536353 h 2102929"/>
                <a:gd name="connsiteX301" fmla="*/ 1926527 w 4438364"/>
                <a:gd name="connsiteY301" fmla="*/ 501682 h 2102929"/>
                <a:gd name="connsiteX302" fmla="*/ 1920621 w 4438364"/>
                <a:gd name="connsiteY302" fmla="*/ 451580 h 2102929"/>
                <a:gd name="connsiteX303" fmla="*/ 1889855 w 4438364"/>
                <a:gd name="connsiteY303" fmla="*/ 418814 h 2102929"/>
                <a:gd name="connsiteX304" fmla="*/ 1872425 w 4438364"/>
                <a:gd name="connsiteY304" fmla="*/ 424529 h 2102929"/>
                <a:gd name="connsiteX305" fmla="*/ 1878330 w 4438364"/>
                <a:gd name="connsiteY305" fmla="*/ 418814 h 2102929"/>
                <a:gd name="connsiteX306" fmla="*/ 1868710 w 4438364"/>
                <a:gd name="connsiteY306" fmla="*/ 414909 h 2102929"/>
                <a:gd name="connsiteX307" fmla="*/ 1864805 w 4438364"/>
                <a:gd name="connsiteY307" fmla="*/ 391763 h 2102929"/>
                <a:gd name="connsiteX308" fmla="*/ 1856994 w 4438364"/>
                <a:gd name="connsiteY308" fmla="*/ 391763 h 2102929"/>
                <a:gd name="connsiteX309" fmla="*/ 1849374 w 4438364"/>
                <a:gd name="connsiteY309" fmla="*/ 405289 h 2102929"/>
                <a:gd name="connsiteX310" fmla="*/ 1830134 w 4438364"/>
                <a:gd name="connsiteY310" fmla="*/ 401383 h 2102929"/>
                <a:gd name="connsiteX311" fmla="*/ 1822323 w 4438364"/>
                <a:gd name="connsiteY311" fmla="*/ 366713 h 2102929"/>
                <a:gd name="connsiteX312" fmla="*/ 1804892 w 4438364"/>
                <a:gd name="connsiteY312" fmla="*/ 368713 h 2102929"/>
                <a:gd name="connsiteX313" fmla="*/ 1797272 w 4438364"/>
                <a:gd name="connsiteY313" fmla="*/ 353187 h 2102929"/>
                <a:gd name="connsiteX314" fmla="*/ 1774127 w 4438364"/>
                <a:gd name="connsiteY314" fmla="*/ 341662 h 2102929"/>
                <a:gd name="connsiteX315" fmla="*/ 1750981 w 4438364"/>
                <a:gd name="connsiteY315" fmla="*/ 345567 h 2102929"/>
                <a:gd name="connsiteX316" fmla="*/ 1712405 w 4438364"/>
                <a:gd name="connsiteY316" fmla="*/ 320516 h 2102929"/>
                <a:gd name="connsiteX317" fmla="*/ 1644968 w 4438364"/>
                <a:gd name="connsiteY317" fmla="*/ 322421 h 2102929"/>
                <a:gd name="connsiteX318" fmla="*/ 1616393 w 4438364"/>
                <a:gd name="connsiteY318" fmla="*/ 315754 h 2102929"/>
                <a:gd name="connsiteX319" fmla="*/ 1587151 w 4438364"/>
                <a:gd name="connsiteY319" fmla="*/ 308896 h 2102929"/>
                <a:gd name="connsiteX320" fmla="*/ 1506284 w 4438364"/>
                <a:gd name="connsiteY320" fmla="*/ 330232 h 2102929"/>
                <a:gd name="connsiteX321" fmla="*/ 1477328 w 4438364"/>
                <a:gd name="connsiteY321" fmla="*/ 382143 h 2102929"/>
                <a:gd name="connsiteX322" fmla="*/ 1447800 w 4438364"/>
                <a:gd name="connsiteY322" fmla="*/ 400907 h 2102929"/>
                <a:gd name="connsiteX323" fmla="*/ 1492091 w 4438364"/>
                <a:gd name="connsiteY323" fmla="*/ 327660 h 2102929"/>
                <a:gd name="connsiteX324" fmla="*/ 1526762 w 4438364"/>
                <a:gd name="connsiteY324" fmla="*/ 302609 h 2102929"/>
                <a:gd name="connsiteX325" fmla="*/ 1561433 w 4438364"/>
                <a:gd name="connsiteY325" fmla="*/ 265938 h 2102929"/>
                <a:gd name="connsiteX326" fmla="*/ 1551813 w 4438364"/>
                <a:gd name="connsiteY326" fmla="*/ 262223 h 2102929"/>
                <a:gd name="connsiteX327" fmla="*/ 1524953 w 4438364"/>
                <a:gd name="connsiteY327" fmla="*/ 271844 h 2102929"/>
                <a:gd name="connsiteX328" fmla="*/ 1484376 w 4438364"/>
                <a:gd name="connsiteY328" fmla="*/ 294894 h 2102929"/>
                <a:gd name="connsiteX329" fmla="*/ 1405414 w 4438364"/>
                <a:gd name="connsiteY329" fmla="*/ 366236 h 2102929"/>
                <a:gd name="connsiteX330" fmla="*/ 1393793 w 4438364"/>
                <a:gd name="connsiteY330" fmla="*/ 360521 h 2102929"/>
                <a:gd name="connsiteX331" fmla="*/ 1393793 w 4438364"/>
                <a:gd name="connsiteY331" fmla="*/ 348996 h 2102929"/>
                <a:gd name="connsiteX332" fmla="*/ 1382268 w 4438364"/>
                <a:gd name="connsiteY332" fmla="*/ 356616 h 2102929"/>
                <a:gd name="connsiteX333" fmla="*/ 1374458 w 4438364"/>
                <a:gd name="connsiteY333" fmla="*/ 372046 h 2102929"/>
                <a:gd name="connsiteX334" fmla="*/ 1384078 w 4438364"/>
                <a:gd name="connsiteY334" fmla="*/ 372046 h 2102929"/>
                <a:gd name="connsiteX335" fmla="*/ 1387983 w 4438364"/>
                <a:gd name="connsiteY335" fmla="*/ 381667 h 2102929"/>
                <a:gd name="connsiteX336" fmla="*/ 1351407 w 4438364"/>
                <a:gd name="connsiteY336" fmla="*/ 426149 h 2102929"/>
                <a:gd name="connsiteX337" fmla="*/ 1333976 w 4438364"/>
                <a:gd name="connsiteY337" fmla="*/ 458819 h 2102929"/>
                <a:gd name="connsiteX338" fmla="*/ 1320451 w 4438364"/>
                <a:gd name="connsiteY338" fmla="*/ 464725 h 2102929"/>
                <a:gd name="connsiteX339" fmla="*/ 1308926 w 4438364"/>
                <a:gd name="connsiteY339" fmla="*/ 458819 h 2102929"/>
                <a:gd name="connsiteX340" fmla="*/ 1318546 w 4438364"/>
                <a:gd name="connsiteY340" fmla="*/ 435769 h 2102929"/>
                <a:gd name="connsiteX341" fmla="*/ 1330071 w 4438364"/>
                <a:gd name="connsiteY341" fmla="*/ 433768 h 2102929"/>
                <a:gd name="connsiteX342" fmla="*/ 1320451 w 4438364"/>
                <a:gd name="connsiteY342" fmla="*/ 385572 h 2102929"/>
                <a:gd name="connsiteX343" fmla="*/ 1342739 w 4438364"/>
                <a:gd name="connsiteY343" fmla="*/ 282226 h 2102929"/>
                <a:gd name="connsiteX344" fmla="*/ 1353312 w 4438364"/>
                <a:gd name="connsiteY344" fmla="*/ 233267 h 2102929"/>
                <a:gd name="connsiteX345" fmla="*/ 1320546 w 4438364"/>
                <a:gd name="connsiteY345" fmla="*/ 188786 h 2102929"/>
                <a:gd name="connsiteX346" fmla="*/ 1312926 w 4438364"/>
                <a:gd name="connsiteY346" fmla="*/ 188786 h 2102929"/>
                <a:gd name="connsiteX347" fmla="*/ 1314831 w 4438364"/>
                <a:gd name="connsiteY347" fmla="*/ 140589 h 2102929"/>
                <a:gd name="connsiteX348" fmla="*/ 1307021 w 4438364"/>
                <a:gd name="connsiteY348" fmla="*/ 121348 h 2102929"/>
                <a:gd name="connsiteX349" fmla="*/ 1299401 w 4438364"/>
                <a:gd name="connsiteY349" fmla="*/ 113728 h 2102929"/>
                <a:gd name="connsiteX350" fmla="*/ 1239584 w 4438364"/>
                <a:gd name="connsiteY350" fmla="*/ 104108 h 2102929"/>
                <a:gd name="connsiteX351" fmla="*/ 1226153 w 4438364"/>
                <a:gd name="connsiteY351" fmla="*/ 88678 h 2102929"/>
                <a:gd name="connsiteX352" fmla="*/ 1216533 w 4438364"/>
                <a:gd name="connsiteY352" fmla="*/ 53912 h 2102929"/>
                <a:gd name="connsiteX353" fmla="*/ 1229963 w 4438364"/>
                <a:gd name="connsiteY353" fmla="*/ 30861 h 2102929"/>
                <a:gd name="connsiteX354" fmla="*/ 1231964 w 4438364"/>
                <a:gd name="connsiteY354" fmla="*/ 9620 h 2102929"/>
                <a:gd name="connsiteX355" fmla="*/ 1214533 w 4438364"/>
                <a:gd name="connsiteY355" fmla="*/ 0 h 2102929"/>
                <a:gd name="connsiteX356" fmla="*/ 1164431 w 4438364"/>
                <a:gd name="connsiteY356" fmla="*/ 34671 h 2102929"/>
                <a:gd name="connsiteX357" fmla="*/ 1135475 w 4438364"/>
                <a:gd name="connsiteY357" fmla="*/ 67437 h 2102929"/>
                <a:gd name="connsiteX358" fmla="*/ 1108424 w 4438364"/>
                <a:gd name="connsiteY358" fmla="*/ 75247 h 2102929"/>
                <a:gd name="connsiteX359" fmla="*/ 1085279 w 4438364"/>
                <a:gd name="connsiteY359" fmla="*/ 102203 h 2102929"/>
                <a:gd name="connsiteX360" fmla="*/ 1054513 w 4438364"/>
                <a:gd name="connsiteY360" fmla="*/ 113824 h 2102929"/>
                <a:gd name="connsiteX361" fmla="*/ 1019937 w 4438364"/>
                <a:gd name="connsiteY361" fmla="*/ 182975 h 2102929"/>
                <a:gd name="connsiteX362" fmla="*/ 1015937 w 4438364"/>
                <a:gd name="connsiteY362" fmla="*/ 190881 h 2102929"/>
                <a:gd name="connsiteX363" fmla="*/ 998506 w 4438364"/>
                <a:gd name="connsiteY363" fmla="*/ 208121 h 2102929"/>
                <a:gd name="connsiteX364" fmla="*/ 963835 w 4438364"/>
                <a:gd name="connsiteY364" fmla="*/ 215932 h 2102929"/>
                <a:gd name="connsiteX365" fmla="*/ 959930 w 4438364"/>
                <a:gd name="connsiteY365" fmla="*/ 210217 h 2102929"/>
                <a:gd name="connsiteX366" fmla="*/ 919544 w 4438364"/>
                <a:gd name="connsiteY366" fmla="*/ 225647 h 2102929"/>
                <a:gd name="connsiteX367" fmla="*/ 888778 w 4438364"/>
                <a:gd name="connsiteY367" fmla="*/ 216027 h 2102929"/>
                <a:gd name="connsiteX368" fmla="*/ 825056 w 4438364"/>
                <a:gd name="connsiteY368" fmla="*/ 287369 h 2102929"/>
                <a:gd name="connsiteX369" fmla="*/ 695992 w 4438364"/>
                <a:gd name="connsiteY369" fmla="*/ 352806 h 2102929"/>
                <a:gd name="connsiteX370" fmla="*/ 599599 w 4438364"/>
                <a:gd name="connsiteY370" fmla="*/ 354806 h 2102929"/>
                <a:gd name="connsiteX371" fmla="*/ 553307 w 4438364"/>
                <a:gd name="connsiteY371" fmla="*/ 372046 h 2102929"/>
                <a:gd name="connsiteX372" fmla="*/ 518636 w 4438364"/>
                <a:gd name="connsiteY372" fmla="*/ 356616 h 2102929"/>
                <a:gd name="connsiteX373" fmla="*/ 487680 w 4438364"/>
                <a:gd name="connsiteY373" fmla="*/ 358616 h 2102929"/>
                <a:gd name="connsiteX374" fmla="*/ 416433 w 4438364"/>
                <a:gd name="connsiteY374" fmla="*/ 375857 h 2102929"/>
                <a:gd name="connsiteX375" fmla="*/ 371475 w 4438364"/>
                <a:gd name="connsiteY375" fmla="*/ 415290 h 2102929"/>
                <a:gd name="connsiteX376" fmla="*/ 275654 w 4438364"/>
                <a:gd name="connsiteY376" fmla="*/ 499301 h 2102929"/>
                <a:gd name="connsiteX377" fmla="*/ 167735 w 4438364"/>
                <a:gd name="connsiteY377" fmla="*/ 528257 h 2102929"/>
                <a:gd name="connsiteX378" fmla="*/ 77153 w 4438364"/>
                <a:gd name="connsiteY378" fmla="*/ 561023 h 2102929"/>
                <a:gd name="connsiteX379" fmla="*/ 56007 w 4438364"/>
                <a:gd name="connsiteY379" fmla="*/ 557117 h 2102929"/>
                <a:gd name="connsiteX380" fmla="*/ 0 w 4438364"/>
                <a:gd name="connsiteY380" fmla="*/ 593693 h 2102929"/>
                <a:gd name="connsiteX381" fmla="*/ 17431 w 4438364"/>
                <a:gd name="connsiteY381" fmla="*/ 624650 h 2102929"/>
                <a:gd name="connsiteX382" fmla="*/ 40577 w 4438364"/>
                <a:gd name="connsiteY382" fmla="*/ 622649 h 2102929"/>
                <a:gd name="connsiteX383" fmla="*/ 54007 w 4438364"/>
                <a:gd name="connsiteY383" fmla="*/ 609219 h 2102929"/>
                <a:gd name="connsiteX384" fmla="*/ 65437 w 4438364"/>
                <a:gd name="connsiteY384" fmla="*/ 615220 h 2102929"/>
                <a:gd name="connsiteX385" fmla="*/ 71438 w 4438364"/>
                <a:gd name="connsiteY385" fmla="*/ 622649 h 2102929"/>
                <a:gd name="connsiteX386" fmla="*/ 67437 w 4438364"/>
                <a:gd name="connsiteY386" fmla="*/ 643890 h 2102929"/>
                <a:gd name="connsiteX387" fmla="*/ 94488 w 4438364"/>
                <a:gd name="connsiteY387" fmla="*/ 641890 h 2102929"/>
                <a:gd name="connsiteX388" fmla="*/ 98393 w 4438364"/>
                <a:gd name="connsiteY388" fmla="*/ 657416 h 2102929"/>
                <a:gd name="connsiteX389" fmla="*/ 133064 w 4438364"/>
                <a:gd name="connsiteY389" fmla="*/ 661130 h 2102929"/>
                <a:gd name="connsiteX390" fmla="*/ 167735 w 4438364"/>
                <a:gd name="connsiteY390" fmla="*/ 732473 h 2102929"/>
                <a:gd name="connsiteX391" fmla="*/ 192786 w 4438364"/>
                <a:gd name="connsiteY391" fmla="*/ 828866 h 2102929"/>
                <a:gd name="connsiteX392" fmla="*/ 560451 w 4438364"/>
                <a:gd name="connsiteY392" fmla="*/ 948023 h 2102929"/>
                <a:gd name="connsiteX393" fmla="*/ 584359 w 4438364"/>
                <a:gd name="connsiteY393" fmla="*/ 955072 h 2102929"/>
                <a:gd name="connsiteX394" fmla="*/ 597789 w 4438364"/>
                <a:gd name="connsiteY394" fmla="*/ 958787 h 2102929"/>
                <a:gd name="connsiteX395" fmla="*/ 655606 w 4438364"/>
                <a:gd name="connsiteY395" fmla="*/ 978027 h 2102929"/>
                <a:gd name="connsiteX396" fmla="*/ 690372 w 4438364"/>
                <a:gd name="connsiteY396" fmla="*/ 989648 h 2102929"/>
                <a:gd name="connsiteX397" fmla="*/ 765524 w 4438364"/>
                <a:gd name="connsiteY397" fmla="*/ 1012793 h 2102929"/>
                <a:gd name="connsiteX398" fmla="*/ 790575 w 4438364"/>
                <a:gd name="connsiteY398" fmla="*/ 1020413 h 2102929"/>
                <a:gd name="connsiteX399" fmla="*/ 886968 w 4438364"/>
                <a:gd name="connsiteY399" fmla="*/ 1053179 h 2102929"/>
                <a:gd name="connsiteX400" fmla="*/ 888778 w 4438364"/>
                <a:gd name="connsiteY400" fmla="*/ 1054227 h 2102929"/>
                <a:gd name="connsiteX401" fmla="*/ 888873 w 4438364"/>
                <a:gd name="connsiteY401" fmla="*/ 1054227 h 2102929"/>
                <a:gd name="connsiteX402" fmla="*/ 889921 w 4438364"/>
                <a:gd name="connsiteY402" fmla="*/ 1054894 h 2102929"/>
                <a:gd name="connsiteX403" fmla="*/ 1058418 w 4438364"/>
                <a:gd name="connsiteY403" fmla="*/ 1164146 h 2102929"/>
                <a:gd name="connsiteX404" fmla="*/ 1075658 w 4438364"/>
                <a:gd name="connsiteY404" fmla="*/ 1169861 h 2102929"/>
                <a:gd name="connsiteX405" fmla="*/ 1081564 w 4438364"/>
                <a:gd name="connsiteY405" fmla="*/ 1160240 h 2102929"/>
                <a:gd name="connsiteX406" fmla="*/ 1089184 w 4438364"/>
                <a:gd name="connsiteY406" fmla="*/ 1162145 h 2102929"/>
                <a:gd name="connsiteX407" fmla="*/ 1091184 w 4438364"/>
                <a:gd name="connsiteY407" fmla="*/ 1177671 h 2102929"/>
                <a:gd name="connsiteX408" fmla="*/ 1123855 w 4438364"/>
                <a:gd name="connsiteY408" fmla="*/ 1168051 h 2102929"/>
                <a:gd name="connsiteX409" fmla="*/ 1133475 w 4438364"/>
                <a:gd name="connsiteY409" fmla="*/ 1175671 h 2102929"/>
                <a:gd name="connsiteX410" fmla="*/ 1131570 w 4438364"/>
                <a:gd name="connsiteY410" fmla="*/ 1183481 h 2102929"/>
                <a:gd name="connsiteX411" fmla="*/ 1158621 w 4438364"/>
                <a:gd name="connsiteY411" fmla="*/ 1183481 h 2102929"/>
                <a:gd name="connsiteX412" fmla="*/ 1172051 w 4438364"/>
                <a:gd name="connsiteY412" fmla="*/ 1208532 h 2102929"/>
                <a:gd name="connsiteX413" fmla="*/ 1203008 w 4438364"/>
                <a:gd name="connsiteY413" fmla="*/ 1208532 h 2102929"/>
                <a:gd name="connsiteX414" fmla="*/ 1212628 w 4438364"/>
                <a:gd name="connsiteY414" fmla="*/ 1179576 h 2102929"/>
                <a:gd name="connsiteX415" fmla="*/ 1228058 w 4438364"/>
                <a:gd name="connsiteY415" fmla="*/ 1191101 h 2102929"/>
                <a:gd name="connsiteX416" fmla="*/ 1272350 w 4438364"/>
                <a:gd name="connsiteY416" fmla="*/ 1181481 h 2102929"/>
                <a:gd name="connsiteX417" fmla="*/ 1291590 w 4438364"/>
                <a:gd name="connsiteY417" fmla="*/ 1208532 h 2102929"/>
                <a:gd name="connsiteX418" fmla="*/ 1309021 w 4438364"/>
                <a:gd name="connsiteY418" fmla="*/ 1198912 h 2102929"/>
                <a:gd name="connsiteX419" fmla="*/ 1339787 w 4438364"/>
                <a:gd name="connsiteY419" fmla="*/ 1222058 h 2102929"/>
                <a:gd name="connsiteX420" fmla="*/ 1368743 w 4438364"/>
                <a:gd name="connsiteY420" fmla="*/ 1212437 h 2102929"/>
                <a:gd name="connsiteX421" fmla="*/ 1393793 w 4438364"/>
                <a:gd name="connsiteY421" fmla="*/ 1227868 h 2102929"/>
                <a:gd name="connsiteX422" fmla="*/ 1401604 w 4438364"/>
                <a:gd name="connsiteY422" fmla="*/ 1243298 h 2102929"/>
                <a:gd name="connsiteX423" fmla="*/ 1413129 w 4438364"/>
                <a:gd name="connsiteY423" fmla="*/ 1241393 h 2102929"/>
                <a:gd name="connsiteX424" fmla="*/ 1430560 w 4438364"/>
                <a:gd name="connsiteY424" fmla="*/ 1251013 h 2102929"/>
                <a:gd name="connsiteX425" fmla="*/ 1449800 w 4438364"/>
                <a:gd name="connsiteY425" fmla="*/ 1241393 h 2102929"/>
                <a:gd name="connsiteX426" fmla="*/ 1478756 w 4438364"/>
                <a:gd name="connsiteY426" fmla="*/ 1258634 h 2102929"/>
                <a:gd name="connsiteX427" fmla="*/ 1490282 w 4438364"/>
                <a:gd name="connsiteY427" fmla="*/ 1251013 h 2102929"/>
                <a:gd name="connsiteX428" fmla="*/ 1501902 w 4438364"/>
                <a:gd name="connsiteY428" fmla="*/ 1254919 h 2102929"/>
                <a:gd name="connsiteX429" fmla="*/ 1544479 w 4438364"/>
                <a:gd name="connsiteY429" fmla="*/ 1281875 h 2102929"/>
                <a:gd name="connsiteX430" fmla="*/ 1548860 w 4438364"/>
                <a:gd name="connsiteY430" fmla="*/ 1284637 h 2102929"/>
                <a:gd name="connsiteX431" fmla="*/ 1550194 w 4438364"/>
                <a:gd name="connsiteY431" fmla="*/ 1284637 h 2102929"/>
                <a:gd name="connsiteX432" fmla="*/ 1552099 w 4438364"/>
                <a:gd name="connsiteY432" fmla="*/ 1286542 h 2102929"/>
                <a:gd name="connsiteX433" fmla="*/ 1552575 w 4438364"/>
                <a:gd name="connsiteY433" fmla="*/ 1287018 h 2102929"/>
                <a:gd name="connsiteX434" fmla="*/ 1554956 w 4438364"/>
                <a:gd name="connsiteY434" fmla="*/ 1288542 h 2102929"/>
                <a:gd name="connsiteX435" fmla="*/ 1555909 w 4438364"/>
                <a:gd name="connsiteY435" fmla="*/ 1288542 h 2102929"/>
                <a:gd name="connsiteX436" fmla="*/ 1557909 w 4438364"/>
                <a:gd name="connsiteY436" fmla="*/ 1290447 h 2102929"/>
                <a:gd name="connsiteX437" fmla="*/ 1557909 w 4438364"/>
                <a:gd name="connsiteY437" fmla="*/ 1290447 h 2102929"/>
                <a:gd name="connsiteX438" fmla="*/ 1559624 w 4438364"/>
                <a:gd name="connsiteY438" fmla="*/ 1291590 h 2102929"/>
                <a:gd name="connsiteX439" fmla="*/ 1553718 w 4438364"/>
                <a:gd name="connsiteY439" fmla="*/ 1316641 h 2102929"/>
                <a:gd name="connsiteX440" fmla="*/ 1564862 w 4438364"/>
                <a:gd name="connsiteY440" fmla="*/ 1327785 h 2102929"/>
                <a:gd name="connsiteX441" fmla="*/ 1567529 w 4438364"/>
                <a:gd name="connsiteY441" fmla="*/ 1329119 h 2102929"/>
                <a:gd name="connsiteX442" fmla="*/ 1569434 w 4438364"/>
                <a:gd name="connsiteY442" fmla="*/ 1331119 h 2102929"/>
                <a:gd name="connsiteX443" fmla="*/ 1571339 w 4438364"/>
                <a:gd name="connsiteY443" fmla="*/ 1331119 h 2102929"/>
                <a:gd name="connsiteX444" fmla="*/ 1573339 w 4438364"/>
                <a:gd name="connsiteY444" fmla="*/ 1333024 h 2102929"/>
                <a:gd name="connsiteX445" fmla="*/ 1571625 w 4438364"/>
                <a:gd name="connsiteY445" fmla="*/ 1334548 h 2102929"/>
                <a:gd name="connsiteX446" fmla="*/ 1571339 w 4438364"/>
                <a:gd name="connsiteY446" fmla="*/ 1334834 h 2102929"/>
                <a:gd name="connsiteX447" fmla="*/ 1571339 w 4438364"/>
                <a:gd name="connsiteY447" fmla="*/ 1336834 h 2102929"/>
                <a:gd name="connsiteX448" fmla="*/ 1569434 w 4438364"/>
                <a:gd name="connsiteY448" fmla="*/ 1338739 h 2102929"/>
                <a:gd name="connsiteX449" fmla="*/ 1565529 w 4438364"/>
                <a:gd name="connsiteY449" fmla="*/ 1340739 h 2102929"/>
                <a:gd name="connsiteX450" fmla="*/ 1563624 w 4438364"/>
                <a:gd name="connsiteY450" fmla="*/ 1342549 h 2102929"/>
                <a:gd name="connsiteX451" fmla="*/ 1561624 w 4438364"/>
                <a:gd name="connsiteY451" fmla="*/ 1344454 h 2102929"/>
                <a:gd name="connsiteX452" fmla="*/ 1559814 w 4438364"/>
                <a:gd name="connsiteY452" fmla="*/ 1346454 h 2102929"/>
                <a:gd name="connsiteX453" fmla="*/ 1557909 w 4438364"/>
                <a:gd name="connsiteY453" fmla="*/ 1348359 h 2102929"/>
                <a:gd name="connsiteX454" fmla="*/ 1555909 w 4438364"/>
                <a:gd name="connsiteY454" fmla="*/ 1350359 h 2102929"/>
                <a:gd name="connsiteX455" fmla="*/ 1554004 w 4438364"/>
                <a:gd name="connsiteY455" fmla="*/ 1352264 h 2102929"/>
                <a:gd name="connsiteX456" fmla="*/ 1552004 w 4438364"/>
                <a:gd name="connsiteY456" fmla="*/ 1354169 h 2102929"/>
                <a:gd name="connsiteX457" fmla="*/ 1552004 w 4438364"/>
                <a:gd name="connsiteY457" fmla="*/ 1356170 h 2102929"/>
                <a:gd name="connsiteX458" fmla="*/ 1550099 w 4438364"/>
                <a:gd name="connsiteY458" fmla="*/ 1358075 h 2102929"/>
                <a:gd name="connsiteX459" fmla="*/ 1548193 w 4438364"/>
                <a:gd name="connsiteY459" fmla="*/ 1361980 h 2102929"/>
                <a:gd name="connsiteX460" fmla="*/ 1546193 w 4438364"/>
                <a:gd name="connsiteY460" fmla="*/ 1363885 h 2102929"/>
                <a:gd name="connsiteX461" fmla="*/ 1544288 w 4438364"/>
                <a:gd name="connsiteY461" fmla="*/ 1365885 h 2102929"/>
                <a:gd name="connsiteX462" fmla="*/ 1542288 w 4438364"/>
                <a:gd name="connsiteY462" fmla="*/ 1367790 h 2102929"/>
                <a:gd name="connsiteX463" fmla="*/ 1540383 w 4438364"/>
                <a:gd name="connsiteY463" fmla="*/ 1369695 h 2102929"/>
                <a:gd name="connsiteX464" fmla="*/ 1534668 w 4438364"/>
                <a:gd name="connsiteY464" fmla="*/ 1373600 h 2102929"/>
                <a:gd name="connsiteX465" fmla="*/ 1532668 w 4438364"/>
                <a:gd name="connsiteY465" fmla="*/ 1375601 h 2102929"/>
                <a:gd name="connsiteX466" fmla="*/ 1530763 w 4438364"/>
                <a:gd name="connsiteY466" fmla="*/ 1379315 h 2102929"/>
                <a:gd name="connsiteX467" fmla="*/ 1528858 w 4438364"/>
                <a:gd name="connsiteY467" fmla="*/ 1381316 h 2102929"/>
                <a:gd name="connsiteX468" fmla="*/ 1526858 w 4438364"/>
                <a:gd name="connsiteY468" fmla="*/ 1383221 h 2102929"/>
                <a:gd name="connsiteX469" fmla="*/ 1526858 w 4438364"/>
                <a:gd name="connsiteY469" fmla="*/ 1387126 h 2102929"/>
                <a:gd name="connsiteX470" fmla="*/ 1528858 w 4438364"/>
                <a:gd name="connsiteY470" fmla="*/ 1389031 h 2102929"/>
                <a:gd name="connsiteX471" fmla="*/ 1530763 w 4438364"/>
                <a:gd name="connsiteY471" fmla="*/ 1391031 h 2102929"/>
                <a:gd name="connsiteX472" fmla="*/ 1532668 w 4438364"/>
                <a:gd name="connsiteY472" fmla="*/ 1394936 h 2102929"/>
                <a:gd name="connsiteX473" fmla="*/ 1536573 w 4438364"/>
                <a:gd name="connsiteY473" fmla="*/ 1396841 h 2102929"/>
                <a:gd name="connsiteX474" fmla="*/ 1538573 w 4438364"/>
                <a:gd name="connsiteY474" fmla="*/ 1398746 h 2102929"/>
                <a:gd name="connsiteX475" fmla="*/ 1542288 w 4438364"/>
                <a:gd name="connsiteY475" fmla="*/ 1400747 h 2102929"/>
                <a:gd name="connsiteX476" fmla="*/ 1544288 w 4438364"/>
                <a:gd name="connsiteY476" fmla="*/ 1402652 h 2102929"/>
                <a:gd name="connsiteX477" fmla="*/ 1546193 w 4438364"/>
                <a:gd name="connsiteY477" fmla="*/ 1404652 h 2102929"/>
                <a:gd name="connsiteX478" fmla="*/ 1548193 w 4438364"/>
                <a:gd name="connsiteY478" fmla="*/ 1406462 h 2102929"/>
                <a:gd name="connsiteX479" fmla="*/ 1550099 w 4438364"/>
                <a:gd name="connsiteY479" fmla="*/ 1410367 h 2102929"/>
                <a:gd name="connsiteX480" fmla="*/ 1552004 w 4438364"/>
                <a:gd name="connsiteY480" fmla="*/ 1412272 h 2102929"/>
                <a:gd name="connsiteX481" fmla="*/ 1555909 w 4438364"/>
                <a:gd name="connsiteY481" fmla="*/ 1414272 h 2102929"/>
                <a:gd name="connsiteX482" fmla="*/ 1557909 w 4438364"/>
                <a:gd name="connsiteY482" fmla="*/ 1414272 h 2102929"/>
                <a:gd name="connsiteX483" fmla="*/ 1561624 w 4438364"/>
                <a:gd name="connsiteY483" fmla="*/ 1416177 h 2102929"/>
                <a:gd name="connsiteX484" fmla="*/ 1565529 w 4438364"/>
                <a:gd name="connsiteY484" fmla="*/ 1418082 h 2102929"/>
                <a:gd name="connsiteX485" fmla="*/ 1567529 w 4438364"/>
                <a:gd name="connsiteY485" fmla="*/ 1420082 h 2102929"/>
                <a:gd name="connsiteX486" fmla="*/ 1569434 w 4438364"/>
                <a:gd name="connsiteY486" fmla="*/ 1421987 h 2102929"/>
                <a:gd name="connsiteX487" fmla="*/ 1571339 w 4438364"/>
                <a:gd name="connsiteY487" fmla="*/ 1421987 h 2102929"/>
                <a:gd name="connsiteX488" fmla="*/ 1573339 w 4438364"/>
                <a:gd name="connsiteY488" fmla="*/ 1421987 h 2102929"/>
                <a:gd name="connsiteX489" fmla="*/ 1577245 w 4438364"/>
                <a:gd name="connsiteY489" fmla="*/ 1423988 h 2102929"/>
                <a:gd name="connsiteX490" fmla="*/ 1579150 w 4438364"/>
                <a:gd name="connsiteY490" fmla="*/ 1421987 h 2102929"/>
                <a:gd name="connsiteX491" fmla="*/ 1581055 w 4438364"/>
                <a:gd name="connsiteY491" fmla="*/ 1421987 h 2102929"/>
                <a:gd name="connsiteX492" fmla="*/ 1583055 w 4438364"/>
                <a:gd name="connsiteY492" fmla="*/ 1421987 h 2102929"/>
                <a:gd name="connsiteX493" fmla="*/ 1584960 w 4438364"/>
                <a:gd name="connsiteY493" fmla="*/ 1421987 h 2102929"/>
                <a:gd name="connsiteX494" fmla="*/ 1586960 w 4438364"/>
                <a:gd name="connsiteY494" fmla="*/ 1421987 h 2102929"/>
                <a:gd name="connsiteX495" fmla="*/ 1590675 w 4438364"/>
                <a:gd name="connsiteY495" fmla="*/ 1420082 h 2102929"/>
                <a:gd name="connsiteX496" fmla="*/ 1594580 w 4438364"/>
                <a:gd name="connsiteY496" fmla="*/ 1418082 h 2102929"/>
                <a:gd name="connsiteX497" fmla="*/ 1598486 w 4438364"/>
                <a:gd name="connsiteY497" fmla="*/ 1416177 h 2102929"/>
                <a:gd name="connsiteX498" fmla="*/ 1600391 w 4438364"/>
                <a:gd name="connsiteY498" fmla="*/ 1416177 h 2102929"/>
                <a:gd name="connsiteX499" fmla="*/ 1602391 w 4438364"/>
                <a:gd name="connsiteY499" fmla="*/ 1416177 h 2102929"/>
                <a:gd name="connsiteX500" fmla="*/ 1606296 w 4438364"/>
                <a:gd name="connsiteY500" fmla="*/ 1414272 h 2102929"/>
                <a:gd name="connsiteX501" fmla="*/ 1612011 w 4438364"/>
                <a:gd name="connsiteY501" fmla="*/ 1414272 h 2102929"/>
                <a:gd name="connsiteX502" fmla="*/ 1613916 w 4438364"/>
                <a:gd name="connsiteY502" fmla="*/ 1412272 h 2102929"/>
                <a:gd name="connsiteX503" fmla="*/ 1615916 w 4438364"/>
                <a:gd name="connsiteY503" fmla="*/ 1412272 h 2102929"/>
                <a:gd name="connsiteX504" fmla="*/ 1619631 w 4438364"/>
                <a:gd name="connsiteY504" fmla="*/ 1410367 h 2102929"/>
                <a:gd name="connsiteX505" fmla="*/ 1621631 w 4438364"/>
                <a:gd name="connsiteY505" fmla="*/ 1408367 h 2102929"/>
                <a:gd name="connsiteX506" fmla="*/ 1623536 w 4438364"/>
                <a:gd name="connsiteY506" fmla="*/ 1408367 h 2102929"/>
                <a:gd name="connsiteX507" fmla="*/ 1625537 w 4438364"/>
                <a:gd name="connsiteY507" fmla="*/ 1410367 h 2102929"/>
                <a:gd name="connsiteX508" fmla="*/ 1627442 w 4438364"/>
                <a:gd name="connsiteY508" fmla="*/ 1412272 h 2102929"/>
                <a:gd name="connsiteX509" fmla="*/ 1629347 w 4438364"/>
                <a:gd name="connsiteY509" fmla="*/ 1416177 h 2102929"/>
                <a:gd name="connsiteX510" fmla="*/ 1629347 w 4438364"/>
                <a:gd name="connsiteY510" fmla="*/ 1418082 h 2102929"/>
                <a:gd name="connsiteX511" fmla="*/ 1631347 w 4438364"/>
                <a:gd name="connsiteY511" fmla="*/ 1421987 h 2102929"/>
                <a:gd name="connsiteX512" fmla="*/ 1631347 w 4438364"/>
                <a:gd name="connsiteY512" fmla="*/ 1423988 h 2102929"/>
                <a:gd name="connsiteX513" fmla="*/ 1629347 w 4438364"/>
                <a:gd name="connsiteY513" fmla="*/ 1425892 h 2102929"/>
                <a:gd name="connsiteX514" fmla="*/ 1629347 w 4438364"/>
                <a:gd name="connsiteY514" fmla="*/ 1427798 h 2102929"/>
                <a:gd name="connsiteX515" fmla="*/ 1627442 w 4438364"/>
                <a:gd name="connsiteY515" fmla="*/ 1429798 h 2102929"/>
                <a:gd name="connsiteX516" fmla="*/ 1625537 w 4438364"/>
                <a:gd name="connsiteY516" fmla="*/ 1431703 h 2102929"/>
                <a:gd name="connsiteX517" fmla="*/ 1627442 w 4438364"/>
                <a:gd name="connsiteY517" fmla="*/ 1433703 h 2102929"/>
                <a:gd name="connsiteX518" fmla="*/ 1629347 w 4438364"/>
                <a:gd name="connsiteY518" fmla="*/ 1435608 h 2102929"/>
                <a:gd name="connsiteX519" fmla="*/ 1631347 w 4438364"/>
                <a:gd name="connsiteY519" fmla="*/ 1435608 h 2102929"/>
                <a:gd name="connsiteX520" fmla="*/ 1635252 w 4438364"/>
                <a:gd name="connsiteY520" fmla="*/ 1437513 h 2102929"/>
                <a:gd name="connsiteX521" fmla="*/ 1637157 w 4438364"/>
                <a:gd name="connsiteY521" fmla="*/ 1439513 h 2102929"/>
                <a:gd name="connsiteX522" fmla="*/ 1639062 w 4438364"/>
                <a:gd name="connsiteY522" fmla="*/ 1441418 h 2102929"/>
                <a:gd name="connsiteX523" fmla="*/ 1641062 w 4438364"/>
                <a:gd name="connsiteY523" fmla="*/ 1441418 h 2102929"/>
                <a:gd name="connsiteX524" fmla="*/ 1642967 w 4438364"/>
                <a:gd name="connsiteY524" fmla="*/ 1443419 h 2102929"/>
                <a:gd name="connsiteX525" fmla="*/ 1644968 w 4438364"/>
                <a:gd name="connsiteY525" fmla="*/ 1445324 h 2102929"/>
                <a:gd name="connsiteX526" fmla="*/ 1648682 w 4438364"/>
                <a:gd name="connsiteY526" fmla="*/ 1447229 h 2102929"/>
                <a:gd name="connsiteX527" fmla="*/ 1650683 w 4438364"/>
                <a:gd name="connsiteY527" fmla="*/ 1447229 h 2102929"/>
                <a:gd name="connsiteX528" fmla="*/ 1656398 w 4438364"/>
                <a:gd name="connsiteY528" fmla="*/ 1447229 h 2102929"/>
                <a:gd name="connsiteX529" fmla="*/ 1660303 w 4438364"/>
                <a:gd name="connsiteY529" fmla="*/ 1447229 h 2102929"/>
                <a:gd name="connsiteX530" fmla="*/ 1664208 w 4438364"/>
                <a:gd name="connsiteY530" fmla="*/ 1445324 h 2102929"/>
                <a:gd name="connsiteX531" fmla="*/ 1666113 w 4438364"/>
                <a:gd name="connsiteY531" fmla="*/ 1447229 h 2102929"/>
                <a:gd name="connsiteX532" fmla="*/ 1670018 w 4438364"/>
                <a:gd name="connsiteY532" fmla="*/ 1447229 h 2102929"/>
                <a:gd name="connsiteX533" fmla="*/ 1671923 w 4438364"/>
                <a:gd name="connsiteY533" fmla="*/ 1449229 h 2102929"/>
                <a:gd name="connsiteX534" fmla="*/ 1673924 w 4438364"/>
                <a:gd name="connsiteY534" fmla="*/ 1449229 h 2102929"/>
                <a:gd name="connsiteX535" fmla="*/ 1675733 w 4438364"/>
                <a:gd name="connsiteY535" fmla="*/ 1447229 h 2102929"/>
                <a:gd name="connsiteX536" fmla="*/ 1677638 w 4438364"/>
                <a:gd name="connsiteY536" fmla="*/ 1447229 h 2102929"/>
                <a:gd name="connsiteX537" fmla="*/ 1679639 w 4438364"/>
                <a:gd name="connsiteY537" fmla="*/ 1447229 h 2102929"/>
                <a:gd name="connsiteX538" fmla="*/ 1679639 w 4438364"/>
                <a:gd name="connsiteY538" fmla="*/ 1449229 h 2102929"/>
                <a:gd name="connsiteX539" fmla="*/ 1683544 w 4438364"/>
                <a:gd name="connsiteY539" fmla="*/ 1449229 h 2102929"/>
                <a:gd name="connsiteX540" fmla="*/ 1685449 w 4438364"/>
                <a:gd name="connsiteY540" fmla="*/ 1449229 h 2102929"/>
                <a:gd name="connsiteX541" fmla="*/ 1687354 w 4438364"/>
                <a:gd name="connsiteY541" fmla="*/ 1451134 h 2102929"/>
                <a:gd name="connsiteX542" fmla="*/ 1689354 w 4438364"/>
                <a:gd name="connsiteY542" fmla="*/ 1453134 h 2102929"/>
                <a:gd name="connsiteX543" fmla="*/ 1691259 w 4438364"/>
                <a:gd name="connsiteY543" fmla="*/ 1453134 h 2102929"/>
                <a:gd name="connsiteX544" fmla="*/ 1693259 w 4438364"/>
                <a:gd name="connsiteY544" fmla="*/ 1453134 h 2102929"/>
                <a:gd name="connsiteX545" fmla="*/ 1696974 w 4438364"/>
                <a:gd name="connsiteY545" fmla="*/ 1451134 h 2102929"/>
                <a:gd name="connsiteX546" fmla="*/ 1698974 w 4438364"/>
                <a:gd name="connsiteY546" fmla="*/ 1451134 h 2102929"/>
                <a:gd name="connsiteX547" fmla="*/ 1700879 w 4438364"/>
                <a:gd name="connsiteY547" fmla="*/ 1453134 h 2102929"/>
                <a:gd name="connsiteX548" fmla="*/ 1704785 w 4438364"/>
                <a:gd name="connsiteY548" fmla="*/ 1453134 h 2102929"/>
                <a:gd name="connsiteX549" fmla="*/ 1706689 w 4438364"/>
                <a:gd name="connsiteY549" fmla="*/ 1456849 h 2102929"/>
                <a:gd name="connsiteX550" fmla="*/ 1710595 w 4438364"/>
                <a:gd name="connsiteY550" fmla="*/ 1458849 h 2102929"/>
                <a:gd name="connsiteX551" fmla="*/ 1712595 w 4438364"/>
                <a:gd name="connsiteY551" fmla="*/ 1460754 h 2102929"/>
                <a:gd name="connsiteX552" fmla="*/ 1712595 w 4438364"/>
                <a:gd name="connsiteY552" fmla="*/ 1464659 h 2102929"/>
                <a:gd name="connsiteX553" fmla="*/ 1712595 w 4438364"/>
                <a:gd name="connsiteY553" fmla="*/ 1466564 h 2102929"/>
                <a:gd name="connsiteX554" fmla="*/ 1714500 w 4438364"/>
                <a:gd name="connsiteY554" fmla="*/ 1470470 h 2102929"/>
                <a:gd name="connsiteX555" fmla="*/ 1714500 w 4438364"/>
                <a:gd name="connsiteY555" fmla="*/ 1474375 h 2102929"/>
                <a:gd name="connsiteX556" fmla="*/ 1716405 w 4438364"/>
                <a:gd name="connsiteY556" fmla="*/ 1476280 h 2102929"/>
                <a:gd name="connsiteX557" fmla="*/ 1718405 w 4438364"/>
                <a:gd name="connsiteY557" fmla="*/ 1478280 h 2102929"/>
                <a:gd name="connsiteX558" fmla="*/ 1720310 w 4438364"/>
                <a:gd name="connsiteY558" fmla="*/ 1480185 h 2102929"/>
                <a:gd name="connsiteX559" fmla="*/ 1722311 w 4438364"/>
                <a:gd name="connsiteY559" fmla="*/ 1482185 h 2102929"/>
                <a:gd name="connsiteX560" fmla="*/ 1724216 w 4438364"/>
                <a:gd name="connsiteY560" fmla="*/ 1485900 h 2102929"/>
                <a:gd name="connsiteX561" fmla="*/ 1726121 w 4438364"/>
                <a:gd name="connsiteY561" fmla="*/ 1487900 h 2102929"/>
                <a:gd name="connsiteX562" fmla="*/ 1728121 w 4438364"/>
                <a:gd name="connsiteY562" fmla="*/ 1487900 h 2102929"/>
                <a:gd name="connsiteX563" fmla="*/ 1730026 w 4438364"/>
                <a:gd name="connsiteY563" fmla="*/ 1489805 h 2102929"/>
                <a:gd name="connsiteX564" fmla="*/ 1733931 w 4438364"/>
                <a:gd name="connsiteY564" fmla="*/ 1491806 h 2102929"/>
                <a:gd name="connsiteX565" fmla="*/ 1735836 w 4438364"/>
                <a:gd name="connsiteY565" fmla="*/ 1491806 h 2102929"/>
                <a:gd name="connsiteX566" fmla="*/ 1739741 w 4438364"/>
                <a:gd name="connsiteY566" fmla="*/ 1493711 h 2102929"/>
                <a:gd name="connsiteX567" fmla="*/ 1741742 w 4438364"/>
                <a:gd name="connsiteY567" fmla="*/ 1493711 h 2102929"/>
                <a:gd name="connsiteX568" fmla="*/ 1743647 w 4438364"/>
                <a:gd name="connsiteY568" fmla="*/ 1493711 h 2102929"/>
                <a:gd name="connsiteX569" fmla="*/ 1747552 w 4438364"/>
                <a:gd name="connsiteY569" fmla="*/ 1495616 h 2102929"/>
                <a:gd name="connsiteX570" fmla="*/ 1749457 w 4438364"/>
                <a:gd name="connsiteY570" fmla="*/ 1497616 h 2102929"/>
                <a:gd name="connsiteX571" fmla="*/ 1751457 w 4438364"/>
                <a:gd name="connsiteY571" fmla="*/ 1499521 h 2102929"/>
                <a:gd name="connsiteX572" fmla="*/ 1751457 w 4438364"/>
                <a:gd name="connsiteY572" fmla="*/ 1501521 h 2102929"/>
                <a:gd name="connsiteX573" fmla="*/ 1751457 w 4438364"/>
                <a:gd name="connsiteY573" fmla="*/ 1503426 h 2102929"/>
                <a:gd name="connsiteX574" fmla="*/ 1751457 w 4438364"/>
                <a:gd name="connsiteY574" fmla="*/ 1505331 h 2102929"/>
                <a:gd name="connsiteX575" fmla="*/ 1749457 w 4438364"/>
                <a:gd name="connsiteY575" fmla="*/ 1507331 h 2102929"/>
                <a:gd name="connsiteX576" fmla="*/ 1751457 w 4438364"/>
                <a:gd name="connsiteY576" fmla="*/ 1509236 h 2102929"/>
                <a:gd name="connsiteX577" fmla="*/ 1753362 w 4438364"/>
                <a:gd name="connsiteY577" fmla="*/ 1509236 h 2102929"/>
                <a:gd name="connsiteX578" fmla="*/ 1755267 w 4438364"/>
                <a:gd name="connsiteY578" fmla="*/ 1511237 h 2102929"/>
                <a:gd name="connsiteX579" fmla="*/ 1757267 w 4438364"/>
                <a:gd name="connsiteY579" fmla="*/ 1513142 h 2102929"/>
                <a:gd name="connsiteX580" fmla="*/ 1761173 w 4438364"/>
                <a:gd name="connsiteY580" fmla="*/ 1517047 h 2102929"/>
                <a:gd name="connsiteX581" fmla="*/ 1763078 w 4438364"/>
                <a:gd name="connsiteY581" fmla="*/ 1520952 h 2102929"/>
                <a:gd name="connsiteX582" fmla="*/ 1764983 w 4438364"/>
                <a:gd name="connsiteY582" fmla="*/ 1520952 h 2102929"/>
                <a:gd name="connsiteX583" fmla="*/ 1766983 w 4438364"/>
                <a:gd name="connsiteY583" fmla="*/ 1524762 h 2102929"/>
                <a:gd name="connsiteX584" fmla="*/ 1768888 w 4438364"/>
                <a:gd name="connsiteY584" fmla="*/ 1528667 h 2102929"/>
                <a:gd name="connsiteX585" fmla="*/ 1768888 w 4438364"/>
                <a:gd name="connsiteY585" fmla="*/ 1530667 h 2102929"/>
                <a:gd name="connsiteX586" fmla="*/ 1766983 w 4438364"/>
                <a:gd name="connsiteY586" fmla="*/ 1532573 h 2102929"/>
                <a:gd name="connsiteX587" fmla="*/ 1764983 w 4438364"/>
                <a:gd name="connsiteY587" fmla="*/ 1534382 h 2102929"/>
                <a:gd name="connsiteX588" fmla="*/ 1762125 w 4438364"/>
                <a:gd name="connsiteY588" fmla="*/ 1534382 h 2102929"/>
                <a:gd name="connsiteX589" fmla="*/ 1758220 w 4438364"/>
                <a:gd name="connsiteY589" fmla="*/ 1534382 h 2102929"/>
                <a:gd name="connsiteX590" fmla="*/ 1756315 w 4438364"/>
                <a:gd name="connsiteY590" fmla="*/ 1534382 h 2102929"/>
                <a:gd name="connsiteX591" fmla="*/ 1754314 w 4438364"/>
                <a:gd name="connsiteY591" fmla="*/ 1536383 h 2102929"/>
                <a:gd name="connsiteX592" fmla="*/ 1752410 w 4438364"/>
                <a:gd name="connsiteY592" fmla="*/ 1538288 h 2102929"/>
                <a:gd name="connsiteX593" fmla="*/ 1750505 w 4438364"/>
                <a:gd name="connsiteY593" fmla="*/ 1540288 h 2102929"/>
                <a:gd name="connsiteX594" fmla="*/ 1746599 w 4438364"/>
                <a:gd name="connsiteY594" fmla="*/ 1540288 h 2102929"/>
                <a:gd name="connsiteX595" fmla="*/ 1744599 w 4438364"/>
                <a:gd name="connsiteY595" fmla="*/ 1540288 h 2102929"/>
                <a:gd name="connsiteX596" fmla="*/ 1742694 w 4438364"/>
                <a:gd name="connsiteY596" fmla="*/ 1540288 h 2102929"/>
                <a:gd name="connsiteX597" fmla="*/ 1740789 w 4438364"/>
                <a:gd name="connsiteY597" fmla="*/ 1542098 h 2102929"/>
                <a:gd name="connsiteX598" fmla="*/ 1738789 w 4438364"/>
                <a:gd name="connsiteY598" fmla="*/ 1542098 h 2102929"/>
                <a:gd name="connsiteX599" fmla="*/ 1736979 w 4438364"/>
                <a:gd name="connsiteY599" fmla="*/ 1544003 h 2102929"/>
                <a:gd name="connsiteX600" fmla="*/ 1734979 w 4438364"/>
                <a:gd name="connsiteY600" fmla="*/ 1546003 h 2102929"/>
                <a:gd name="connsiteX601" fmla="*/ 1734979 w 4438364"/>
                <a:gd name="connsiteY601" fmla="*/ 1547908 h 2102929"/>
                <a:gd name="connsiteX602" fmla="*/ 1734979 w 4438364"/>
                <a:gd name="connsiteY602" fmla="*/ 1549908 h 2102929"/>
                <a:gd name="connsiteX603" fmla="*/ 1734979 w 4438364"/>
                <a:gd name="connsiteY603" fmla="*/ 1553718 h 2102929"/>
                <a:gd name="connsiteX604" fmla="*/ 1734979 w 4438364"/>
                <a:gd name="connsiteY604" fmla="*/ 1555718 h 2102929"/>
                <a:gd name="connsiteX605" fmla="*/ 1734979 w 4438364"/>
                <a:gd name="connsiteY605" fmla="*/ 1557623 h 2102929"/>
                <a:gd name="connsiteX606" fmla="*/ 1736979 w 4438364"/>
                <a:gd name="connsiteY606" fmla="*/ 1559624 h 2102929"/>
                <a:gd name="connsiteX607" fmla="*/ 1740884 w 4438364"/>
                <a:gd name="connsiteY607" fmla="*/ 1561529 h 2102929"/>
                <a:gd name="connsiteX608" fmla="*/ 1742789 w 4438364"/>
                <a:gd name="connsiteY608" fmla="*/ 1563434 h 2102929"/>
                <a:gd name="connsiteX609" fmla="*/ 1744694 w 4438364"/>
                <a:gd name="connsiteY609" fmla="*/ 1565434 h 2102929"/>
                <a:gd name="connsiteX610" fmla="*/ 1744694 w 4438364"/>
                <a:gd name="connsiteY610" fmla="*/ 1569339 h 2102929"/>
                <a:gd name="connsiteX611" fmla="*/ 1748600 w 4438364"/>
                <a:gd name="connsiteY611" fmla="*/ 1571244 h 2102929"/>
                <a:gd name="connsiteX612" fmla="*/ 1748600 w 4438364"/>
                <a:gd name="connsiteY612" fmla="*/ 1573149 h 2102929"/>
                <a:gd name="connsiteX613" fmla="*/ 1748600 w 4438364"/>
                <a:gd name="connsiteY613" fmla="*/ 1575149 h 2102929"/>
                <a:gd name="connsiteX614" fmla="*/ 1750600 w 4438364"/>
                <a:gd name="connsiteY614" fmla="*/ 1577054 h 2102929"/>
                <a:gd name="connsiteX615" fmla="*/ 1750600 w 4438364"/>
                <a:gd name="connsiteY615" fmla="*/ 1579055 h 2102929"/>
                <a:gd name="connsiteX616" fmla="*/ 1752505 w 4438364"/>
                <a:gd name="connsiteY616" fmla="*/ 1580959 h 2102929"/>
                <a:gd name="connsiteX617" fmla="*/ 1752505 w 4438364"/>
                <a:gd name="connsiteY617" fmla="*/ 1582865 h 2102929"/>
                <a:gd name="connsiteX618" fmla="*/ 1754410 w 4438364"/>
                <a:gd name="connsiteY618" fmla="*/ 1586770 h 2102929"/>
                <a:gd name="connsiteX619" fmla="*/ 1756410 w 4438364"/>
                <a:gd name="connsiteY619" fmla="*/ 1588770 h 2102929"/>
                <a:gd name="connsiteX620" fmla="*/ 1758315 w 4438364"/>
                <a:gd name="connsiteY620" fmla="*/ 1590675 h 2102929"/>
                <a:gd name="connsiteX621" fmla="*/ 1760315 w 4438364"/>
                <a:gd name="connsiteY621" fmla="*/ 1590675 h 2102929"/>
                <a:gd name="connsiteX622" fmla="*/ 1762220 w 4438364"/>
                <a:gd name="connsiteY622" fmla="*/ 1592580 h 2102929"/>
                <a:gd name="connsiteX623" fmla="*/ 1764125 w 4438364"/>
                <a:gd name="connsiteY623" fmla="*/ 1594580 h 2102929"/>
                <a:gd name="connsiteX624" fmla="*/ 1766126 w 4438364"/>
                <a:gd name="connsiteY624" fmla="*/ 1596485 h 2102929"/>
                <a:gd name="connsiteX625" fmla="*/ 1766126 w 4438364"/>
                <a:gd name="connsiteY625" fmla="*/ 1600391 h 2102929"/>
                <a:gd name="connsiteX626" fmla="*/ 1768031 w 4438364"/>
                <a:gd name="connsiteY626" fmla="*/ 1604296 h 2102929"/>
                <a:gd name="connsiteX627" fmla="*/ 1766126 w 4438364"/>
                <a:gd name="connsiteY627" fmla="*/ 1606106 h 2102929"/>
                <a:gd name="connsiteX628" fmla="*/ 1766126 w 4438364"/>
                <a:gd name="connsiteY628" fmla="*/ 1610011 h 2102929"/>
                <a:gd name="connsiteX629" fmla="*/ 1766126 w 4438364"/>
                <a:gd name="connsiteY629" fmla="*/ 1611916 h 2102929"/>
                <a:gd name="connsiteX630" fmla="*/ 1764125 w 4438364"/>
                <a:gd name="connsiteY630" fmla="*/ 1615821 h 2102929"/>
                <a:gd name="connsiteX631" fmla="*/ 1762220 w 4438364"/>
                <a:gd name="connsiteY631" fmla="*/ 1619726 h 2102929"/>
                <a:gd name="connsiteX632" fmla="*/ 1760315 w 4438364"/>
                <a:gd name="connsiteY632" fmla="*/ 1623632 h 2102929"/>
                <a:gd name="connsiteX633" fmla="*/ 1760315 w 4438364"/>
                <a:gd name="connsiteY633" fmla="*/ 1625537 h 2102929"/>
                <a:gd name="connsiteX634" fmla="*/ 1760315 w 4438364"/>
                <a:gd name="connsiteY634" fmla="*/ 1627537 h 2102929"/>
                <a:gd name="connsiteX635" fmla="*/ 1760315 w 4438364"/>
                <a:gd name="connsiteY635" fmla="*/ 1629442 h 2102929"/>
                <a:gd name="connsiteX636" fmla="*/ 1760315 w 4438364"/>
                <a:gd name="connsiteY636" fmla="*/ 1631347 h 2102929"/>
                <a:gd name="connsiteX637" fmla="*/ 1760315 w 4438364"/>
                <a:gd name="connsiteY637" fmla="*/ 1635252 h 2102929"/>
                <a:gd name="connsiteX638" fmla="*/ 1758315 w 4438364"/>
                <a:gd name="connsiteY638" fmla="*/ 1639157 h 2102929"/>
                <a:gd name="connsiteX639" fmla="*/ 1756410 w 4438364"/>
                <a:gd name="connsiteY639" fmla="*/ 1641062 h 2102929"/>
                <a:gd name="connsiteX640" fmla="*/ 1754410 w 4438364"/>
                <a:gd name="connsiteY640" fmla="*/ 1643063 h 2102929"/>
                <a:gd name="connsiteX641" fmla="*/ 1750695 w 4438364"/>
                <a:gd name="connsiteY641" fmla="*/ 1643063 h 2102929"/>
                <a:gd name="connsiteX642" fmla="*/ 1748695 w 4438364"/>
                <a:gd name="connsiteY642" fmla="*/ 1641062 h 2102929"/>
                <a:gd name="connsiteX643" fmla="*/ 1746790 w 4438364"/>
                <a:gd name="connsiteY643" fmla="*/ 1641062 h 2102929"/>
                <a:gd name="connsiteX644" fmla="*/ 1742885 w 4438364"/>
                <a:gd name="connsiteY644" fmla="*/ 1639157 h 2102929"/>
                <a:gd name="connsiteX645" fmla="*/ 1740980 w 4438364"/>
                <a:gd name="connsiteY645" fmla="*/ 1637252 h 2102929"/>
                <a:gd name="connsiteX646" fmla="*/ 1737074 w 4438364"/>
                <a:gd name="connsiteY646" fmla="*/ 1637252 h 2102929"/>
                <a:gd name="connsiteX647" fmla="*/ 1735074 w 4438364"/>
                <a:gd name="connsiteY647" fmla="*/ 1637252 h 2102929"/>
                <a:gd name="connsiteX648" fmla="*/ 1733169 w 4438364"/>
                <a:gd name="connsiteY648" fmla="*/ 1637252 h 2102929"/>
                <a:gd name="connsiteX649" fmla="*/ 1731264 w 4438364"/>
                <a:gd name="connsiteY649" fmla="*/ 1637252 h 2102929"/>
                <a:gd name="connsiteX650" fmla="*/ 1729264 w 4438364"/>
                <a:gd name="connsiteY650" fmla="*/ 1639157 h 2102929"/>
                <a:gd name="connsiteX651" fmla="*/ 1727359 w 4438364"/>
                <a:gd name="connsiteY651" fmla="*/ 1641062 h 2102929"/>
                <a:gd name="connsiteX652" fmla="*/ 1727359 w 4438364"/>
                <a:gd name="connsiteY652" fmla="*/ 1643063 h 2102929"/>
                <a:gd name="connsiteX653" fmla="*/ 1727359 w 4438364"/>
                <a:gd name="connsiteY653" fmla="*/ 1644967 h 2102929"/>
                <a:gd name="connsiteX654" fmla="*/ 1729264 w 4438364"/>
                <a:gd name="connsiteY654" fmla="*/ 1644967 h 2102929"/>
                <a:gd name="connsiteX655" fmla="*/ 1731264 w 4438364"/>
                <a:gd name="connsiteY655" fmla="*/ 1646968 h 2102929"/>
                <a:gd name="connsiteX656" fmla="*/ 1733169 w 4438364"/>
                <a:gd name="connsiteY656" fmla="*/ 1648778 h 2102929"/>
                <a:gd name="connsiteX657" fmla="*/ 1733169 w 4438364"/>
                <a:gd name="connsiteY657" fmla="*/ 1650683 h 2102929"/>
                <a:gd name="connsiteX658" fmla="*/ 1738884 w 4438364"/>
                <a:gd name="connsiteY658" fmla="*/ 1652683 h 2102929"/>
                <a:gd name="connsiteX659" fmla="*/ 1740884 w 4438364"/>
                <a:gd name="connsiteY659" fmla="*/ 1654588 h 2102929"/>
                <a:gd name="connsiteX660" fmla="*/ 1742789 w 4438364"/>
                <a:gd name="connsiteY660" fmla="*/ 1658493 h 2102929"/>
                <a:gd name="connsiteX661" fmla="*/ 1744694 w 4438364"/>
                <a:gd name="connsiteY661" fmla="*/ 1658493 h 2102929"/>
                <a:gd name="connsiteX662" fmla="*/ 1744694 w 4438364"/>
                <a:gd name="connsiteY662" fmla="*/ 1660398 h 2102929"/>
                <a:gd name="connsiteX663" fmla="*/ 1746695 w 4438364"/>
                <a:gd name="connsiteY663" fmla="*/ 1664303 h 2102929"/>
                <a:gd name="connsiteX664" fmla="*/ 1746695 w 4438364"/>
                <a:gd name="connsiteY664" fmla="*/ 1666304 h 2102929"/>
                <a:gd name="connsiteX665" fmla="*/ 1746695 w 4438364"/>
                <a:gd name="connsiteY665" fmla="*/ 1670018 h 2102929"/>
                <a:gd name="connsiteX666" fmla="*/ 1746695 w 4438364"/>
                <a:gd name="connsiteY666" fmla="*/ 1673924 h 2102929"/>
                <a:gd name="connsiteX667" fmla="*/ 1746695 w 4438364"/>
                <a:gd name="connsiteY667" fmla="*/ 1675924 h 2102929"/>
                <a:gd name="connsiteX668" fmla="*/ 1746695 w 4438364"/>
                <a:gd name="connsiteY668" fmla="*/ 1677829 h 2102929"/>
                <a:gd name="connsiteX669" fmla="*/ 1746695 w 4438364"/>
                <a:gd name="connsiteY669" fmla="*/ 1681734 h 2102929"/>
                <a:gd name="connsiteX670" fmla="*/ 1748600 w 4438364"/>
                <a:gd name="connsiteY670" fmla="*/ 1685639 h 2102929"/>
                <a:gd name="connsiteX671" fmla="*/ 1748600 w 4438364"/>
                <a:gd name="connsiteY671" fmla="*/ 1689354 h 2102929"/>
                <a:gd name="connsiteX672" fmla="*/ 1748600 w 4438364"/>
                <a:gd name="connsiteY672" fmla="*/ 1691354 h 2102929"/>
                <a:gd name="connsiteX673" fmla="*/ 1750600 w 4438364"/>
                <a:gd name="connsiteY673" fmla="*/ 1691354 h 2102929"/>
                <a:gd name="connsiteX674" fmla="*/ 1752505 w 4438364"/>
                <a:gd name="connsiteY674" fmla="*/ 1695259 h 2102929"/>
                <a:gd name="connsiteX675" fmla="*/ 1754410 w 4438364"/>
                <a:gd name="connsiteY675" fmla="*/ 1698974 h 2102929"/>
                <a:gd name="connsiteX676" fmla="*/ 1758315 w 4438364"/>
                <a:gd name="connsiteY676" fmla="*/ 1702880 h 2102929"/>
                <a:gd name="connsiteX677" fmla="*/ 1758315 w 4438364"/>
                <a:gd name="connsiteY677" fmla="*/ 1704880 h 2102929"/>
                <a:gd name="connsiteX678" fmla="*/ 1760315 w 4438364"/>
                <a:gd name="connsiteY678" fmla="*/ 1706785 h 2102929"/>
                <a:gd name="connsiteX679" fmla="*/ 1762220 w 4438364"/>
                <a:gd name="connsiteY679" fmla="*/ 1708690 h 2102929"/>
                <a:gd name="connsiteX680" fmla="*/ 1762220 w 4438364"/>
                <a:gd name="connsiteY680" fmla="*/ 1710690 h 2102929"/>
                <a:gd name="connsiteX681" fmla="*/ 1760315 w 4438364"/>
                <a:gd name="connsiteY681" fmla="*/ 1712500 h 2102929"/>
                <a:gd name="connsiteX682" fmla="*/ 1758315 w 4438364"/>
                <a:gd name="connsiteY682" fmla="*/ 1714500 h 2102929"/>
                <a:gd name="connsiteX683" fmla="*/ 1756410 w 4438364"/>
                <a:gd name="connsiteY683" fmla="*/ 1714500 h 2102929"/>
                <a:gd name="connsiteX684" fmla="*/ 1754410 w 4438364"/>
                <a:gd name="connsiteY684" fmla="*/ 1714500 h 2102929"/>
                <a:gd name="connsiteX685" fmla="*/ 1752505 w 4438364"/>
                <a:gd name="connsiteY685" fmla="*/ 1716405 h 2102929"/>
                <a:gd name="connsiteX686" fmla="*/ 1750600 w 4438364"/>
                <a:gd name="connsiteY686" fmla="*/ 1716405 h 2102929"/>
                <a:gd name="connsiteX687" fmla="*/ 1748600 w 4438364"/>
                <a:gd name="connsiteY687" fmla="*/ 1718310 h 2102929"/>
                <a:gd name="connsiteX688" fmla="*/ 1746695 w 4438364"/>
                <a:gd name="connsiteY688" fmla="*/ 1720310 h 2102929"/>
                <a:gd name="connsiteX689" fmla="*/ 1744694 w 4438364"/>
                <a:gd name="connsiteY689" fmla="*/ 1724216 h 2102929"/>
                <a:gd name="connsiteX690" fmla="*/ 1744694 w 4438364"/>
                <a:gd name="connsiteY690" fmla="*/ 1726121 h 2102929"/>
                <a:gd name="connsiteX691" fmla="*/ 1744694 w 4438364"/>
                <a:gd name="connsiteY691" fmla="*/ 1730026 h 2102929"/>
                <a:gd name="connsiteX692" fmla="*/ 1742789 w 4438364"/>
                <a:gd name="connsiteY692" fmla="*/ 1731931 h 2102929"/>
                <a:gd name="connsiteX693" fmla="*/ 1742789 w 4438364"/>
                <a:gd name="connsiteY693" fmla="*/ 1733931 h 2102929"/>
                <a:gd name="connsiteX694" fmla="*/ 1740884 w 4438364"/>
                <a:gd name="connsiteY694" fmla="*/ 1735836 h 2102929"/>
                <a:gd name="connsiteX695" fmla="*/ 1738884 w 4438364"/>
                <a:gd name="connsiteY695" fmla="*/ 1737741 h 2102929"/>
                <a:gd name="connsiteX696" fmla="*/ 1737074 w 4438364"/>
                <a:gd name="connsiteY696" fmla="*/ 1739741 h 2102929"/>
                <a:gd name="connsiteX697" fmla="*/ 1733169 w 4438364"/>
                <a:gd name="connsiteY697" fmla="*/ 1741646 h 2102929"/>
                <a:gd name="connsiteX698" fmla="*/ 1731264 w 4438364"/>
                <a:gd name="connsiteY698" fmla="*/ 1743647 h 2102929"/>
                <a:gd name="connsiteX699" fmla="*/ 1727359 w 4438364"/>
                <a:gd name="connsiteY699" fmla="*/ 1747361 h 2102929"/>
                <a:gd name="connsiteX700" fmla="*/ 1723454 w 4438364"/>
                <a:gd name="connsiteY700" fmla="*/ 1749362 h 2102929"/>
                <a:gd name="connsiteX701" fmla="*/ 1721549 w 4438364"/>
                <a:gd name="connsiteY701" fmla="*/ 1751267 h 2102929"/>
                <a:gd name="connsiteX702" fmla="*/ 1719548 w 4438364"/>
                <a:gd name="connsiteY702" fmla="*/ 1753267 h 2102929"/>
                <a:gd name="connsiteX703" fmla="*/ 1717643 w 4438364"/>
                <a:gd name="connsiteY703" fmla="*/ 1755172 h 2102929"/>
                <a:gd name="connsiteX704" fmla="*/ 1711928 w 4438364"/>
                <a:gd name="connsiteY704" fmla="*/ 1759077 h 2102929"/>
                <a:gd name="connsiteX705" fmla="*/ 1709928 w 4438364"/>
                <a:gd name="connsiteY705" fmla="*/ 1762982 h 2102929"/>
                <a:gd name="connsiteX706" fmla="*/ 1708023 w 4438364"/>
                <a:gd name="connsiteY706" fmla="*/ 1764887 h 2102929"/>
                <a:gd name="connsiteX707" fmla="*/ 1706023 w 4438364"/>
                <a:gd name="connsiteY707" fmla="*/ 1768792 h 2102929"/>
                <a:gd name="connsiteX708" fmla="*/ 1706023 w 4438364"/>
                <a:gd name="connsiteY708" fmla="*/ 1770698 h 2102929"/>
                <a:gd name="connsiteX709" fmla="*/ 1706023 w 4438364"/>
                <a:gd name="connsiteY709" fmla="*/ 1772698 h 2102929"/>
                <a:gd name="connsiteX710" fmla="*/ 1706023 w 4438364"/>
                <a:gd name="connsiteY710" fmla="*/ 1774603 h 2102929"/>
                <a:gd name="connsiteX711" fmla="*/ 1706023 w 4438364"/>
                <a:gd name="connsiteY711" fmla="*/ 1776413 h 2102929"/>
                <a:gd name="connsiteX712" fmla="*/ 1706023 w 4438364"/>
                <a:gd name="connsiteY712" fmla="*/ 1780318 h 2102929"/>
                <a:gd name="connsiteX713" fmla="*/ 1708023 w 4438364"/>
                <a:gd name="connsiteY713" fmla="*/ 1784223 h 2102929"/>
                <a:gd name="connsiteX714" fmla="*/ 1709928 w 4438364"/>
                <a:gd name="connsiteY714" fmla="*/ 1786128 h 2102929"/>
                <a:gd name="connsiteX715" fmla="*/ 1709928 w 4438364"/>
                <a:gd name="connsiteY715" fmla="*/ 1788128 h 2102929"/>
                <a:gd name="connsiteX716" fmla="*/ 1711928 w 4438364"/>
                <a:gd name="connsiteY716" fmla="*/ 1790033 h 2102929"/>
                <a:gd name="connsiteX717" fmla="*/ 1711928 w 4438364"/>
                <a:gd name="connsiteY717" fmla="*/ 1792034 h 2102929"/>
                <a:gd name="connsiteX718" fmla="*/ 1711928 w 4438364"/>
                <a:gd name="connsiteY718" fmla="*/ 1793938 h 2102929"/>
                <a:gd name="connsiteX719" fmla="*/ 1711928 w 4438364"/>
                <a:gd name="connsiteY719" fmla="*/ 1797844 h 2102929"/>
                <a:gd name="connsiteX720" fmla="*/ 1709928 w 4438364"/>
                <a:gd name="connsiteY720" fmla="*/ 1799749 h 2102929"/>
                <a:gd name="connsiteX721" fmla="*/ 1708023 w 4438364"/>
                <a:gd name="connsiteY721" fmla="*/ 1801749 h 2102929"/>
                <a:gd name="connsiteX722" fmla="*/ 1706023 w 4438364"/>
                <a:gd name="connsiteY722" fmla="*/ 1803654 h 2102929"/>
                <a:gd name="connsiteX723" fmla="*/ 1706023 w 4438364"/>
                <a:gd name="connsiteY723" fmla="*/ 1807559 h 2102929"/>
                <a:gd name="connsiteX724" fmla="*/ 1706023 w 4438364"/>
                <a:gd name="connsiteY724" fmla="*/ 1809464 h 2102929"/>
                <a:gd name="connsiteX725" fmla="*/ 1706023 w 4438364"/>
                <a:gd name="connsiteY725" fmla="*/ 1811465 h 2102929"/>
                <a:gd name="connsiteX726" fmla="*/ 1706023 w 4438364"/>
                <a:gd name="connsiteY726" fmla="*/ 1813370 h 2102929"/>
                <a:gd name="connsiteX727" fmla="*/ 1704118 w 4438364"/>
                <a:gd name="connsiteY727" fmla="*/ 1815275 h 2102929"/>
                <a:gd name="connsiteX728" fmla="*/ 1702213 w 4438364"/>
                <a:gd name="connsiteY728" fmla="*/ 1815275 h 2102929"/>
                <a:gd name="connsiteX729" fmla="*/ 1700213 w 4438364"/>
                <a:gd name="connsiteY729" fmla="*/ 1817275 h 2102929"/>
                <a:gd name="connsiteX730" fmla="*/ 1698308 w 4438364"/>
                <a:gd name="connsiteY730" fmla="*/ 1819180 h 2102929"/>
                <a:gd name="connsiteX731" fmla="*/ 1694402 w 4438364"/>
                <a:gd name="connsiteY731" fmla="*/ 1821180 h 2102929"/>
                <a:gd name="connsiteX732" fmla="*/ 1694402 w 4438364"/>
                <a:gd name="connsiteY732" fmla="*/ 1823085 h 2102929"/>
                <a:gd name="connsiteX733" fmla="*/ 1694402 w 4438364"/>
                <a:gd name="connsiteY733" fmla="*/ 1824990 h 2102929"/>
                <a:gd name="connsiteX734" fmla="*/ 1694402 w 4438364"/>
                <a:gd name="connsiteY734" fmla="*/ 1826990 h 2102929"/>
                <a:gd name="connsiteX735" fmla="*/ 1694402 w 4438364"/>
                <a:gd name="connsiteY735" fmla="*/ 1830896 h 2102929"/>
                <a:gd name="connsiteX736" fmla="*/ 1690497 w 4438364"/>
                <a:gd name="connsiteY736" fmla="*/ 1834610 h 2102929"/>
                <a:gd name="connsiteX737" fmla="*/ 1688592 w 4438364"/>
                <a:gd name="connsiteY737" fmla="*/ 1836611 h 2102929"/>
                <a:gd name="connsiteX738" fmla="*/ 1686592 w 4438364"/>
                <a:gd name="connsiteY738" fmla="*/ 1838516 h 2102929"/>
                <a:gd name="connsiteX739" fmla="*/ 1684687 w 4438364"/>
                <a:gd name="connsiteY739" fmla="*/ 1842421 h 2102929"/>
                <a:gd name="connsiteX740" fmla="*/ 1684687 w 4438364"/>
                <a:gd name="connsiteY740" fmla="*/ 1844326 h 2102929"/>
                <a:gd name="connsiteX741" fmla="*/ 1684687 w 4438364"/>
                <a:gd name="connsiteY741" fmla="*/ 1846326 h 2102929"/>
                <a:gd name="connsiteX742" fmla="*/ 1686592 w 4438364"/>
                <a:gd name="connsiteY742" fmla="*/ 1846326 h 2102929"/>
                <a:gd name="connsiteX743" fmla="*/ 1688592 w 4438364"/>
                <a:gd name="connsiteY743" fmla="*/ 1848231 h 2102929"/>
                <a:gd name="connsiteX744" fmla="*/ 1690497 w 4438364"/>
                <a:gd name="connsiteY744" fmla="*/ 1848231 h 2102929"/>
                <a:gd name="connsiteX745" fmla="*/ 1692497 w 4438364"/>
                <a:gd name="connsiteY745" fmla="*/ 1848231 h 2102929"/>
                <a:gd name="connsiteX746" fmla="*/ 1694402 w 4438364"/>
                <a:gd name="connsiteY746" fmla="*/ 1846326 h 2102929"/>
                <a:gd name="connsiteX747" fmla="*/ 1696307 w 4438364"/>
                <a:gd name="connsiteY747" fmla="*/ 1844326 h 2102929"/>
                <a:gd name="connsiteX748" fmla="*/ 1696307 w 4438364"/>
                <a:gd name="connsiteY748" fmla="*/ 1842421 h 2102929"/>
                <a:gd name="connsiteX749" fmla="*/ 1694402 w 4438364"/>
                <a:gd name="connsiteY749" fmla="*/ 1840516 h 2102929"/>
                <a:gd name="connsiteX750" fmla="*/ 1694402 w 4438364"/>
                <a:gd name="connsiteY750" fmla="*/ 1838516 h 2102929"/>
                <a:gd name="connsiteX751" fmla="*/ 1694402 w 4438364"/>
                <a:gd name="connsiteY751" fmla="*/ 1836611 h 2102929"/>
                <a:gd name="connsiteX752" fmla="*/ 1694402 w 4438364"/>
                <a:gd name="connsiteY752" fmla="*/ 1834610 h 2102929"/>
                <a:gd name="connsiteX753" fmla="*/ 1696307 w 4438364"/>
                <a:gd name="connsiteY753" fmla="*/ 1834610 h 2102929"/>
                <a:gd name="connsiteX754" fmla="*/ 1698308 w 4438364"/>
                <a:gd name="connsiteY754" fmla="*/ 1836611 h 2102929"/>
                <a:gd name="connsiteX755" fmla="*/ 1700213 w 4438364"/>
                <a:gd name="connsiteY755" fmla="*/ 1838516 h 2102929"/>
                <a:gd name="connsiteX756" fmla="*/ 1700213 w 4438364"/>
                <a:gd name="connsiteY756" fmla="*/ 1840516 h 2102929"/>
                <a:gd name="connsiteX757" fmla="*/ 1700213 w 4438364"/>
                <a:gd name="connsiteY757" fmla="*/ 1844231 h 2102929"/>
                <a:gd name="connsiteX758" fmla="*/ 1702213 w 4438364"/>
                <a:gd name="connsiteY758" fmla="*/ 1846231 h 2102929"/>
                <a:gd name="connsiteX759" fmla="*/ 1704118 w 4438364"/>
                <a:gd name="connsiteY759" fmla="*/ 1848136 h 2102929"/>
                <a:gd name="connsiteX760" fmla="*/ 1706023 w 4438364"/>
                <a:gd name="connsiteY760" fmla="*/ 1850136 h 2102929"/>
                <a:gd name="connsiteX761" fmla="*/ 1708023 w 4438364"/>
                <a:gd name="connsiteY761" fmla="*/ 1852041 h 2102929"/>
                <a:gd name="connsiteX762" fmla="*/ 1709928 w 4438364"/>
                <a:gd name="connsiteY762" fmla="*/ 1853946 h 2102929"/>
                <a:gd name="connsiteX763" fmla="*/ 1709928 w 4438364"/>
                <a:gd name="connsiteY763" fmla="*/ 1855946 h 2102929"/>
                <a:gd name="connsiteX764" fmla="*/ 1709928 w 4438364"/>
                <a:gd name="connsiteY764" fmla="*/ 1857851 h 2102929"/>
                <a:gd name="connsiteX765" fmla="*/ 1711928 w 4438364"/>
                <a:gd name="connsiteY765" fmla="*/ 1859852 h 2102929"/>
                <a:gd name="connsiteX766" fmla="*/ 1713833 w 4438364"/>
                <a:gd name="connsiteY766" fmla="*/ 1859852 h 2102929"/>
                <a:gd name="connsiteX767" fmla="*/ 1717739 w 4438364"/>
                <a:gd name="connsiteY767" fmla="*/ 1857851 h 2102929"/>
                <a:gd name="connsiteX768" fmla="*/ 1717739 w 4438364"/>
                <a:gd name="connsiteY768" fmla="*/ 1855946 h 2102929"/>
                <a:gd name="connsiteX769" fmla="*/ 1719643 w 4438364"/>
                <a:gd name="connsiteY769" fmla="*/ 1853946 h 2102929"/>
                <a:gd name="connsiteX770" fmla="*/ 1721644 w 4438364"/>
                <a:gd name="connsiteY770" fmla="*/ 1852041 h 2102929"/>
                <a:gd name="connsiteX771" fmla="*/ 1723549 w 4438364"/>
                <a:gd name="connsiteY771" fmla="*/ 1850136 h 2102929"/>
                <a:gd name="connsiteX772" fmla="*/ 1725454 w 4438364"/>
                <a:gd name="connsiteY772" fmla="*/ 1850136 h 2102929"/>
                <a:gd name="connsiteX773" fmla="*/ 1727454 w 4438364"/>
                <a:gd name="connsiteY773" fmla="*/ 1852041 h 2102929"/>
                <a:gd name="connsiteX774" fmla="*/ 1729359 w 4438364"/>
                <a:gd name="connsiteY774" fmla="*/ 1850136 h 2102929"/>
                <a:gd name="connsiteX775" fmla="*/ 1731359 w 4438364"/>
                <a:gd name="connsiteY775" fmla="*/ 1850136 h 2102929"/>
                <a:gd name="connsiteX776" fmla="*/ 1733264 w 4438364"/>
                <a:gd name="connsiteY776" fmla="*/ 1850136 h 2102929"/>
                <a:gd name="connsiteX777" fmla="*/ 1735169 w 4438364"/>
                <a:gd name="connsiteY777" fmla="*/ 1850136 h 2102929"/>
                <a:gd name="connsiteX778" fmla="*/ 1737170 w 4438364"/>
                <a:gd name="connsiteY778" fmla="*/ 1850136 h 2102929"/>
                <a:gd name="connsiteX779" fmla="*/ 1738979 w 4438364"/>
                <a:gd name="connsiteY779" fmla="*/ 1850136 h 2102929"/>
                <a:gd name="connsiteX780" fmla="*/ 1740980 w 4438364"/>
                <a:gd name="connsiteY780" fmla="*/ 1850136 h 2102929"/>
                <a:gd name="connsiteX781" fmla="*/ 1742885 w 4438364"/>
                <a:gd name="connsiteY781" fmla="*/ 1848136 h 2102929"/>
                <a:gd name="connsiteX782" fmla="*/ 1744789 w 4438364"/>
                <a:gd name="connsiteY782" fmla="*/ 1848136 h 2102929"/>
                <a:gd name="connsiteX783" fmla="*/ 1746790 w 4438364"/>
                <a:gd name="connsiteY783" fmla="*/ 1848136 h 2102929"/>
                <a:gd name="connsiteX784" fmla="*/ 1748695 w 4438364"/>
                <a:gd name="connsiteY784" fmla="*/ 1848136 h 2102929"/>
                <a:gd name="connsiteX785" fmla="*/ 1750695 w 4438364"/>
                <a:gd name="connsiteY785" fmla="*/ 1848136 h 2102929"/>
                <a:gd name="connsiteX786" fmla="*/ 1752600 w 4438364"/>
                <a:gd name="connsiteY786" fmla="*/ 1850136 h 2102929"/>
                <a:gd name="connsiteX787" fmla="*/ 1754505 w 4438364"/>
                <a:gd name="connsiteY787" fmla="*/ 1850136 h 2102929"/>
                <a:gd name="connsiteX788" fmla="*/ 1754505 w 4438364"/>
                <a:gd name="connsiteY788" fmla="*/ 1852041 h 2102929"/>
                <a:gd name="connsiteX789" fmla="*/ 1758410 w 4438364"/>
                <a:gd name="connsiteY789" fmla="*/ 1852041 h 2102929"/>
                <a:gd name="connsiteX790" fmla="*/ 1760411 w 4438364"/>
                <a:gd name="connsiteY790" fmla="*/ 1852041 h 2102929"/>
                <a:gd name="connsiteX791" fmla="*/ 1762316 w 4438364"/>
                <a:gd name="connsiteY791" fmla="*/ 1852041 h 2102929"/>
                <a:gd name="connsiteX792" fmla="*/ 1764221 w 4438364"/>
                <a:gd name="connsiteY792" fmla="*/ 1852041 h 2102929"/>
                <a:gd name="connsiteX793" fmla="*/ 1766221 w 4438364"/>
                <a:gd name="connsiteY793" fmla="*/ 1852041 h 2102929"/>
                <a:gd name="connsiteX794" fmla="*/ 1768126 w 4438364"/>
                <a:gd name="connsiteY794" fmla="*/ 1852041 h 2102929"/>
                <a:gd name="connsiteX795" fmla="*/ 1770126 w 4438364"/>
                <a:gd name="connsiteY795" fmla="*/ 1852041 h 2102929"/>
                <a:gd name="connsiteX796" fmla="*/ 1772031 w 4438364"/>
                <a:gd name="connsiteY796" fmla="*/ 1852041 h 2102929"/>
                <a:gd name="connsiteX797" fmla="*/ 1773936 w 4438364"/>
                <a:gd name="connsiteY797" fmla="*/ 1853946 h 2102929"/>
                <a:gd name="connsiteX798" fmla="*/ 1775936 w 4438364"/>
                <a:gd name="connsiteY798" fmla="*/ 1853946 h 2102929"/>
                <a:gd name="connsiteX799" fmla="*/ 1777841 w 4438364"/>
                <a:gd name="connsiteY799" fmla="*/ 1852041 h 2102929"/>
                <a:gd name="connsiteX800" fmla="*/ 1779842 w 4438364"/>
                <a:gd name="connsiteY800" fmla="*/ 1850136 h 2102929"/>
                <a:gd name="connsiteX801" fmla="*/ 1781651 w 4438364"/>
                <a:gd name="connsiteY801" fmla="*/ 1848136 h 2102929"/>
                <a:gd name="connsiteX802" fmla="*/ 1783556 w 4438364"/>
                <a:gd name="connsiteY802" fmla="*/ 1846231 h 2102929"/>
                <a:gd name="connsiteX803" fmla="*/ 1787462 w 4438364"/>
                <a:gd name="connsiteY803" fmla="*/ 1844231 h 2102929"/>
                <a:gd name="connsiteX804" fmla="*/ 1789462 w 4438364"/>
                <a:gd name="connsiteY804" fmla="*/ 1844231 h 2102929"/>
                <a:gd name="connsiteX805" fmla="*/ 1791367 w 4438364"/>
                <a:gd name="connsiteY805" fmla="*/ 1842326 h 2102929"/>
                <a:gd name="connsiteX806" fmla="*/ 1793272 w 4438364"/>
                <a:gd name="connsiteY806" fmla="*/ 1838420 h 2102929"/>
                <a:gd name="connsiteX807" fmla="*/ 1795272 w 4438364"/>
                <a:gd name="connsiteY807" fmla="*/ 1834515 h 2102929"/>
                <a:gd name="connsiteX808" fmla="*/ 1797177 w 4438364"/>
                <a:gd name="connsiteY808" fmla="*/ 1832610 h 2102929"/>
                <a:gd name="connsiteX809" fmla="*/ 1801082 w 4438364"/>
                <a:gd name="connsiteY809" fmla="*/ 1828705 h 2102929"/>
                <a:gd name="connsiteX810" fmla="*/ 1804988 w 4438364"/>
                <a:gd name="connsiteY810" fmla="*/ 1826800 h 2102929"/>
                <a:gd name="connsiteX811" fmla="*/ 1806893 w 4438364"/>
                <a:gd name="connsiteY811" fmla="*/ 1824800 h 2102929"/>
                <a:gd name="connsiteX812" fmla="*/ 1808893 w 4438364"/>
                <a:gd name="connsiteY812" fmla="*/ 1822895 h 2102929"/>
                <a:gd name="connsiteX813" fmla="*/ 1810798 w 4438364"/>
                <a:gd name="connsiteY813" fmla="*/ 1820990 h 2102929"/>
                <a:gd name="connsiteX814" fmla="*/ 1814703 w 4438364"/>
                <a:gd name="connsiteY814" fmla="*/ 1818989 h 2102929"/>
                <a:gd name="connsiteX815" fmla="*/ 1816608 w 4438364"/>
                <a:gd name="connsiteY815" fmla="*/ 1817084 h 2102929"/>
                <a:gd name="connsiteX816" fmla="*/ 1818608 w 4438364"/>
                <a:gd name="connsiteY816" fmla="*/ 1817084 h 2102929"/>
                <a:gd name="connsiteX817" fmla="*/ 1822323 w 4438364"/>
                <a:gd name="connsiteY817" fmla="*/ 1815084 h 2102929"/>
                <a:gd name="connsiteX818" fmla="*/ 1824323 w 4438364"/>
                <a:gd name="connsiteY818" fmla="*/ 1815084 h 2102929"/>
                <a:gd name="connsiteX819" fmla="*/ 1828229 w 4438364"/>
                <a:gd name="connsiteY819" fmla="*/ 1817084 h 2102929"/>
                <a:gd name="connsiteX820" fmla="*/ 1830038 w 4438364"/>
                <a:gd name="connsiteY820" fmla="*/ 1818989 h 2102929"/>
                <a:gd name="connsiteX821" fmla="*/ 1830038 w 4438364"/>
                <a:gd name="connsiteY821" fmla="*/ 1820990 h 2102929"/>
                <a:gd name="connsiteX822" fmla="*/ 1831943 w 4438364"/>
                <a:gd name="connsiteY822" fmla="*/ 1822895 h 2102929"/>
                <a:gd name="connsiteX823" fmla="*/ 1833943 w 4438364"/>
                <a:gd name="connsiteY823" fmla="*/ 1824800 h 2102929"/>
                <a:gd name="connsiteX824" fmla="*/ 1835849 w 4438364"/>
                <a:gd name="connsiteY824" fmla="*/ 1826800 h 2102929"/>
                <a:gd name="connsiteX825" fmla="*/ 1837849 w 4438364"/>
                <a:gd name="connsiteY825" fmla="*/ 1828705 h 2102929"/>
                <a:gd name="connsiteX826" fmla="*/ 1839754 w 4438364"/>
                <a:gd name="connsiteY826" fmla="*/ 1830705 h 2102929"/>
                <a:gd name="connsiteX827" fmla="*/ 1843659 w 4438364"/>
                <a:gd name="connsiteY827" fmla="*/ 1832610 h 2102929"/>
                <a:gd name="connsiteX828" fmla="*/ 1845469 w 4438364"/>
                <a:gd name="connsiteY828" fmla="*/ 1832610 h 2102929"/>
                <a:gd name="connsiteX829" fmla="*/ 1845469 w 4438364"/>
                <a:gd name="connsiteY829" fmla="*/ 1834515 h 2102929"/>
                <a:gd name="connsiteX830" fmla="*/ 1847469 w 4438364"/>
                <a:gd name="connsiteY830" fmla="*/ 1836515 h 2102929"/>
                <a:gd name="connsiteX831" fmla="*/ 1847469 w 4438364"/>
                <a:gd name="connsiteY831" fmla="*/ 1840421 h 2102929"/>
                <a:gd name="connsiteX832" fmla="*/ 1847469 w 4438364"/>
                <a:gd name="connsiteY832" fmla="*/ 1842326 h 2102929"/>
                <a:gd name="connsiteX833" fmla="*/ 1847469 w 4438364"/>
                <a:gd name="connsiteY833" fmla="*/ 1844231 h 2102929"/>
                <a:gd name="connsiteX834" fmla="*/ 1847469 w 4438364"/>
                <a:gd name="connsiteY834" fmla="*/ 1846231 h 2102929"/>
                <a:gd name="connsiteX835" fmla="*/ 1849374 w 4438364"/>
                <a:gd name="connsiteY835" fmla="*/ 1850136 h 2102929"/>
                <a:gd name="connsiteX836" fmla="*/ 1851184 w 4438364"/>
                <a:gd name="connsiteY836" fmla="*/ 1852041 h 2102929"/>
                <a:gd name="connsiteX837" fmla="*/ 1851184 w 4438364"/>
                <a:gd name="connsiteY837" fmla="*/ 1855946 h 2102929"/>
                <a:gd name="connsiteX838" fmla="*/ 1851184 w 4438364"/>
                <a:gd name="connsiteY838" fmla="*/ 1857851 h 2102929"/>
                <a:gd name="connsiteX839" fmla="*/ 1851184 w 4438364"/>
                <a:gd name="connsiteY839" fmla="*/ 1861757 h 2102929"/>
                <a:gd name="connsiteX840" fmla="*/ 1851184 w 4438364"/>
                <a:gd name="connsiteY840" fmla="*/ 1863662 h 2102929"/>
                <a:gd name="connsiteX841" fmla="*/ 1851184 w 4438364"/>
                <a:gd name="connsiteY841" fmla="*/ 1865662 h 2102929"/>
                <a:gd name="connsiteX842" fmla="*/ 1849374 w 4438364"/>
                <a:gd name="connsiteY842" fmla="*/ 1867567 h 2102929"/>
                <a:gd name="connsiteX843" fmla="*/ 1847469 w 4438364"/>
                <a:gd name="connsiteY843" fmla="*/ 1869567 h 2102929"/>
                <a:gd name="connsiteX844" fmla="*/ 1845469 w 4438364"/>
                <a:gd name="connsiteY844" fmla="*/ 1873282 h 2102929"/>
                <a:gd name="connsiteX845" fmla="*/ 1843659 w 4438364"/>
                <a:gd name="connsiteY845" fmla="*/ 1873282 h 2102929"/>
                <a:gd name="connsiteX846" fmla="*/ 1843659 w 4438364"/>
                <a:gd name="connsiteY846" fmla="*/ 1877187 h 2102929"/>
                <a:gd name="connsiteX847" fmla="*/ 1841659 w 4438364"/>
                <a:gd name="connsiteY847" fmla="*/ 1881092 h 2102929"/>
                <a:gd name="connsiteX848" fmla="*/ 1841659 w 4438364"/>
                <a:gd name="connsiteY848" fmla="*/ 1884998 h 2102929"/>
                <a:gd name="connsiteX849" fmla="*/ 1839754 w 4438364"/>
                <a:gd name="connsiteY849" fmla="*/ 1886903 h 2102929"/>
                <a:gd name="connsiteX850" fmla="*/ 1835849 w 4438364"/>
                <a:gd name="connsiteY850" fmla="*/ 1890808 h 2102929"/>
                <a:gd name="connsiteX851" fmla="*/ 1833943 w 4438364"/>
                <a:gd name="connsiteY851" fmla="*/ 1892713 h 2102929"/>
                <a:gd name="connsiteX852" fmla="*/ 1830038 w 4438364"/>
                <a:gd name="connsiteY852" fmla="*/ 1896618 h 2102929"/>
                <a:gd name="connsiteX853" fmla="*/ 1826133 w 4438364"/>
                <a:gd name="connsiteY853" fmla="*/ 1900523 h 2102929"/>
                <a:gd name="connsiteX854" fmla="*/ 1824228 w 4438364"/>
                <a:gd name="connsiteY854" fmla="*/ 1904429 h 2102929"/>
                <a:gd name="connsiteX855" fmla="*/ 1822228 w 4438364"/>
                <a:gd name="connsiteY855" fmla="*/ 1908334 h 2102929"/>
                <a:gd name="connsiteX856" fmla="*/ 1820418 w 4438364"/>
                <a:gd name="connsiteY856" fmla="*/ 1908334 h 2102929"/>
                <a:gd name="connsiteX857" fmla="*/ 1818513 w 4438364"/>
                <a:gd name="connsiteY857" fmla="*/ 1914049 h 2102929"/>
                <a:gd name="connsiteX858" fmla="*/ 1816513 w 4438364"/>
                <a:gd name="connsiteY858" fmla="*/ 1919764 h 2102929"/>
                <a:gd name="connsiteX859" fmla="*/ 1814608 w 4438364"/>
                <a:gd name="connsiteY859" fmla="*/ 1921669 h 2102929"/>
                <a:gd name="connsiteX860" fmla="*/ 1812608 w 4438364"/>
                <a:gd name="connsiteY860" fmla="*/ 1929479 h 2102929"/>
                <a:gd name="connsiteX861" fmla="*/ 1808798 w 4438364"/>
                <a:gd name="connsiteY861" fmla="*/ 1935194 h 2102929"/>
                <a:gd name="connsiteX862" fmla="*/ 1808798 w 4438364"/>
                <a:gd name="connsiteY862" fmla="*/ 1937195 h 2102929"/>
                <a:gd name="connsiteX863" fmla="*/ 1806797 w 4438364"/>
                <a:gd name="connsiteY863" fmla="*/ 1939100 h 2102929"/>
                <a:gd name="connsiteX864" fmla="*/ 1806797 w 4438364"/>
                <a:gd name="connsiteY864" fmla="*/ 1941005 h 2102929"/>
                <a:gd name="connsiteX865" fmla="*/ 1806797 w 4438364"/>
                <a:gd name="connsiteY865" fmla="*/ 1944910 h 2102929"/>
                <a:gd name="connsiteX866" fmla="*/ 1806797 w 4438364"/>
                <a:gd name="connsiteY866" fmla="*/ 1946910 h 2102929"/>
                <a:gd name="connsiteX867" fmla="*/ 1806797 w 4438364"/>
                <a:gd name="connsiteY867" fmla="*/ 1948815 h 2102929"/>
                <a:gd name="connsiteX868" fmla="*/ 1804892 w 4438364"/>
                <a:gd name="connsiteY868" fmla="*/ 1952720 h 2102929"/>
                <a:gd name="connsiteX869" fmla="*/ 1804892 w 4438364"/>
                <a:gd name="connsiteY869" fmla="*/ 1956626 h 2102929"/>
                <a:gd name="connsiteX870" fmla="*/ 1804892 w 4438364"/>
                <a:gd name="connsiteY870" fmla="*/ 1958531 h 2102929"/>
                <a:gd name="connsiteX871" fmla="*/ 1804892 w 4438364"/>
                <a:gd name="connsiteY871" fmla="*/ 1960436 h 2102929"/>
                <a:gd name="connsiteX872" fmla="*/ 1802892 w 4438364"/>
                <a:gd name="connsiteY872" fmla="*/ 1962436 h 2102929"/>
                <a:gd name="connsiteX873" fmla="*/ 1800987 w 4438364"/>
                <a:gd name="connsiteY873" fmla="*/ 1964341 h 2102929"/>
                <a:gd name="connsiteX874" fmla="*/ 1797082 w 4438364"/>
                <a:gd name="connsiteY874" fmla="*/ 1964341 h 2102929"/>
                <a:gd name="connsiteX875" fmla="*/ 1797082 w 4438364"/>
                <a:gd name="connsiteY875" fmla="*/ 1966341 h 2102929"/>
                <a:gd name="connsiteX876" fmla="*/ 1797082 w 4438364"/>
                <a:gd name="connsiteY876" fmla="*/ 1968246 h 2102929"/>
                <a:gd name="connsiteX877" fmla="*/ 1797082 w 4438364"/>
                <a:gd name="connsiteY877" fmla="*/ 1972151 h 2102929"/>
                <a:gd name="connsiteX878" fmla="*/ 1797082 w 4438364"/>
                <a:gd name="connsiteY878" fmla="*/ 1974056 h 2102929"/>
                <a:gd name="connsiteX879" fmla="*/ 1797082 w 4438364"/>
                <a:gd name="connsiteY879" fmla="*/ 1976057 h 2102929"/>
                <a:gd name="connsiteX880" fmla="*/ 1795177 w 4438364"/>
                <a:gd name="connsiteY880" fmla="*/ 1977962 h 2102929"/>
                <a:gd name="connsiteX881" fmla="*/ 1795177 w 4438364"/>
                <a:gd name="connsiteY881" fmla="*/ 1979867 h 2102929"/>
                <a:gd name="connsiteX882" fmla="*/ 1795177 w 4438364"/>
                <a:gd name="connsiteY882" fmla="*/ 1981867 h 2102929"/>
                <a:gd name="connsiteX883" fmla="*/ 1795177 w 4438364"/>
                <a:gd name="connsiteY883" fmla="*/ 1985772 h 2102929"/>
                <a:gd name="connsiteX884" fmla="*/ 1795177 w 4438364"/>
                <a:gd name="connsiteY884" fmla="*/ 1989487 h 2102929"/>
                <a:gd name="connsiteX885" fmla="*/ 1793177 w 4438364"/>
                <a:gd name="connsiteY885" fmla="*/ 1991487 h 2102929"/>
                <a:gd name="connsiteX886" fmla="*/ 1791272 w 4438364"/>
                <a:gd name="connsiteY886" fmla="*/ 1993392 h 2102929"/>
                <a:gd name="connsiteX887" fmla="*/ 1789367 w 4438364"/>
                <a:gd name="connsiteY887" fmla="*/ 1995392 h 2102929"/>
                <a:gd name="connsiteX888" fmla="*/ 1787366 w 4438364"/>
                <a:gd name="connsiteY888" fmla="*/ 1997297 h 2102929"/>
                <a:gd name="connsiteX889" fmla="*/ 1785461 w 4438364"/>
                <a:gd name="connsiteY889" fmla="*/ 2001203 h 2102929"/>
                <a:gd name="connsiteX890" fmla="*/ 1783461 w 4438364"/>
                <a:gd name="connsiteY890" fmla="*/ 2005108 h 2102929"/>
                <a:gd name="connsiteX891" fmla="*/ 1783461 w 4438364"/>
                <a:gd name="connsiteY891" fmla="*/ 2007013 h 2102929"/>
                <a:gd name="connsiteX892" fmla="*/ 1785461 w 4438364"/>
                <a:gd name="connsiteY892" fmla="*/ 2010918 h 2102929"/>
                <a:gd name="connsiteX893" fmla="*/ 1785461 w 4438364"/>
                <a:gd name="connsiteY893" fmla="*/ 2016728 h 2102929"/>
                <a:gd name="connsiteX894" fmla="*/ 1785461 w 4438364"/>
                <a:gd name="connsiteY894" fmla="*/ 2018538 h 2102929"/>
                <a:gd name="connsiteX895" fmla="*/ 1785461 w 4438364"/>
                <a:gd name="connsiteY895" fmla="*/ 2020538 h 2102929"/>
                <a:gd name="connsiteX896" fmla="*/ 1785461 w 4438364"/>
                <a:gd name="connsiteY896" fmla="*/ 2024444 h 2102929"/>
                <a:gd name="connsiteX897" fmla="*/ 1787366 w 4438364"/>
                <a:gd name="connsiteY897" fmla="*/ 2028158 h 2102929"/>
                <a:gd name="connsiteX898" fmla="*/ 1789367 w 4438364"/>
                <a:gd name="connsiteY898" fmla="*/ 2030159 h 2102929"/>
                <a:gd name="connsiteX899" fmla="*/ 1791272 w 4438364"/>
                <a:gd name="connsiteY899" fmla="*/ 2030159 h 2102929"/>
                <a:gd name="connsiteX900" fmla="*/ 1793177 w 4438364"/>
                <a:gd name="connsiteY900" fmla="*/ 2034064 h 2102929"/>
                <a:gd name="connsiteX901" fmla="*/ 1797082 w 4438364"/>
                <a:gd name="connsiteY901" fmla="*/ 2035969 h 2102929"/>
                <a:gd name="connsiteX902" fmla="*/ 1799082 w 4438364"/>
                <a:gd name="connsiteY902" fmla="*/ 2037874 h 2102929"/>
                <a:gd name="connsiteX903" fmla="*/ 1800987 w 4438364"/>
                <a:gd name="connsiteY903" fmla="*/ 2039874 h 2102929"/>
                <a:gd name="connsiteX904" fmla="*/ 1802892 w 4438364"/>
                <a:gd name="connsiteY904" fmla="*/ 2041779 h 2102929"/>
                <a:gd name="connsiteX905" fmla="*/ 1804892 w 4438364"/>
                <a:gd name="connsiteY905" fmla="*/ 2043779 h 2102929"/>
                <a:gd name="connsiteX906" fmla="*/ 1806797 w 4438364"/>
                <a:gd name="connsiteY906" fmla="*/ 2045684 h 2102929"/>
                <a:gd name="connsiteX907" fmla="*/ 1808798 w 4438364"/>
                <a:gd name="connsiteY907" fmla="*/ 2047589 h 2102929"/>
                <a:gd name="connsiteX908" fmla="*/ 1810703 w 4438364"/>
                <a:gd name="connsiteY908" fmla="*/ 2049590 h 2102929"/>
                <a:gd name="connsiteX909" fmla="*/ 1812608 w 4438364"/>
                <a:gd name="connsiteY909" fmla="*/ 2049590 h 2102929"/>
                <a:gd name="connsiteX910" fmla="*/ 1816513 w 4438364"/>
                <a:gd name="connsiteY910" fmla="*/ 2051495 h 2102929"/>
                <a:gd name="connsiteX911" fmla="*/ 1820418 w 4438364"/>
                <a:gd name="connsiteY911" fmla="*/ 2053495 h 2102929"/>
                <a:gd name="connsiteX912" fmla="*/ 1824323 w 4438364"/>
                <a:gd name="connsiteY912" fmla="*/ 2057209 h 2102929"/>
                <a:gd name="connsiteX913" fmla="*/ 1826228 w 4438364"/>
                <a:gd name="connsiteY913" fmla="*/ 2059210 h 2102929"/>
                <a:gd name="connsiteX914" fmla="*/ 1826228 w 4438364"/>
                <a:gd name="connsiteY914" fmla="*/ 2061115 h 2102929"/>
                <a:gd name="connsiteX915" fmla="*/ 1826228 w 4438364"/>
                <a:gd name="connsiteY915" fmla="*/ 2063115 h 2102929"/>
                <a:gd name="connsiteX916" fmla="*/ 1828229 w 4438364"/>
                <a:gd name="connsiteY916" fmla="*/ 2065020 h 2102929"/>
                <a:gd name="connsiteX917" fmla="*/ 1830038 w 4438364"/>
                <a:gd name="connsiteY917" fmla="*/ 2065020 h 2102929"/>
                <a:gd name="connsiteX918" fmla="*/ 1830038 w 4438364"/>
                <a:gd name="connsiteY918" fmla="*/ 2066925 h 2102929"/>
                <a:gd name="connsiteX919" fmla="*/ 1830038 w 4438364"/>
                <a:gd name="connsiteY919" fmla="*/ 2070830 h 2102929"/>
                <a:gd name="connsiteX920" fmla="*/ 1830038 w 4438364"/>
                <a:gd name="connsiteY920" fmla="*/ 2072831 h 2102929"/>
                <a:gd name="connsiteX921" fmla="*/ 1830038 w 4438364"/>
                <a:gd name="connsiteY921" fmla="*/ 2074736 h 2102929"/>
                <a:gd name="connsiteX922" fmla="*/ 1830038 w 4438364"/>
                <a:gd name="connsiteY922" fmla="*/ 2076641 h 2102929"/>
                <a:gd name="connsiteX923" fmla="*/ 1831943 w 4438364"/>
                <a:gd name="connsiteY923" fmla="*/ 2080546 h 2102929"/>
                <a:gd name="connsiteX924" fmla="*/ 1833943 w 4438364"/>
                <a:gd name="connsiteY924" fmla="*/ 2082546 h 2102929"/>
                <a:gd name="connsiteX925" fmla="*/ 1835849 w 4438364"/>
                <a:gd name="connsiteY925" fmla="*/ 2086261 h 2102929"/>
                <a:gd name="connsiteX926" fmla="*/ 1837849 w 4438364"/>
                <a:gd name="connsiteY926" fmla="*/ 2088261 h 2102929"/>
                <a:gd name="connsiteX927" fmla="*/ 1839754 w 4438364"/>
                <a:gd name="connsiteY927" fmla="*/ 2090166 h 2102929"/>
                <a:gd name="connsiteX928" fmla="*/ 1839754 w 4438364"/>
                <a:gd name="connsiteY928" fmla="*/ 2092166 h 2102929"/>
                <a:gd name="connsiteX929" fmla="*/ 1857185 w 4438364"/>
                <a:gd name="connsiteY929" fmla="*/ 2094071 h 2102929"/>
                <a:gd name="connsiteX930" fmla="*/ 1872901 w 4438364"/>
                <a:gd name="connsiteY930" fmla="*/ 2101025 h 2102929"/>
                <a:gd name="connsiteX931" fmla="*/ 1883950 w 4438364"/>
                <a:gd name="connsiteY931" fmla="*/ 2102930 h 2102929"/>
                <a:gd name="connsiteX932" fmla="*/ 1874330 w 4438364"/>
                <a:gd name="connsiteY932" fmla="*/ 2085499 h 2102929"/>
                <a:gd name="connsiteX933" fmla="*/ 1881950 w 4438364"/>
                <a:gd name="connsiteY933" fmla="*/ 2052733 h 2102929"/>
                <a:gd name="connsiteX934" fmla="*/ 1895475 w 4438364"/>
                <a:gd name="connsiteY934" fmla="*/ 2033492 h 2102929"/>
                <a:gd name="connsiteX935" fmla="*/ 1924431 w 4438364"/>
                <a:gd name="connsiteY935" fmla="*/ 2010347 h 2102929"/>
                <a:gd name="connsiteX936" fmla="*/ 1997678 w 4438364"/>
                <a:gd name="connsiteY936" fmla="*/ 1915954 h 2102929"/>
                <a:gd name="connsiteX937" fmla="*/ 2001584 w 4438364"/>
                <a:gd name="connsiteY937" fmla="*/ 1892808 h 2102929"/>
                <a:gd name="connsiteX938" fmla="*/ 2019014 w 4438364"/>
                <a:gd name="connsiteY938" fmla="*/ 1877378 h 2102929"/>
                <a:gd name="connsiteX939" fmla="*/ 2028635 w 4438364"/>
                <a:gd name="connsiteY939" fmla="*/ 1844612 h 2102929"/>
                <a:gd name="connsiteX940" fmla="*/ 2074831 w 4438364"/>
                <a:gd name="connsiteY940" fmla="*/ 1786795 h 2102929"/>
                <a:gd name="connsiteX941" fmla="*/ 2072926 w 4438364"/>
                <a:gd name="connsiteY941" fmla="*/ 1763649 h 2102929"/>
                <a:gd name="connsiteX942" fmla="*/ 2126075 w 4438364"/>
                <a:gd name="connsiteY942" fmla="*/ 1663541 h 2102929"/>
                <a:gd name="connsiteX943" fmla="*/ 2171129 w 4438364"/>
                <a:gd name="connsiteY943" fmla="*/ 1578674 h 2102929"/>
                <a:gd name="connsiteX944" fmla="*/ 2190369 w 4438364"/>
                <a:gd name="connsiteY944" fmla="*/ 1553623 h 2102929"/>
                <a:gd name="connsiteX945" fmla="*/ 2236661 w 4438364"/>
                <a:gd name="connsiteY945" fmla="*/ 1534382 h 2102929"/>
                <a:gd name="connsiteX946" fmla="*/ 2240566 w 4438364"/>
                <a:gd name="connsiteY946" fmla="*/ 1520857 h 2102929"/>
                <a:gd name="connsiteX947" fmla="*/ 2265617 w 4438364"/>
                <a:gd name="connsiteY947" fmla="*/ 1513046 h 2102929"/>
                <a:gd name="connsiteX948" fmla="*/ 2238566 w 4438364"/>
                <a:gd name="connsiteY948" fmla="*/ 1516952 h 2102929"/>
                <a:gd name="connsiteX949" fmla="*/ 2254091 w 4438364"/>
                <a:gd name="connsiteY949" fmla="*/ 1509236 h 2102929"/>
                <a:gd name="connsiteX950" fmla="*/ 2250186 w 4438364"/>
                <a:gd name="connsiteY950" fmla="*/ 1507331 h 2102929"/>
                <a:gd name="connsiteX951" fmla="*/ 2280952 w 4438364"/>
                <a:gd name="connsiteY951" fmla="*/ 1476566 h 2102929"/>
                <a:gd name="connsiteX952" fmla="*/ 2265521 w 4438364"/>
                <a:gd name="connsiteY952" fmla="*/ 1463040 h 2102929"/>
                <a:gd name="connsiteX953" fmla="*/ 2269427 w 4438364"/>
                <a:gd name="connsiteY953" fmla="*/ 1447609 h 2102929"/>
                <a:gd name="connsiteX954" fmla="*/ 2261616 w 4438364"/>
                <a:gd name="connsiteY954" fmla="*/ 1439799 h 2102929"/>
                <a:gd name="connsiteX955" fmla="*/ 2269427 w 4438364"/>
                <a:gd name="connsiteY955" fmla="*/ 1434084 h 2102929"/>
                <a:gd name="connsiteX956" fmla="*/ 2269427 w 4438364"/>
                <a:gd name="connsiteY956" fmla="*/ 1409033 h 2102929"/>
                <a:gd name="connsiteX957" fmla="*/ 2284857 w 4438364"/>
                <a:gd name="connsiteY957" fmla="*/ 1387792 h 2102929"/>
                <a:gd name="connsiteX958" fmla="*/ 2308003 w 4438364"/>
                <a:gd name="connsiteY958" fmla="*/ 1376267 h 2102929"/>
                <a:gd name="connsiteX959" fmla="*/ 2296382 w 4438364"/>
                <a:gd name="connsiteY959" fmla="*/ 1360837 h 2102929"/>
                <a:gd name="connsiteX960" fmla="*/ 2321528 w 4438364"/>
                <a:gd name="connsiteY960" fmla="*/ 1331881 h 2102929"/>
                <a:gd name="connsiteX961" fmla="*/ 2329148 w 4438364"/>
                <a:gd name="connsiteY961" fmla="*/ 1308735 h 2102929"/>
                <a:gd name="connsiteX962" fmla="*/ 2340769 w 4438364"/>
                <a:gd name="connsiteY962" fmla="*/ 1306830 h 2102929"/>
                <a:gd name="connsiteX963" fmla="*/ 2340769 w 4438364"/>
                <a:gd name="connsiteY963" fmla="*/ 1316355 h 2102929"/>
                <a:gd name="connsiteX964" fmla="*/ 2348389 w 4438364"/>
                <a:gd name="connsiteY964" fmla="*/ 1302925 h 2102929"/>
                <a:gd name="connsiteX965" fmla="*/ 2352294 w 4438364"/>
                <a:gd name="connsiteY965" fmla="*/ 1308640 h 2102929"/>
                <a:gd name="connsiteX966" fmla="*/ 2346579 w 4438364"/>
                <a:gd name="connsiteY966" fmla="*/ 1322165 h 2102929"/>
                <a:gd name="connsiteX967" fmla="*/ 2334959 w 4438364"/>
                <a:gd name="connsiteY967" fmla="*/ 1318260 h 2102929"/>
                <a:gd name="connsiteX968" fmla="*/ 2344579 w 4438364"/>
                <a:gd name="connsiteY968" fmla="*/ 1327880 h 2102929"/>
                <a:gd name="connsiteX969" fmla="*/ 2344579 w 4438364"/>
                <a:gd name="connsiteY969" fmla="*/ 1347121 h 2102929"/>
                <a:gd name="connsiteX970" fmla="*/ 2317718 w 4438364"/>
                <a:gd name="connsiteY970" fmla="*/ 1387507 h 2102929"/>
                <a:gd name="connsiteX971" fmla="*/ 2304193 w 4438364"/>
                <a:gd name="connsiteY971" fmla="*/ 1391412 h 2102929"/>
                <a:gd name="connsiteX972" fmla="*/ 2321624 w 4438364"/>
                <a:gd name="connsiteY972" fmla="*/ 1435703 h 2102929"/>
                <a:gd name="connsiteX973" fmla="*/ 2323529 w 4438364"/>
                <a:gd name="connsiteY973" fmla="*/ 1474280 h 2102929"/>
                <a:gd name="connsiteX974" fmla="*/ 2317814 w 4438364"/>
                <a:gd name="connsiteY974" fmla="*/ 1514856 h 2102929"/>
                <a:gd name="connsiteX975" fmla="*/ 2331339 w 4438364"/>
                <a:gd name="connsiteY975" fmla="*/ 1551432 h 2102929"/>
                <a:gd name="connsiteX976" fmla="*/ 2346770 w 4438364"/>
                <a:gd name="connsiteY976" fmla="*/ 1518666 h 2102929"/>
                <a:gd name="connsiteX977" fmla="*/ 2364010 w 4438364"/>
                <a:gd name="connsiteY977" fmla="*/ 1524572 h 2102929"/>
                <a:gd name="connsiteX978" fmla="*/ 2375630 w 4438364"/>
                <a:gd name="connsiteY978" fmla="*/ 1511046 h 2102929"/>
                <a:gd name="connsiteX979" fmla="*/ 2398776 w 4438364"/>
                <a:gd name="connsiteY979" fmla="*/ 1512951 h 2102929"/>
                <a:gd name="connsiteX980" fmla="*/ 2417445 w 4438364"/>
                <a:gd name="connsiteY980" fmla="*/ 1495806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4438364" h="2102929">
                  <a:moveTo>
                    <a:pt x="2417445" y="1495806"/>
                  </a:moveTo>
                  <a:lnTo>
                    <a:pt x="2415445" y="1474661"/>
                  </a:lnTo>
                  <a:lnTo>
                    <a:pt x="2430875" y="1461135"/>
                  </a:lnTo>
                  <a:lnTo>
                    <a:pt x="2430875" y="1449610"/>
                  </a:lnTo>
                  <a:lnTo>
                    <a:pt x="2444401" y="1443895"/>
                  </a:lnTo>
                  <a:lnTo>
                    <a:pt x="2438686" y="1430369"/>
                  </a:lnTo>
                  <a:lnTo>
                    <a:pt x="2456116" y="1424654"/>
                  </a:lnTo>
                  <a:lnTo>
                    <a:pt x="2463737" y="1409129"/>
                  </a:lnTo>
                  <a:lnTo>
                    <a:pt x="2454116" y="1386078"/>
                  </a:lnTo>
                  <a:lnTo>
                    <a:pt x="2459927" y="1360932"/>
                  </a:lnTo>
                  <a:lnTo>
                    <a:pt x="2486978" y="1357217"/>
                  </a:lnTo>
                  <a:lnTo>
                    <a:pt x="2504408" y="1386173"/>
                  </a:lnTo>
                  <a:lnTo>
                    <a:pt x="2510219" y="1378458"/>
                  </a:lnTo>
                  <a:lnTo>
                    <a:pt x="2550605" y="1388078"/>
                  </a:lnTo>
                  <a:lnTo>
                    <a:pt x="2560225" y="1380268"/>
                  </a:lnTo>
                  <a:lnTo>
                    <a:pt x="2565940" y="1355217"/>
                  </a:lnTo>
                  <a:lnTo>
                    <a:pt x="2583371" y="1347597"/>
                  </a:lnTo>
                  <a:lnTo>
                    <a:pt x="2594896" y="1328357"/>
                  </a:lnTo>
                  <a:lnTo>
                    <a:pt x="2612327" y="1326356"/>
                  </a:lnTo>
                  <a:lnTo>
                    <a:pt x="2627757" y="1339882"/>
                  </a:lnTo>
                  <a:lnTo>
                    <a:pt x="2633567" y="1366933"/>
                  </a:lnTo>
                  <a:lnTo>
                    <a:pt x="2614327" y="1388078"/>
                  </a:lnTo>
                  <a:lnTo>
                    <a:pt x="2610612" y="1413129"/>
                  </a:lnTo>
                  <a:lnTo>
                    <a:pt x="2595086" y="1428559"/>
                  </a:lnTo>
                  <a:lnTo>
                    <a:pt x="2612517" y="1449800"/>
                  </a:lnTo>
                  <a:lnTo>
                    <a:pt x="2587466" y="1444085"/>
                  </a:lnTo>
                  <a:lnTo>
                    <a:pt x="2579656" y="1449800"/>
                  </a:lnTo>
                  <a:lnTo>
                    <a:pt x="2570036" y="1438180"/>
                  </a:lnTo>
                  <a:lnTo>
                    <a:pt x="2562416" y="1444085"/>
                  </a:lnTo>
                  <a:lnTo>
                    <a:pt x="2566130" y="1451705"/>
                  </a:lnTo>
                  <a:lnTo>
                    <a:pt x="2560415" y="1449800"/>
                  </a:lnTo>
                  <a:lnTo>
                    <a:pt x="2558510" y="1459421"/>
                  </a:lnTo>
                  <a:lnTo>
                    <a:pt x="2568131" y="1457420"/>
                  </a:lnTo>
                  <a:lnTo>
                    <a:pt x="2566130" y="1476661"/>
                  </a:lnTo>
                  <a:lnTo>
                    <a:pt x="2558510" y="1467041"/>
                  </a:lnTo>
                  <a:lnTo>
                    <a:pt x="2548890" y="1492187"/>
                  </a:lnTo>
                  <a:lnTo>
                    <a:pt x="2539270" y="1490186"/>
                  </a:lnTo>
                  <a:lnTo>
                    <a:pt x="2533460" y="1499807"/>
                  </a:lnTo>
                  <a:lnTo>
                    <a:pt x="2531459" y="1524857"/>
                  </a:lnTo>
                  <a:lnTo>
                    <a:pt x="2525649" y="1530763"/>
                  </a:lnTo>
                  <a:lnTo>
                    <a:pt x="2508218" y="1528763"/>
                  </a:lnTo>
                  <a:lnTo>
                    <a:pt x="2498598" y="1542288"/>
                  </a:lnTo>
                  <a:lnTo>
                    <a:pt x="2502503" y="1559719"/>
                  </a:lnTo>
                  <a:lnTo>
                    <a:pt x="2516029" y="1567339"/>
                  </a:lnTo>
                  <a:lnTo>
                    <a:pt x="2527554" y="1590484"/>
                  </a:lnTo>
                  <a:lnTo>
                    <a:pt x="2539174" y="1600105"/>
                  </a:lnTo>
                  <a:lnTo>
                    <a:pt x="2562320" y="1604010"/>
                  </a:lnTo>
                  <a:lnTo>
                    <a:pt x="2573846" y="1619441"/>
                  </a:lnTo>
                  <a:lnTo>
                    <a:pt x="2577751" y="1611630"/>
                  </a:lnTo>
                  <a:lnTo>
                    <a:pt x="2569940" y="1602010"/>
                  </a:lnTo>
                  <a:lnTo>
                    <a:pt x="2562320" y="1557719"/>
                  </a:lnTo>
                  <a:lnTo>
                    <a:pt x="2573846" y="1550099"/>
                  </a:lnTo>
                  <a:lnTo>
                    <a:pt x="2589276" y="1553813"/>
                  </a:lnTo>
                  <a:lnTo>
                    <a:pt x="2585371" y="1544193"/>
                  </a:lnTo>
                  <a:lnTo>
                    <a:pt x="2596991" y="1507617"/>
                  </a:lnTo>
                  <a:lnTo>
                    <a:pt x="2625947" y="1509522"/>
                  </a:lnTo>
                  <a:lnTo>
                    <a:pt x="2633567" y="1499902"/>
                  </a:lnTo>
                  <a:lnTo>
                    <a:pt x="2627757" y="1492282"/>
                  </a:lnTo>
                  <a:lnTo>
                    <a:pt x="2637378" y="1486376"/>
                  </a:lnTo>
                  <a:lnTo>
                    <a:pt x="2627757" y="1480661"/>
                  </a:lnTo>
                  <a:lnTo>
                    <a:pt x="2629757" y="1473041"/>
                  </a:lnTo>
                  <a:lnTo>
                    <a:pt x="2645188" y="1467136"/>
                  </a:lnTo>
                  <a:lnTo>
                    <a:pt x="2660618" y="1473041"/>
                  </a:lnTo>
                  <a:lnTo>
                    <a:pt x="2668429" y="1457516"/>
                  </a:lnTo>
                  <a:lnTo>
                    <a:pt x="2676144" y="1458182"/>
                  </a:lnTo>
                  <a:lnTo>
                    <a:pt x="2693384" y="1459611"/>
                  </a:lnTo>
                  <a:lnTo>
                    <a:pt x="2699099" y="1436465"/>
                  </a:lnTo>
                  <a:lnTo>
                    <a:pt x="2712625" y="1426845"/>
                  </a:lnTo>
                  <a:lnTo>
                    <a:pt x="2751201" y="1430750"/>
                  </a:lnTo>
                  <a:lnTo>
                    <a:pt x="2756916" y="1422940"/>
                  </a:lnTo>
                  <a:lnTo>
                    <a:pt x="2758821" y="1388269"/>
                  </a:lnTo>
                  <a:lnTo>
                    <a:pt x="2772347" y="1369028"/>
                  </a:lnTo>
                  <a:lnTo>
                    <a:pt x="2766536" y="1353598"/>
                  </a:lnTo>
                  <a:lnTo>
                    <a:pt x="2776157" y="1315022"/>
                  </a:lnTo>
                  <a:lnTo>
                    <a:pt x="2801207" y="1301496"/>
                  </a:lnTo>
                  <a:lnTo>
                    <a:pt x="2810828" y="1282256"/>
                  </a:lnTo>
                  <a:lnTo>
                    <a:pt x="2837879" y="1280351"/>
                  </a:lnTo>
                  <a:lnTo>
                    <a:pt x="2855119" y="1264920"/>
                  </a:lnTo>
                  <a:lnTo>
                    <a:pt x="2891790" y="1274540"/>
                  </a:lnTo>
                  <a:lnTo>
                    <a:pt x="2912936" y="1262920"/>
                  </a:lnTo>
                  <a:lnTo>
                    <a:pt x="2957417" y="1264920"/>
                  </a:lnTo>
                  <a:lnTo>
                    <a:pt x="3013234" y="1282160"/>
                  </a:lnTo>
                  <a:lnTo>
                    <a:pt x="3055715" y="1307211"/>
                  </a:lnTo>
                  <a:lnTo>
                    <a:pt x="3046095" y="1287971"/>
                  </a:lnTo>
                  <a:lnTo>
                    <a:pt x="3073146" y="1261015"/>
                  </a:lnTo>
                  <a:lnTo>
                    <a:pt x="3088767" y="1261967"/>
                  </a:lnTo>
                  <a:lnTo>
                    <a:pt x="3104007" y="1262920"/>
                  </a:lnTo>
                  <a:lnTo>
                    <a:pt x="3127153" y="1249394"/>
                  </a:lnTo>
                  <a:lnTo>
                    <a:pt x="3173349" y="1264920"/>
                  </a:lnTo>
                  <a:lnTo>
                    <a:pt x="3206115" y="1268635"/>
                  </a:lnTo>
                  <a:lnTo>
                    <a:pt x="3211925" y="1262920"/>
                  </a:lnTo>
                  <a:lnTo>
                    <a:pt x="3231166" y="1261015"/>
                  </a:lnTo>
                  <a:lnTo>
                    <a:pt x="3269742" y="1197388"/>
                  </a:lnTo>
                  <a:lnTo>
                    <a:pt x="3317939" y="1143286"/>
                  </a:lnTo>
                  <a:lnTo>
                    <a:pt x="3341084" y="1131761"/>
                  </a:lnTo>
                  <a:lnTo>
                    <a:pt x="3373850" y="1143286"/>
                  </a:lnTo>
                  <a:lnTo>
                    <a:pt x="3398901" y="1127855"/>
                  </a:lnTo>
                  <a:lnTo>
                    <a:pt x="3423952" y="1152906"/>
                  </a:lnTo>
                  <a:lnTo>
                    <a:pt x="3433572" y="1139476"/>
                  </a:lnTo>
                  <a:lnTo>
                    <a:pt x="3451003" y="1137476"/>
                  </a:lnTo>
                  <a:lnTo>
                    <a:pt x="3504914" y="1166432"/>
                  </a:lnTo>
                  <a:lnTo>
                    <a:pt x="3545491" y="1172147"/>
                  </a:lnTo>
                  <a:lnTo>
                    <a:pt x="3549206" y="1181767"/>
                  </a:lnTo>
                  <a:lnTo>
                    <a:pt x="3557016" y="1168337"/>
                  </a:lnTo>
                  <a:lnTo>
                    <a:pt x="3566636" y="1179862"/>
                  </a:lnTo>
                  <a:lnTo>
                    <a:pt x="3580162" y="1177957"/>
                  </a:lnTo>
                  <a:lnTo>
                    <a:pt x="3616738" y="1201007"/>
                  </a:lnTo>
                  <a:lnTo>
                    <a:pt x="3676555" y="1218438"/>
                  </a:lnTo>
                  <a:lnTo>
                    <a:pt x="3738277" y="1297400"/>
                  </a:lnTo>
                  <a:lnTo>
                    <a:pt x="3761328" y="1303306"/>
                  </a:lnTo>
                  <a:lnTo>
                    <a:pt x="3767233" y="1316736"/>
                  </a:lnTo>
                  <a:lnTo>
                    <a:pt x="3792284" y="1326356"/>
                  </a:lnTo>
                  <a:lnTo>
                    <a:pt x="3790283" y="1339882"/>
                  </a:lnTo>
                  <a:lnTo>
                    <a:pt x="3801904" y="1355312"/>
                  </a:lnTo>
                  <a:lnTo>
                    <a:pt x="3817334" y="1355312"/>
                  </a:lnTo>
                  <a:lnTo>
                    <a:pt x="3850100" y="1384268"/>
                  </a:lnTo>
                  <a:lnTo>
                    <a:pt x="3857720" y="1376648"/>
                  </a:lnTo>
                  <a:lnTo>
                    <a:pt x="3886676" y="1374648"/>
                  </a:lnTo>
                  <a:lnTo>
                    <a:pt x="3867436" y="1349597"/>
                  </a:lnTo>
                  <a:lnTo>
                    <a:pt x="3873341" y="1349597"/>
                  </a:lnTo>
                  <a:lnTo>
                    <a:pt x="3865531" y="1309211"/>
                  </a:lnTo>
                  <a:lnTo>
                    <a:pt x="3879056" y="1305306"/>
                  </a:lnTo>
                  <a:lnTo>
                    <a:pt x="3861626" y="1278255"/>
                  </a:lnTo>
                  <a:lnTo>
                    <a:pt x="3879056" y="1251395"/>
                  </a:lnTo>
                  <a:lnTo>
                    <a:pt x="3896297" y="1251395"/>
                  </a:lnTo>
                  <a:lnTo>
                    <a:pt x="3896297" y="1187767"/>
                  </a:lnTo>
                  <a:lnTo>
                    <a:pt x="3913728" y="1172242"/>
                  </a:lnTo>
                  <a:lnTo>
                    <a:pt x="3952304" y="1195388"/>
                  </a:lnTo>
                  <a:lnTo>
                    <a:pt x="3967734" y="1199293"/>
                  </a:lnTo>
                  <a:lnTo>
                    <a:pt x="3967734" y="1193578"/>
                  </a:lnTo>
                  <a:lnTo>
                    <a:pt x="3983165" y="1193578"/>
                  </a:lnTo>
                  <a:lnTo>
                    <a:pt x="3992785" y="1201198"/>
                  </a:lnTo>
                  <a:lnTo>
                    <a:pt x="4004405" y="1255300"/>
                  </a:lnTo>
                  <a:lnTo>
                    <a:pt x="4014026" y="1251395"/>
                  </a:lnTo>
                  <a:lnTo>
                    <a:pt x="4019836" y="1228249"/>
                  </a:lnTo>
                  <a:lnTo>
                    <a:pt x="4035266" y="1230154"/>
                  </a:lnTo>
                  <a:lnTo>
                    <a:pt x="4037266" y="1243679"/>
                  </a:lnTo>
                  <a:lnTo>
                    <a:pt x="4048792" y="1253300"/>
                  </a:lnTo>
                  <a:lnTo>
                    <a:pt x="4044887" y="1214723"/>
                  </a:lnTo>
                  <a:lnTo>
                    <a:pt x="4083463" y="1224344"/>
                  </a:lnTo>
                  <a:lnTo>
                    <a:pt x="4085463" y="1218629"/>
                  </a:lnTo>
                  <a:lnTo>
                    <a:pt x="4125945" y="1251395"/>
                  </a:lnTo>
                  <a:lnTo>
                    <a:pt x="4122039" y="1222438"/>
                  </a:lnTo>
                  <a:lnTo>
                    <a:pt x="4147090" y="1222438"/>
                  </a:lnTo>
                  <a:lnTo>
                    <a:pt x="4168331" y="1247489"/>
                  </a:lnTo>
                  <a:lnTo>
                    <a:pt x="4174046" y="1243584"/>
                  </a:lnTo>
                  <a:lnTo>
                    <a:pt x="4162520" y="1226344"/>
                  </a:lnTo>
                  <a:lnTo>
                    <a:pt x="4177951" y="1237869"/>
                  </a:lnTo>
                  <a:lnTo>
                    <a:pt x="4183761" y="1232154"/>
                  </a:lnTo>
                  <a:lnTo>
                    <a:pt x="4216527" y="1247584"/>
                  </a:lnTo>
                  <a:lnTo>
                    <a:pt x="4210812" y="1234059"/>
                  </a:lnTo>
                  <a:lnTo>
                    <a:pt x="4245483" y="1249490"/>
                  </a:lnTo>
                  <a:lnTo>
                    <a:pt x="4243483" y="1239869"/>
                  </a:lnTo>
                  <a:lnTo>
                    <a:pt x="4266629" y="1245775"/>
                  </a:lnTo>
                  <a:lnTo>
                    <a:pt x="4282059" y="1237964"/>
                  </a:lnTo>
                  <a:lnTo>
                    <a:pt x="4288060" y="1240155"/>
                  </a:lnTo>
                  <a:lnTo>
                    <a:pt x="4367022" y="1268825"/>
                  </a:lnTo>
                  <a:lnTo>
                    <a:pt x="4376642" y="1251585"/>
                  </a:lnTo>
                  <a:lnTo>
                    <a:pt x="4405598" y="1253490"/>
                  </a:lnTo>
                  <a:lnTo>
                    <a:pt x="4417124" y="1241965"/>
                  </a:lnTo>
                  <a:lnTo>
                    <a:pt x="4423791" y="1253871"/>
                  </a:lnTo>
                  <a:lnTo>
                    <a:pt x="4426744" y="1259205"/>
                  </a:lnTo>
                  <a:lnTo>
                    <a:pt x="4438365" y="1228439"/>
                  </a:lnTo>
                  <a:lnTo>
                    <a:pt x="4428744" y="1205294"/>
                  </a:lnTo>
                  <a:lnTo>
                    <a:pt x="4413314" y="1203388"/>
                  </a:lnTo>
                  <a:lnTo>
                    <a:pt x="4405503" y="1187958"/>
                  </a:lnTo>
                  <a:lnTo>
                    <a:pt x="4403598" y="1193673"/>
                  </a:lnTo>
                  <a:lnTo>
                    <a:pt x="4393978" y="1187958"/>
                  </a:lnTo>
                  <a:lnTo>
                    <a:pt x="4384358" y="1201388"/>
                  </a:lnTo>
                  <a:lnTo>
                    <a:pt x="4378452" y="1197674"/>
                  </a:lnTo>
                  <a:lnTo>
                    <a:pt x="4316921" y="1126331"/>
                  </a:lnTo>
                  <a:lnTo>
                    <a:pt x="4322636" y="1108901"/>
                  </a:lnTo>
                  <a:lnTo>
                    <a:pt x="4343781" y="1097375"/>
                  </a:lnTo>
                  <a:lnTo>
                    <a:pt x="4345781" y="1087755"/>
                  </a:lnTo>
                  <a:lnTo>
                    <a:pt x="4297585" y="1072325"/>
                  </a:lnTo>
                  <a:lnTo>
                    <a:pt x="4285965" y="1064514"/>
                  </a:lnTo>
                  <a:lnTo>
                    <a:pt x="4282059" y="1043369"/>
                  </a:lnTo>
                  <a:lnTo>
                    <a:pt x="4270534" y="1045274"/>
                  </a:lnTo>
                  <a:lnTo>
                    <a:pt x="4272439" y="1054894"/>
                  </a:lnTo>
                  <a:lnTo>
                    <a:pt x="4262819" y="1043369"/>
                  </a:lnTo>
                  <a:lnTo>
                    <a:pt x="4253198" y="1049084"/>
                  </a:lnTo>
                  <a:lnTo>
                    <a:pt x="4241673" y="1037463"/>
                  </a:lnTo>
                  <a:lnTo>
                    <a:pt x="4239768" y="1050988"/>
                  </a:lnTo>
                  <a:lnTo>
                    <a:pt x="4233863" y="1047083"/>
                  </a:lnTo>
                  <a:lnTo>
                    <a:pt x="4230148" y="1056704"/>
                  </a:lnTo>
                  <a:lnTo>
                    <a:pt x="4214622" y="1060609"/>
                  </a:lnTo>
                  <a:lnTo>
                    <a:pt x="4193477" y="1050988"/>
                  </a:lnTo>
                  <a:lnTo>
                    <a:pt x="4197382" y="1033748"/>
                  </a:lnTo>
                  <a:lnTo>
                    <a:pt x="4178141" y="1027843"/>
                  </a:lnTo>
                  <a:lnTo>
                    <a:pt x="4182047" y="1018223"/>
                  </a:lnTo>
                  <a:lnTo>
                    <a:pt x="4191667" y="1018223"/>
                  </a:lnTo>
                  <a:lnTo>
                    <a:pt x="4182047" y="1014508"/>
                  </a:lnTo>
                  <a:lnTo>
                    <a:pt x="4183952" y="1008602"/>
                  </a:lnTo>
                  <a:lnTo>
                    <a:pt x="4203192" y="1006697"/>
                  </a:lnTo>
                  <a:lnTo>
                    <a:pt x="4216718" y="993172"/>
                  </a:lnTo>
                  <a:lnTo>
                    <a:pt x="4218623" y="979646"/>
                  </a:lnTo>
                  <a:lnTo>
                    <a:pt x="4236054" y="989267"/>
                  </a:lnTo>
                  <a:lnTo>
                    <a:pt x="4241768" y="985552"/>
                  </a:lnTo>
                  <a:lnTo>
                    <a:pt x="4230243" y="954596"/>
                  </a:lnTo>
                  <a:lnTo>
                    <a:pt x="4212813" y="935355"/>
                  </a:lnTo>
                  <a:lnTo>
                    <a:pt x="4208907" y="875633"/>
                  </a:lnTo>
                  <a:lnTo>
                    <a:pt x="4189666" y="838962"/>
                  </a:lnTo>
                  <a:lnTo>
                    <a:pt x="4182047" y="800386"/>
                  </a:lnTo>
                  <a:lnTo>
                    <a:pt x="4151090" y="742569"/>
                  </a:lnTo>
                  <a:lnTo>
                    <a:pt x="4124135" y="729044"/>
                  </a:lnTo>
                  <a:lnTo>
                    <a:pt x="4102894" y="731044"/>
                  </a:lnTo>
                  <a:lnTo>
                    <a:pt x="4100989" y="738664"/>
                  </a:lnTo>
                  <a:lnTo>
                    <a:pt x="4048887" y="761810"/>
                  </a:lnTo>
                  <a:lnTo>
                    <a:pt x="4041077" y="796481"/>
                  </a:lnTo>
                  <a:lnTo>
                    <a:pt x="4029551" y="798481"/>
                  </a:lnTo>
                  <a:lnTo>
                    <a:pt x="4016026" y="788860"/>
                  </a:lnTo>
                  <a:lnTo>
                    <a:pt x="4014121" y="796481"/>
                  </a:lnTo>
                  <a:lnTo>
                    <a:pt x="3965924" y="819626"/>
                  </a:lnTo>
                  <a:lnTo>
                    <a:pt x="3952399" y="815721"/>
                  </a:lnTo>
                  <a:lnTo>
                    <a:pt x="3948494" y="798481"/>
                  </a:lnTo>
                  <a:lnTo>
                    <a:pt x="3956304" y="792766"/>
                  </a:lnTo>
                  <a:lnTo>
                    <a:pt x="3962019" y="802386"/>
                  </a:lnTo>
                  <a:lnTo>
                    <a:pt x="3967734" y="800386"/>
                  </a:lnTo>
                  <a:lnTo>
                    <a:pt x="3929158" y="750284"/>
                  </a:lnTo>
                  <a:lnTo>
                    <a:pt x="3896392" y="746379"/>
                  </a:lnTo>
                  <a:lnTo>
                    <a:pt x="3834860" y="781050"/>
                  </a:lnTo>
                  <a:lnTo>
                    <a:pt x="3796284" y="790670"/>
                  </a:lnTo>
                  <a:lnTo>
                    <a:pt x="3782759" y="784955"/>
                  </a:lnTo>
                  <a:lnTo>
                    <a:pt x="3773138" y="767525"/>
                  </a:lnTo>
                  <a:lnTo>
                    <a:pt x="3732562" y="765620"/>
                  </a:lnTo>
                  <a:lnTo>
                    <a:pt x="3721037" y="746379"/>
                  </a:lnTo>
                  <a:lnTo>
                    <a:pt x="3701796" y="759905"/>
                  </a:lnTo>
                  <a:lnTo>
                    <a:pt x="3674745" y="757904"/>
                  </a:lnTo>
                  <a:lnTo>
                    <a:pt x="3651695" y="746379"/>
                  </a:lnTo>
                  <a:lnTo>
                    <a:pt x="3638169" y="717423"/>
                  </a:lnTo>
                  <a:lnTo>
                    <a:pt x="3659315" y="688467"/>
                  </a:lnTo>
                  <a:lnTo>
                    <a:pt x="3651695" y="638366"/>
                  </a:lnTo>
                  <a:lnTo>
                    <a:pt x="3661315" y="532352"/>
                  </a:lnTo>
                  <a:lnTo>
                    <a:pt x="3707511" y="470630"/>
                  </a:lnTo>
                  <a:lnTo>
                    <a:pt x="3678555" y="470630"/>
                  </a:lnTo>
                  <a:lnTo>
                    <a:pt x="3638169" y="484156"/>
                  </a:lnTo>
                  <a:lnTo>
                    <a:pt x="3564922" y="478250"/>
                  </a:lnTo>
                  <a:lnTo>
                    <a:pt x="3511106" y="487204"/>
                  </a:lnTo>
                  <a:lnTo>
                    <a:pt x="3507105" y="487870"/>
                  </a:lnTo>
                  <a:lnTo>
                    <a:pt x="3379756" y="549593"/>
                  </a:lnTo>
                  <a:lnTo>
                    <a:pt x="3323939" y="567023"/>
                  </a:lnTo>
                  <a:lnTo>
                    <a:pt x="3154204" y="563118"/>
                  </a:lnTo>
                  <a:lnTo>
                    <a:pt x="3090577" y="551593"/>
                  </a:lnTo>
                  <a:lnTo>
                    <a:pt x="3088862" y="551879"/>
                  </a:lnTo>
                  <a:lnTo>
                    <a:pt x="3025140" y="563118"/>
                  </a:lnTo>
                  <a:lnTo>
                    <a:pt x="3030855" y="567023"/>
                  </a:lnTo>
                  <a:lnTo>
                    <a:pt x="3019235" y="570929"/>
                  </a:lnTo>
                  <a:lnTo>
                    <a:pt x="3009614" y="567023"/>
                  </a:lnTo>
                  <a:lnTo>
                    <a:pt x="3015520" y="561308"/>
                  </a:lnTo>
                  <a:lnTo>
                    <a:pt x="2932557" y="586359"/>
                  </a:lnTo>
                  <a:lnTo>
                    <a:pt x="2921032" y="586359"/>
                  </a:lnTo>
                  <a:lnTo>
                    <a:pt x="2901791" y="567119"/>
                  </a:lnTo>
                  <a:lnTo>
                    <a:pt x="2892171" y="571024"/>
                  </a:lnTo>
                  <a:lnTo>
                    <a:pt x="2743676" y="673132"/>
                  </a:lnTo>
                  <a:lnTo>
                    <a:pt x="2693575" y="692372"/>
                  </a:lnTo>
                  <a:lnTo>
                    <a:pt x="2680049" y="686657"/>
                  </a:lnTo>
                  <a:lnTo>
                    <a:pt x="2635758" y="734854"/>
                  </a:lnTo>
                  <a:lnTo>
                    <a:pt x="2616518" y="740569"/>
                  </a:lnTo>
                  <a:lnTo>
                    <a:pt x="2591467" y="780955"/>
                  </a:lnTo>
                  <a:lnTo>
                    <a:pt x="2581847" y="782955"/>
                  </a:lnTo>
                  <a:lnTo>
                    <a:pt x="2566321" y="815626"/>
                  </a:lnTo>
                  <a:lnTo>
                    <a:pt x="2554796" y="821531"/>
                  </a:lnTo>
                  <a:lnTo>
                    <a:pt x="2546985" y="811911"/>
                  </a:lnTo>
                  <a:lnTo>
                    <a:pt x="2550890" y="792671"/>
                  </a:lnTo>
                  <a:lnTo>
                    <a:pt x="2516220" y="790670"/>
                  </a:lnTo>
                  <a:lnTo>
                    <a:pt x="2498789" y="759905"/>
                  </a:lnTo>
                  <a:lnTo>
                    <a:pt x="2485358" y="755999"/>
                  </a:lnTo>
                  <a:lnTo>
                    <a:pt x="2462213" y="755999"/>
                  </a:lnTo>
                  <a:lnTo>
                    <a:pt x="2439067" y="794576"/>
                  </a:lnTo>
                  <a:lnTo>
                    <a:pt x="2406301" y="796481"/>
                  </a:lnTo>
                  <a:lnTo>
                    <a:pt x="2383155" y="767525"/>
                  </a:lnTo>
                  <a:lnTo>
                    <a:pt x="2365915" y="769525"/>
                  </a:lnTo>
                  <a:lnTo>
                    <a:pt x="2352389" y="757904"/>
                  </a:lnTo>
                  <a:lnTo>
                    <a:pt x="2336959" y="711708"/>
                  </a:lnTo>
                  <a:lnTo>
                    <a:pt x="2315718" y="702088"/>
                  </a:lnTo>
                  <a:lnTo>
                    <a:pt x="2304193" y="700087"/>
                  </a:lnTo>
                  <a:lnTo>
                    <a:pt x="2302288" y="707898"/>
                  </a:lnTo>
                  <a:lnTo>
                    <a:pt x="2283047" y="715708"/>
                  </a:lnTo>
                  <a:lnTo>
                    <a:pt x="2261807" y="717614"/>
                  </a:lnTo>
                  <a:lnTo>
                    <a:pt x="2244566" y="735044"/>
                  </a:lnTo>
                  <a:lnTo>
                    <a:pt x="2236946" y="736568"/>
                  </a:lnTo>
                  <a:lnTo>
                    <a:pt x="2225326" y="738854"/>
                  </a:lnTo>
                  <a:lnTo>
                    <a:pt x="2206085" y="727329"/>
                  </a:lnTo>
                  <a:lnTo>
                    <a:pt x="2188655" y="738854"/>
                  </a:lnTo>
                  <a:lnTo>
                    <a:pt x="2138553" y="742760"/>
                  </a:lnTo>
                  <a:lnTo>
                    <a:pt x="2076831" y="729234"/>
                  </a:lnTo>
                  <a:lnTo>
                    <a:pt x="2051780" y="700278"/>
                  </a:lnTo>
                  <a:lnTo>
                    <a:pt x="2051780" y="688753"/>
                  </a:lnTo>
                  <a:lnTo>
                    <a:pt x="2065211" y="684848"/>
                  </a:lnTo>
                  <a:lnTo>
                    <a:pt x="2059496" y="682943"/>
                  </a:lnTo>
                  <a:lnTo>
                    <a:pt x="2051876" y="661702"/>
                  </a:lnTo>
                  <a:lnTo>
                    <a:pt x="2061496" y="640556"/>
                  </a:lnTo>
                  <a:lnTo>
                    <a:pt x="2055590" y="646271"/>
                  </a:lnTo>
                  <a:lnTo>
                    <a:pt x="2040160" y="638651"/>
                  </a:lnTo>
                  <a:lnTo>
                    <a:pt x="2026634" y="640556"/>
                  </a:lnTo>
                  <a:lnTo>
                    <a:pt x="2005489" y="621316"/>
                  </a:lnTo>
                  <a:lnTo>
                    <a:pt x="2003584" y="594265"/>
                  </a:lnTo>
                  <a:lnTo>
                    <a:pt x="1976533" y="584645"/>
                  </a:lnTo>
                  <a:lnTo>
                    <a:pt x="1965008" y="557689"/>
                  </a:lnTo>
                  <a:lnTo>
                    <a:pt x="1966913" y="540258"/>
                  </a:lnTo>
                  <a:lnTo>
                    <a:pt x="1955387" y="536353"/>
                  </a:lnTo>
                  <a:lnTo>
                    <a:pt x="1926527" y="501682"/>
                  </a:lnTo>
                  <a:lnTo>
                    <a:pt x="1920621" y="451580"/>
                  </a:lnTo>
                  <a:lnTo>
                    <a:pt x="1889855" y="418814"/>
                  </a:lnTo>
                  <a:lnTo>
                    <a:pt x="1872425" y="424529"/>
                  </a:lnTo>
                  <a:lnTo>
                    <a:pt x="1878330" y="418814"/>
                  </a:lnTo>
                  <a:lnTo>
                    <a:pt x="1868710" y="414909"/>
                  </a:lnTo>
                  <a:lnTo>
                    <a:pt x="1864805" y="391763"/>
                  </a:lnTo>
                  <a:lnTo>
                    <a:pt x="1856994" y="391763"/>
                  </a:lnTo>
                  <a:lnTo>
                    <a:pt x="1849374" y="405289"/>
                  </a:lnTo>
                  <a:lnTo>
                    <a:pt x="1830134" y="401383"/>
                  </a:lnTo>
                  <a:lnTo>
                    <a:pt x="1822323" y="366713"/>
                  </a:lnTo>
                  <a:lnTo>
                    <a:pt x="1804892" y="368713"/>
                  </a:lnTo>
                  <a:lnTo>
                    <a:pt x="1797272" y="353187"/>
                  </a:lnTo>
                  <a:lnTo>
                    <a:pt x="1774127" y="341662"/>
                  </a:lnTo>
                  <a:lnTo>
                    <a:pt x="1750981" y="345567"/>
                  </a:lnTo>
                  <a:lnTo>
                    <a:pt x="1712405" y="320516"/>
                  </a:lnTo>
                  <a:lnTo>
                    <a:pt x="1644968" y="322421"/>
                  </a:lnTo>
                  <a:lnTo>
                    <a:pt x="1616393" y="315754"/>
                  </a:lnTo>
                  <a:lnTo>
                    <a:pt x="1587151" y="308896"/>
                  </a:lnTo>
                  <a:lnTo>
                    <a:pt x="1506284" y="330232"/>
                  </a:lnTo>
                  <a:lnTo>
                    <a:pt x="1477328" y="382143"/>
                  </a:lnTo>
                  <a:lnTo>
                    <a:pt x="1447800" y="400907"/>
                  </a:lnTo>
                  <a:lnTo>
                    <a:pt x="1492091" y="327660"/>
                  </a:lnTo>
                  <a:lnTo>
                    <a:pt x="1526762" y="302609"/>
                  </a:lnTo>
                  <a:lnTo>
                    <a:pt x="1561433" y="265938"/>
                  </a:lnTo>
                  <a:lnTo>
                    <a:pt x="1551813" y="262223"/>
                  </a:lnTo>
                  <a:lnTo>
                    <a:pt x="1524953" y="271844"/>
                  </a:lnTo>
                  <a:lnTo>
                    <a:pt x="1484376" y="294894"/>
                  </a:lnTo>
                  <a:lnTo>
                    <a:pt x="1405414" y="366236"/>
                  </a:lnTo>
                  <a:lnTo>
                    <a:pt x="1393793" y="360521"/>
                  </a:lnTo>
                  <a:lnTo>
                    <a:pt x="1393793" y="348996"/>
                  </a:lnTo>
                  <a:lnTo>
                    <a:pt x="1382268" y="356616"/>
                  </a:lnTo>
                  <a:lnTo>
                    <a:pt x="1374458" y="372046"/>
                  </a:lnTo>
                  <a:lnTo>
                    <a:pt x="1384078" y="372046"/>
                  </a:lnTo>
                  <a:lnTo>
                    <a:pt x="1387983" y="381667"/>
                  </a:lnTo>
                  <a:lnTo>
                    <a:pt x="1351407" y="426149"/>
                  </a:lnTo>
                  <a:lnTo>
                    <a:pt x="1333976" y="458819"/>
                  </a:lnTo>
                  <a:lnTo>
                    <a:pt x="1320451" y="464725"/>
                  </a:lnTo>
                  <a:lnTo>
                    <a:pt x="1308926" y="458819"/>
                  </a:lnTo>
                  <a:lnTo>
                    <a:pt x="1318546" y="435769"/>
                  </a:lnTo>
                  <a:lnTo>
                    <a:pt x="1330071" y="433768"/>
                  </a:lnTo>
                  <a:lnTo>
                    <a:pt x="1320451" y="385572"/>
                  </a:lnTo>
                  <a:lnTo>
                    <a:pt x="1342739" y="282226"/>
                  </a:lnTo>
                  <a:lnTo>
                    <a:pt x="1353312" y="233267"/>
                  </a:lnTo>
                  <a:lnTo>
                    <a:pt x="1320546" y="188786"/>
                  </a:lnTo>
                  <a:lnTo>
                    <a:pt x="1312926" y="188786"/>
                  </a:lnTo>
                  <a:lnTo>
                    <a:pt x="1314831" y="140589"/>
                  </a:lnTo>
                  <a:lnTo>
                    <a:pt x="1307021" y="121348"/>
                  </a:lnTo>
                  <a:lnTo>
                    <a:pt x="1299401" y="113728"/>
                  </a:lnTo>
                  <a:lnTo>
                    <a:pt x="1239584" y="104108"/>
                  </a:lnTo>
                  <a:lnTo>
                    <a:pt x="1226153" y="88678"/>
                  </a:lnTo>
                  <a:lnTo>
                    <a:pt x="1216533" y="53912"/>
                  </a:lnTo>
                  <a:lnTo>
                    <a:pt x="1229963" y="30861"/>
                  </a:lnTo>
                  <a:lnTo>
                    <a:pt x="1231964" y="9620"/>
                  </a:lnTo>
                  <a:lnTo>
                    <a:pt x="1214533" y="0"/>
                  </a:lnTo>
                  <a:lnTo>
                    <a:pt x="1164431" y="34671"/>
                  </a:lnTo>
                  <a:lnTo>
                    <a:pt x="1135475" y="67437"/>
                  </a:lnTo>
                  <a:lnTo>
                    <a:pt x="1108424" y="75247"/>
                  </a:lnTo>
                  <a:lnTo>
                    <a:pt x="1085279" y="102203"/>
                  </a:lnTo>
                  <a:lnTo>
                    <a:pt x="1054513" y="113824"/>
                  </a:lnTo>
                  <a:lnTo>
                    <a:pt x="1019937" y="182975"/>
                  </a:lnTo>
                  <a:lnTo>
                    <a:pt x="1015937" y="190881"/>
                  </a:lnTo>
                  <a:lnTo>
                    <a:pt x="998506" y="208121"/>
                  </a:lnTo>
                  <a:lnTo>
                    <a:pt x="963835" y="215932"/>
                  </a:lnTo>
                  <a:lnTo>
                    <a:pt x="959930" y="210217"/>
                  </a:lnTo>
                  <a:lnTo>
                    <a:pt x="919544" y="225647"/>
                  </a:lnTo>
                  <a:lnTo>
                    <a:pt x="888778" y="216027"/>
                  </a:lnTo>
                  <a:lnTo>
                    <a:pt x="825056" y="287369"/>
                  </a:lnTo>
                  <a:lnTo>
                    <a:pt x="695992" y="352806"/>
                  </a:lnTo>
                  <a:lnTo>
                    <a:pt x="599599" y="354806"/>
                  </a:lnTo>
                  <a:lnTo>
                    <a:pt x="553307" y="372046"/>
                  </a:lnTo>
                  <a:lnTo>
                    <a:pt x="518636" y="356616"/>
                  </a:lnTo>
                  <a:lnTo>
                    <a:pt x="487680" y="358616"/>
                  </a:lnTo>
                  <a:lnTo>
                    <a:pt x="416433" y="375857"/>
                  </a:lnTo>
                  <a:lnTo>
                    <a:pt x="371475" y="415290"/>
                  </a:lnTo>
                  <a:lnTo>
                    <a:pt x="275654" y="499301"/>
                  </a:lnTo>
                  <a:lnTo>
                    <a:pt x="167735" y="528257"/>
                  </a:lnTo>
                  <a:lnTo>
                    <a:pt x="77153" y="561023"/>
                  </a:lnTo>
                  <a:lnTo>
                    <a:pt x="56007" y="557117"/>
                  </a:lnTo>
                  <a:lnTo>
                    <a:pt x="0" y="593693"/>
                  </a:lnTo>
                  <a:cubicBezTo>
                    <a:pt x="5810" y="603980"/>
                    <a:pt x="11621" y="614267"/>
                    <a:pt x="17431" y="624650"/>
                  </a:cubicBezTo>
                  <a:lnTo>
                    <a:pt x="40577" y="622649"/>
                  </a:lnTo>
                  <a:lnTo>
                    <a:pt x="54007" y="609219"/>
                  </a:lnTo>
                  <a:cubicBezTo>
                    <a:pt x="57817" y="611219"/>
                    <a:pt x="61627" y="613220"/>
                    <a:pt x="65437" y="615220"/>
                  </a:cubicBezTo>
                  <a:lnTo>
                    <a:pt x="71438" y="622649"/>
                  </a:lnTo>
                  <a:lnTo>
                    <a:pt x="67437" y="643890"/>
                  </a:lnTo>
                  <a:lnTo>
                    <a:pt x="94488" y="641890"/>
                  </a:lnTo>
                  <a:lnTo>
                    <a:pt x="98393" y="657416"/>
                  </a:lnTo>
                  <a:lnTo>
                    <a:pt x="133064" y="661130"/>
                  </a:lnTo>
                  <a:lnTo>
                    <a:pt x="167735" y="732473"/>
                  </a:lnTo>
                  <a:lnTo>
                    <a:pt x="192786" y="828866"/>
                  </a:lnTo>
                  <a:lnTo>
                    <a:pt x="560451" y="948023"/>
                  </a:lnTo>
                  <a:lnTo>
                    <a:pt x="584359" y="955072"/>
                  </a:lnTo>
                  <a:lnTo>
                    <a:pt x="597789" y="958787"/>
                  </a:lnTo>
                  <a:lnTo>
                    <a:pt x="655606" y="978027"/>
                  </a:lnTo>
                  <a:lnTo>
                    <a:pt x="690372" y="989648"/>
                  </a:lnTo>
                  <a:lnTo>
                    <a:pt x="765524" y="1012793"/>
                  </a:lnTo>
                  <a:lnTo>
                    <a:pt x="790575" y="1020413"/>
                  </a:lnTo>
                  <a:lnTo>
                    <a:pt x="886968" y="1053179"/>
                  </a:lnTo>
                  <a:lnTo>
                    <a:pt x="888778" y="1054227"/>
                  </a:lnTo>
                  <a:lnTo>
                    <a:pt x="888873" y="1054227"/>
                  </a:lnTo>
                  <a:lnTo>
                    <a:pt x="889921" y="1054894"/>
                  </a:lnTo>
                  <a:lnTo>
                    <a:pt x="1058418" y="1164146"/>
                  </a:lnTo>
                  <a:lnTo>
                    <a:pt x="1075658" y="1169861"/>
                  </a:lnTo>
                  <a:lnTo>
                    <a:pt x="1081564" y="1160240"/>
                  </a:lnTo>
                  <a:lnTo>
                    <a:pt x="1089184" y="1162145"/>
                  </a:lnTo>
                  <a:lnTo>
                    <a:pt x="1091184" y="1177671"/>
                  </a:lnTo>
                  <a:lnTo>
                    <a:pt x="1123855" y="1168051"/>
                  </a:lnTo>
                  <a:lnTo>
                    <a:pt x="1133475" y="1175671"/>
                  </a:lnTo>
                  <a:lnTo>
                    <a:pt x="1131570" y="1183481"/>
                  </a:lnTo>
                  <a:lnTo>
                    <a:pt x="1158621" y="1183481"/>
                  </a:lnTo>
                  <a:lnTo>
                    <a:pt x="1172051" y="1208532"/>
                  </a:lnTo>
                  <a:lnTo>
                    <a:pt x="1203008" y="1208532"/>
                  </a:lnTo>
                  <a:lnTo>
                    <a:pt x="1212628" y="1179576"/>
                  </a:lnTo>
                  <a:lnTo>
                    <a:pt x="1228058" y="1191101"/>
                  </a:lnTo>
                  <a:lnTo>
                    <a:pt x="1272350" y="1181481"/>
                  </a:lnTo>
                  <a:lnTo>
                    <a:pt x="1291590" y="1208532"/>
                  </a:lnTo>
                  <a:lnTo>
                    <a:pt x="1309021" y="1198912"/>
                  </a:lnTo>
                  <a:lnTo>
                    <a:pt x="1339787" y="1222058"/>
                  </a:lnTo>
                  <a:lnTo>
                    <a:pt x="1368743" y="1212437"/>
                  </a:lnTo>
                  <a:lnTo>
                    <a:pt x="1393793" y="1227868"/>
                  </a:lnTo>
                  <a:lnTo>
                    <a:pt x="1401604" y="1243298"/>
                  </a:lnTo>
                  <a:lnTo>
                    <a:pt x="1413129" y="1241393"/>
                  </a:lnTo>
                  <a:lnTo>
                    <a:pt x="1430560" y="1251013"/>
                  </a:lnTo>
                  <a:lnTo>
                    <a:pt x="1449800" y="1241393"/>
                  </a:lnTo>
                  <a:lnTo>
                    <a:pt x="1478756" y="1258634"/>
                  </a:lnTo>
                  <a:lnTo>
                    <a:pt x="1490282" y="1251013"/>
                  </a:lnTo>
                  <a:lnTo>
                    <a:pt x="1501902" y="1254919"/>
                  </a:lnTo>
                  <a:lnTo>
                    <a:pt x="1544479" y="1281875"/>
                  </a:lnTo>
                  <a:lnTo>
                    <a:pt x="1548860" y="1284637"/>
                  </a:lnTo>
                  <a:lnTo>
                    <a:pt x="1550194" y="1284637"/>
                  </a:lnTo>
                  <a:lnTo>
                    <a:pt x="1552099" y="1286542"/>
                  </a:lnTo>
                  <a:lnTo>
                    <a:pt x="1552575" y="1287018"/>
                  </a:lnTo>
                  <a:lnTo>
                    <a:pt x="1554956" y="1288542"/>
                  </a:lnTo>
                  <a:lnTo>
                    <a:pt x="1555909" y="1288542"/>
                  </a:lnTo>
                  <a:lnTo>
                    <a:pt x="1557909" y="1290447"/>
                  </a:lnTo>
                  <a:lnTo>
                    <a:pt x="1557909" y="1290447"/>
                  </a:lnTo>
                  <a:lnTo>
                    <a:pt x="1559624" y="1291590"/>
                  </a:lnTo>
                  <a:lnTo>
                    <a:pt x="1553718" y="1316641"/>
                  </a:lnTo>
                  <a:lnTo>
                    <a:pt x="1564862" y="1327785"/>
                  </a:lnTo>
                  <a:lnTo>
                    <a:pt x="1567529" y="1329119"/>
                  </a:lnTo>
                  <a:lnTo>
                    <a:pt x="1569434" y="1331119"/>
                  </a:lnTo>
                  <a:lnTo>
                    <a:pt x="1571339" y="1331119"/>
                  </a:lnTo>
                  <a:lnTo>
                    <a:pt x="1573339" y="1333024"/>
                  </a:lnTo>
                  <a:lnTo>
                    <a:pt x="1571625" y="1334548"/>
                  </a:lnTo>
                  <a:lnTo>
                    <a:pt x="1571339" y="1334834"/>
                  </a:lnTo>
                  <a:lnTo>
                    <a:pt x="1571339" y="1336834"/>
                  </a:lnTo>
                  <a:lnTo>
                    <a:pt x="1569434" y="1338739"/>
                  </a:lnTo>
                  <a:lnTo>
                    <a:pt x="1565529" y="1340739"/>
                  </a:lnTo>
                  <a:lnTo>
                    <a:pt x="1563624" y="1342549"/>
                  </a:lnTo>
                  <a:lnTo>
                    <a:pt x="1561624" y="1344454"/>
                  </a:lnTo>
                  <a:lnTo>
                    <a:pt x="1559814" y="1346454"/>
                  </a:lnTo>
                  <a:lnTo>
                    <a:pt x="1557909" y="1348359"/>
                  </a:lnTo>
                  <a:lnTo>
                    <a:pt x="1555909" y="1350359"/>
                  </a:lnTo>
                  <a:lnTo>
                    <a:pt x="1554004" y="1352264"/>
                  </a:lnTo>
                  <a:lnTo>
                    <a:pt x="1552004" y="1354169"/>
                  </a:lnTo>
                  <a:lnTo>
                    <a:pt x="1552004" y="1356170"/>
                  </a:lnTo>
                  <a:lnTo>
                    <a:pt x="1550099" y="1358075"/>
                  </a:lnTo>
                  <a:lnTo>
                    <a:pt x="1548193" y="1361980"/>
                  </a:lnTo>
                  <a:lnTo>
                    <a:pt x="1546193" y="1363885"/>
                  </a:lnTo>
                  <a:lnTo>
                    <a:pt x="1544288" y="1365885"/>
                  </a:lnTo>
                  <a:lnTo>
                    <a:pt x="1542288" y="1367790"/>
                  </a:lnTo>
                  <a:lnTo>
                    <a:pt x="1540383" y="1369695"/>
                  </a:lnTo>
                  <a:lnTo>
                    <a:pt x="1534668" y="1373600"/>
                  </a:lnTo>
                  <a:lnTo>
                    <a:pt x="1532668" y="1375601"/>
                  </a:lnTo>
                  <a:lnTo>
                    <a:pt x="1530763" y="1379315"/>
                  </a:lnTo>
                  <a:lnTo>
                    <a:pt x="1528858" y="1381316"/>
                  </a:lnTo>
                  <a:lnTo>
                    <a:pt x="1526858" y="1383221"/>
                  </a:lnTo>
                  <a:lnTo>
                    <a:pt x="1526858" y="1387126"/>
                  </a:lnTo>
                  <a:lnTo>
                    <a:pt x="1528858" y="1389031"/>
                  </a:lnTo>
                  <a:lnTo>
                    <a:pt x="1530763" y="1391031"/>
                  </a:lnTo>
                  <a:lnTo>
                    <a:pt x="1532668" y="1394936"/>
                  </a:lnTo>
                  <a:lnTo>
                    <a:pt x="1536573" y="1396841"/>
                  </a:lnTo>
                  <a:lnTo>
                    <a:pt x="1538573" y="1398746"/>
                  </a:lnTo>
                  <a:lnTo>
                    <a:pt x="1542288" y="1400747"/>
                  </a:lnTo>
                  <a:lnTo>
                    <a:pt x="1544288" y="1402652"/>
                  </a:lnTo>
                  <a:lnTo>
                    <a:pt x="1546193" y="1404652"/>
                  </a:lnTo>
                  <a:lnTo>
                    <a:pt x="1548193" y="1406462"/>
                  </a:lnTo>
                  <a:lnTo>
                    <a:pt x="1550099" y="1410367"/>
                  </a:lnTo>
                  <a:lnTo>
                    <a:pt x="1552004" y="1412272"/>
                  </a:lnTo>
                  <a:lnTo>
                    <a:pt x="1555909" y="1414272"/>
                  </a:lnTo>
                  <a:lnTo>
                    <a:pt x="1557909" y="1414272"/>
                  </a:lnTo>
                  <a:lnTo>
                    <a:pt x="1561624" y="1416177"/>
                  </a:lnTo>
                  <a:lnTo>
                    <a:pt x="1565529" y="1418082"/>
                  </a:lnTo>
                  <a:lnTo>
                    <a:pt x="1567529" y="1420082"/>
                  </a:lnTo>
                  <a:lnTo>
                    <a:pt x="1569434" y="1421987"/>
                  </a:lnTo>
                  <a:lnTo>
                    <a:pt x="1571339" y="1421987"/>
                  </a:lnTo>
                  <a:lnTo>
                    <a:pt x="1573339" y="1421987"/>
                  </a:lnTo>
                  <a:lnTo>
                    <a:pt x="1577245" y="1423988"/>
                  </a:lnTo>
                  <a:lnTo>
                    <a:pt x="1579150" y="1421987"/>
                  </a:lnTo>
                  <a:lnTo>
                    <a:pt x="1581055" y="1421987"/>
                  </a:lnTo>
                  <a:lnTo>
                    <a:pt x="1583055" y="1421987"/>
                  </a:lnTo>
                  <a:lnTo>
                    <a:pt x="1584960" y="1421987"/>
                  </a:lnTo>
                  <a:lnTo>
                    <a:pt x="1586960" y="1421987"/>
                  </a:lnTo>
                  <a:lnTo>
                    <a:pt x="1590675" y="1420082"/>
                  </a:lnTo>
                  <a:lnTo>
                    <a:pt x="1594580" y="1418082"/>
                  </a:lnTo>
                  <a:lnTo>
                    <a:pt x="1598486" y="1416177"/>
                  </a:lnTo>
                  <a:lnTo>
                    <a:pt x="1600391" y="1416177"/>
                  </a:lnTo>
                  <a:lnTo>
                    <a:pt x="1602391" y="1416177"/>
                  </a:lnTo>
                  <a:lnTo>
                    <a:pt x="1606296" y="1414272"/>
                  </a:lnTo>
                  <a:lnTo>
                    <a:pt x="1612011" y="1414272"/>
                  </a:lnTo>
                  <a:lnTo>
                    <a:pt x="1613916" y="1412272"/>
                  </a:lnTo>
                  <a:lnTo>
                    <a:pt x="1615916" y="1412272"/>
                  </a:lnTo>
                  <a:lnTo>
                    <a:pt x="1619631" y="1410367"/>
                  </a:lnTo>
                  <a:lnTo>
                    <a:pt x="1621631" y="1408367"/>
                  </a:lnTo>
                  <a:lnTo>
                    <a:pt x="1623536" y="1408367"/>
                  </a:lnTo>
                  <a:lnTo>
                    <a:pt x="1625537" y="1410367"/>
                  </a:lnTo>
                  <a:lnTo>
                    <a:pt x="1627442" y="1412272"/>
                  </a:lnTo>
                  <a:lnTo>
                    <a:pt x="1629347" y="1416177"/>
                  </a:lnTo>
                  <a:lnTo>
                    <a:pt x="1629347" y="1418082"/>
                  </a:lnTo>
                  <a:lnTo>
                    <a:pt x="1631347" y="1421987"/>
                  </a:lnTo>
                  <a:lnTo>
                    <a:pt x="1631347" y="1423988"/>
                  </a:lnTo>
                  <a:lnTo>
                    <a:pt x="1629347" y="1425892"/>
                  </a:lnTo>
                  <a:lnTo>
                    <a:pt x="1629347" y="1427798"/>
                  </a:lnTo>
                  <a:lnTo>
                    <a:pt x="1627442" y="1429798"/>
                  </a:lnTo>
                  <a:lnTo>
                    <a:pt x="1625537" y="1431703"/>
                  </a:lnTo>
                  <a:lnTo>
                    <a:pt x="1627442" y="1433703"/>
                  </a:lnTo>
                  <a:lnTo>
                    <a:pt x="1629347" y="1435608"/>
                  </a:lnTo>
                  <a:lnTo>
                    <a:pt x="1631347" y="1435608"/>
                  </a:lnTo>
                  <a:lnTo>
                    <a:pt x="1635252" y="1437513"/>
                  </a:lnTo>
                  <a:lnTo>
                    <a:pt x="1637157" y="1439513"/>
                  </a:lnTo>
                  <a:lnTo>
                    <a:pt x="1639062" y="1441418"/>
                  </a:lnTo>
                  <a:lnTo>
                    <a:pt x="1641062" y="1441418"/>
                  </a:lnTo>
                  <a:lnTo>
                    <a:pt x="1642967" y="1443419"/>
                  </a:lnTo>
                  <a:lnTo>
                    <a:pt x="1644968" y="1445324"/>
                  </a:lnTo>
                  <a:lnTo>
                    <a:pt x="1648682" y="1447229"/>
                  </a:lnTo>
                  <a:lnTo>
                    <a:pt x="1650683" y="1447229"/>
                  </a:lnTo>
                  <a:lnTo>
                    <a:pt x="1656398" y="1447229"/>
                  </a:lnTo>
                  <a:lnTo>
                    <a:pt x="1660303" y="1447229"/>
                  </a:lnTo>
                  <a:lnTo>
                    <a:pt x="1664208" y="1445324"/>
                  </a:lnTo>
                  <a:lnTo>
                    <a:pt x="1666113" y="1447229"/>
                  </a:lnTo>
                  <a:lnTo>
                    <a:pt x="1670018" y="1447229"/>
                  </a:lnTo>
                  <a:lnTo>
                    <a:pt x="1671923" y="1449229"/>
                  </a:lnTo>
                  <a:lnTo>
                    <a:pt x="1673924" y="1449229"/>
                  </a:lnTo>
                  <a:lnTo>
                    <a:pt x="1675733" y="1447229"/>
                  </a:lnTo>
                  <a:lnTo>
                    <a:pt x="1677638" y="1447229"/>
                  </a:lnTo>
                  <a:lnTo>
                    <a:pt x="1679639" y="1447229"/>
                  </a:lnTo>
                  <a:lnTo>
                    <a:pt x="1679639" y="1449229"/>
                  </a:lnTo>
                  <a:lnTo>
                    <a:pt x="1683544" y="1449229"/>
                  </a:lnTo>
                  <a:lnTo>
                    <a:pt x="1685449" y="1449229"/>
                  </a:lnTo>
                  <a:lnTo>
                    <a:pt x="1687354" y="1451134"/>
                  </a:lnTo>
                  <a:lnTo>
                    <a:pt x="1689354" y="1453134"/>
                  </a:lnTo>
                  <a:lnTo>
                    <a:pt x="1691259" y="1453134"/>
                  </a:lnTo>
                  <a:lnTo>
                    <a:pt x="1693259" y="1453134"/>
                  </a:lnTo>
                  <a:lnTo>
                    <a:pt x="1696974" y="1451134"/>
                  </a:lnTo>
                  <a:lnTo>
                    <a:pt x="1698974" y="1451134"/>
                  </a:lnTo>
                  <a:lnTo>
                    <a:pt x="1700879" y="1453134"/>
                  </a:lnTo>
                  <a:lnTo>
                    <a:pt x="1704785" y="1453134"/>
                  </a:lnTo>
                  <a:lnTo>
                    <a:pt x="1706689" y="1456849"/>
                  </a:lnTo>
                  <a:lnTo>
                    <a:pt x="1710595" y="1458849"/>
                  </a:lnTo>
                  <a:lnTo>
                    <a:pt x="1712595" y="1460754"/>
                  </a:lnTo>
                  <a:lnTo>
                    <a:pt x="1712595" y="1464659"/>
                  </a:lnTo>
                  <a:lnTo>
                    <a:pt x="1712595" y="1466564"/>
                  </a:lnTo>
                  <a:lnTo>
                    <a:pt x="1714500" y="1470470"/>
                  </a:lnTo>
                  <a:lnTo>
                    <a:pt x="1714500" y="1474375"/>
                  </a:lnTo>
                  <a:lnTo>
                    <a:pt x="1716405" y="1476280"/>
                  </a:lnTo>
                  <a:lnTo>
                    <a:pt x="1718405" y="1478280"/>
                  </a:lnTo>
                  <a:lnTo>
                    <a:pt x="1720310" y="1480185"/>
                  </a:lnTo>
                  <a:lnTo>
                    <a:pt x="1722311" y="1482185"/>
                  </a:lnTo>
                  <a:lnTo>
                    <a:pt x="1724216" y="1485900"/>
                  </a:lnTo>
                  <a:cubicBezTo>
                    <a:pt x="1724882" y="1486567"/>
                    <a:pt x="1725454" y="1487234"/>
                    <a:pt x="1726121" y="1487900"/>
                  </a:cubicBezTo>
                  <a:lnTo>
                    <a:pt x="1728121" y="1487900"/>
                  </a:lnTo>
                  <a:lnTo>
                    <a:pt x="1730026" y="1489805"/>
                  </a:lnTo>
                  <a:lnTo>
                    <a:pt x="1733931" y="1491806"/>
                  </a:lnTo>
                  <a:lnTo>
                    <a:pt x="1735836" y="1491806"/>
                  </a:lnTo>
                  <a:lnTo>
                    <a:pt x="1739741" y="1493711"/>
                  </a:lnTo>
                  <a:lnTo>
                    <a:pt x="1741742" y="1493711"/>
                  </a:lnTo>
                  <a:lnTo>
                    <a:pt x="1743647" y="1493711"/>
                  </a:lnTo>
                  <a:lnTo>
                    <a:pt x="1747552" y="1495616"/>
                  </a:lnTo>
                  <a:lnTo>
                    <a:pt x="1749457" y="1497616"/>
                  </a:lnTo>
                  <a:lnTo>
                    <a:pt x="1751457" y="1499521"/>
                  </a:lnTo>
                  <a:lnTo>
                    <a:pt x="1751457" y="1501521"/>
                  </a:lnTo>
                  <a:lnTo>
                    <a:pt x="1751457" y="1503426"/>
                  </a:lnTo>
                  <a:lnTo>
                    <a:pt x="1751457" y="1505331"/>
                  </a:lnTo>
                  <a:lnTo>
                    <a:pt x="1749457" y="1507331"/>
                  </a:lnTo>
                  <a:lnTo>
                    <a:pt x="1751457" y="1509236"/>
                  </a:lnTo>
                  <a:lnTo>
                    <a:pt x="1753362" y="1509236"/>
                  </a:lnTo>
                  <a:lnTo>
                    <a:pt x="1755267" y="1511237"/>
                  </a:lnTo>
                  <a:lnTo>
                    <a:pt x="1757267" y="1513142"/>
                  </a:lnTo>
                  <a:lnTo>
                    <a:pt x="1761173" y="1517047"/>
                  </a:lnTo>
                  <a:lnTo>
                    <a:pt x="1763078" y="1520952"/>
                  </a:lnTo>
                  <a:lnTo>
                    <a:pt x="1764983" y="1520952"/>
                  </a:lnTo>
                  <a:lnTo>
                    <a:pt x="1766983" y="1524762"/>
                  </a:lnTo>
                  <a:lnTo>
                    <a:pt x="1768888" y="1528667"/>
                  </a:lnTo>
                  <a:lnTo>
                    <a:pt x="1768888" y="1530667"/>
                  </a:lnTo>
                  <a:lnTo>
                    <a:pt x="1766983" y="1532573"/>
                  </a:lnTo>
                  <a:lnTo>
                    <a:pt x="1764983" y="1534382"/>
                  </a:lnTo>
                  <a:lnTo>
                    <a:pt x="1762125" y="1534382"/>
                  </a:lnTo>
                  <a:lnTo>
                    <a:pt x="1758220" y="1534382"/>
                  </a:lnTo>
                  <a:lnTo>
                    <a:pt x="1756315" y="1534382"/>
                  </a:lnTo>
                  <a:lnTo>
                    <a:pt x="1754314" y="1536383"/>
                  </a:lnTo>
                  <a:lnTo>
                    <a:pt x="1752410" y="1538288"/>
                  </a:lnTo>
                  <a:lnTo>
                    <a:pt x="1750505" y="1540288"/>
                  </a:lnTo>
                  <a:lnTo>
                    <a:pt x="1746599" y="1540288"/>
                  </a:lnTo>
                  <a:lnTo>
                    <a:pt x="1744599" y="1540288"/>
                  </a:lnTo>
                  <a:lnTo>
                    <a:pt x="1742694" y="1540288"/>
                  </a:lnTo>
                  <a:lnTo>
                    <a:pt x="1740789" y="1542098"/>
                  </a:lnTo>
                  <a:lnTo>
                    <a:pt x="1738789" y="1542098"/>
                  </a:lnTo>
                  <a:lnTo>
                    <a:pt x="1736979" y="1544003"/>
                  </a:lnTo>
                  <a:lnTo>
                    <a:pt x="1734979" y="1546003"/>
                  </a:lnTo>
                  <a:lnTo>
                    <a:pt x="1734979" y="1547908"/>
                  </a:lnTo>
                  <a:lnTo>
                    <a:pt x="1734979" y="1549908"/>
                  </a:lnTo>
                  <a:lnTo>
                    <a:pt x="1734979" y="1553718"/>
                  </a:lnTo>
                  <a:lnTo>
                    <a:pt x="1734979" y="1555718"/>
                  </a:lnTo>
                  <a:lnTo>
                    <a:pt x="1734979" y="1557623"/>
                  </a:lnTo>
                  <a:lnTo>
                    <a:pt x="1736979" y="1559624"/>
                  </a:lnTo>
                  <a:lnTo>
                    <a:pt x="1740884" y="1561529"/>
                  </a:lnTo>
                  <a:lnTo>
                    <a:pt x="1742789" y="1563434"/>
                  </a:lnTo>
                  <a:lnTo>
                    <a:pt x="1744694" y="1565434"/>
                  </a:lnTo>
                  <a:lnTo>
                    <a:pt x="1744694" y="1569339"/>
                  </a:lnTo>
                  <a:lnTo>
                    <a:pt x="1748600" y="1571244"/>
                  </a:lnTo>
                  <a:lnTo>
                    <a:pt x="1748600" y="1573149"/>
                  </a:lnTo>
                  <a:lnTo>
                    <a:pt x="1748600" y="1575149"/>
                  </a:lnTo>
                  <a:lnTo>
                    <a:pt x="1750600" y="1577054"/>
                  </a:lnTo>
                  <a:lnTo>
                    <a:pt x="1750600" y="1579055"/>
                  </a:lnTo>
                  <a:lnTo>
                    <a:pt x="1752505" y="1580959"/>
                  </a:lnTo>
                  <a:lnTo>
                    <a:pt x="1752505" y="1582865"/>
                  </a:lnTo>
                  <a:lnTo>
                    <a:pt x="1754410" y="1586770"/>
                  </a:lnTo>
                  <a:lnTo>
                    <a:pt x="1756410" y="1588770"/>
                  </a:lnTo>
                  <a:lnTo>
                    <a:pt x="1758315" y="1590675"/>
                  </a:lnTo>
                  <a:lnTo>
                    <a:pt x="1760315" y="1590675"/>
                  </a:lnTo>
                  <a:lnTo>
                    <a:pt x="1762220" y="1592580"/>
                  </a:lnTo>
                  <a:lnTo>
                    <a:pt x="1764125" y="1594580"/>
                  </a:lnTo>
                  <a:lnTo>
                    <a:pt x="1766126" y="1596485"/>
                  </a:lnTo>
                  <a:lnTo>
                    <a:pt x="1766126" y="1600391"/>
                  </a:lnTo>
                  <a:lnTo>
                    <a:pt x="1768031" y="1604296"/>
                  </a:lnTo>
                  <a:lnTo>
                    <a:pt x="1766126" y="1606106"/>
                  </a:lnTo>
                  <a:lnTo>
                    <a:pt x="1766126" y="1610011"/>
                  </a:lnTo>
                  <a:lnTo>
                    <a:pt x="1766126" y="1611916"/>
                  </a:lnTo>
                  <a:lnTo>
                    <a:pt x="1764125" y="1615821"/>
                  </a:lnTo>
                  <a:lnTo>
                    <a:pt x="1762220" y="1619726"/>
                  </a:lnTo>
                  <a:lnTo>
                    <a:pt x="1760315" y="1623632"/>
                  </a:lnTo>
                  <a:lnTo>
                    <a:pt x="1760315" y="1625537"/>
                  </a:lnTo>
                  <a:lnTo>
                    <a:pt x="1760315" y="1627537"/>
                  </a:lnTo>
                  <a:lnTo>
                    <a:pt x="1760315" y="1629442"/>
                  </a:lnTo>
                  <a:lnTo>
                    <a:pt x="1760315" y="1631347"/>
                  </a:lnTo>
                  <a:lnTo>
                    <a:pt x="1760315" y="1635252"/>
                  </a:lnTo>
                  <a:lnTo>
                    <a:pt x="1758315" y="1639157"/>
                  </a:lnTo>
                  <a:lnTo>
                    <a:pt x="1756410" y="1641062"/>
                  </a:lnTo>
                  <a:lnTo>
                    <a:pt x="1754410" y="1643063"/>
                  </a:lnTo>
                  <a:lnTo>
                    <a:pt x="1750695" y="1643063"/>
                  </a:lnTo>
                  <a:lnTo>
                    <a:pt x="1748695" y="1641062"/>
                  </a:lnTo>
                  <a:lnTo>
                    <a:pt x="1746790" y="1641062"/>
                  </a:lnTo>
                  <a:lnTo>
                    <a:pt x="1742885" y="1639157"/>
                  </a:lnTo>
                  <a:lnTo>
                    <a:pt x="1740980" y="1637252"/>
                  </a:lnTo>
                  <a:lnTo>
                    <a:pt x="1737074" y="1637252"/>
                  </a:lnTo>
                  <a:lnTo>
                    <a:pt x="1735074" y="1637252"/>
                  </a:lnTo>
                  <a:lnTo>
                    <a:pt x="1733169" y="1637252"/>
                  </a:lnTo>
                  <a:lnTo>
                    <a:pt x="1731264" y="1637252"/>
                  </a:lnTo>
                  <a:lnTo>
                    <a:pt x="1729264" y="1639157"/>
                  </a:lnTo>
                  <a:lnTo>
                    <a:pt x="1727359" y="1641062"/>
                  </a:lnTo>
                  <a:lnTo>
                    <a:pt x="1727359" y="1643063"/>
                  </a:lnTo>
                  <a:lnTo>
                    <a:pt x="1727359" y="1644967"/>
                  </a:lnTo>
                  <a:lnTo>
                    <a:pt x="1729264" y="1644967"/>
                  </a:lnTo>
                  <a:lnTo>
                    <a:pt x="1731264" y="1646968"/>
                  </a:lnTo>
                  <a:lnTo>
                    <a:pt x="1733169" y="1648778"/>
                  </a:lnTo>
                  <a:lnTo>
                    <a:pt x="1733169" y="1650683"/>
                  </a:lnTo>
                  <a:lnTo>
                    <a:pt x="1738884" y="1652683"/>
                  </a:lnTo>
                  <a:lnTo>
                    <a:pt x="1740884" y="1654588"/>
                  </a:lnTo>
                  <a:lnTo>
                    <a:pt x="1742789" y="1658493"/>
                  </a:lnTo>
                  <a:lnTo>
                    <a:pt x="1744694" y="1658493"/>
                  </a:lnTo>
                  <a:lnTo>
                    <a:pt x="1744694" y="1660398"/>
                  </a:lnTo>
                  <a:lnTo>
                    <a:pt x="1746695" y="1664303"/>
                  </a:lnTo>
                  <a:lnTo>
                    <a:pt x="1746695" y="1666304"/>
                  </a:lnTo>
                  <a:lnTo>
                    <a:pt x="1746695" y="1670018"/>
                  </a:lnTo>
                  <a:lnTo>
                    <a:pt x="1746695" y="1673924"/>
                  </a:lnTo>
                  <a:lnTo>
                    <a:pt x="1746695" y="1675924"/>
                  </a:lnTo>
                  <a:lnTo>
                    <a:pt x="1746695" y="1677829"/>
                  </a:lnTo>
                  <a:lnTo>
                    <a:pt x="1746695" y="1681734"/>
                  </a:lnTo>
                  <a:lnTo>
                    <a:pt x="1748600" y="1685639"/>
                  </a:lnTo>
                  <a:lnTo>
                    <a:pt x="1748600" y="1689354"/>
                  </a:lnTo>
                  <a:lnTo>
                    <a:pt x="1748600" y="1691354"/>
                  </a:lnTo>
                  <a:lnTo>
                    <a:pt x="1750600" y="1691354"/>
                  </a:lnTo>
                  <a:lnTo>
                    <a:pt x="1752505" y="1695259"/>
                  </a:lnTo>
                  <a:lnTo>
                    <a:pt x="1754410" y="1698974"/>
                  </a:lnTo>
                  <a:lnTo>
                    <a:pt x="1758315" y="1702880"/>
                  </a:lnTo>
                  <a:lnTo>
                    <a:pt x="1758315" y="1704880"/>
                  </a:lnTo>
                  <a:lnTo>
                    <a:pt x="1760315" y="1706785"/>
                  </a:lnTo>
                  <a:lnTo>
                    <a:pt x="1762220" y="1708690"/>
                  </a:lnTo>
                  <a:lnTo>
                    <a:pt x="1762220" y="1710690"/>
                  </a:lnTo>
                  <a:lnTo>
                    <a:pt x="1760315" y="1712500"/>
                  </a:lnTo>
                  <a:lnTo>
                    <a:pt x="1758315" y="1714500"/>
                  </a:lnTo>
                  <a:lnTo>
                    <a:pt x="1756410" y="1714500"/>
                  </a:lnTo>
                  <a:lnTo>
                    <a:pt x="1754410" y="1714500"/>
                  </a:lnTo>
                  <a:lnTo>
                    <a:pt x="1752505" y="1716405"/>
                  </a:lnTo>
                  <a:lnTo>
                    <a:pt x="1750600" y="1716405"/>
                  </a:lnTo>
                  <a:lnTo>
                    <a:pt x="1748600" y="1718310"/>
                  </a:lnTo>
                  <a:lnTo>
                    <a:pt x="1746695" y="1720310"/>
                  </a:lnTo>
                  <a:lnTo>
                    <a:pt x="1744694" y="1724216"/>
                  </a:lnTo>
                  <a:lnTo>
                    <a:pt x="1744694" y="1726121"/>
                  </a:lnTo>
                  <a:lnTo>
                    <a:pt x="1744694" y="1730026"/>
                  </a:lnTo>
                  <a:lnTo>
                    <a:pt x="1742789" y="1731931"/>
                  </a:lnTo>
                  <a:lnTo>
                    <a:pt x="1742789" y="1733931"/>
                  </a:lnTo>
                  <a:lnTo>
                    <a:pt x="1740884" y="1735836"/>
                  </a:lnTo>
                  <a:lnTo>
                    <a:pt x="1738884" y="1737741"/>
                  </a:lnTo>
                  <a:lnTo>
                    <a:pt x="1737074" y="1739741"/>
                  </a:lnTo>
                  <a:lnTo>
                    <a:pt x="1733169" y="1741646"/>
                  </a:lnTo>
                  <a:lnTo>
                    <a:pt x="1731264" y="1743647"/>
                  </a:lnTo>
                  <a:lnTo>
                    <a:pt x="1727359" y="1747361"/>
                  </a:lnTo>
                  <a:lnTo>
                    <a:pt x="1723454" y="1749362"/>
                  </a:lnTo>
                  <a:lnTo>
                    <a:pt x="1721549" y="1751267"/>
                  </a:lnTo>
                  <a:lnTo>
                    <a:pt x="1719548" y="1753267"/>
                  </a:lnTo>
                  <a:lnTo>
                    <a:pt x="1717643" y="1755172"/>
                  </a:lnTo>
                  <a:lnTo>
                    <a:pt x="1711928" y="1759077"/>
                  </a:lnTo>
                  <a:lnTo>
                    <a:pt x="1709928" y="1762982"/>
                  </a:lnTo>
                  <a:lnTo>
                    <a:pt x="1708023" y="1764887"/>
                  </a:lnTo>
                  <a:lnTo>
                    <a:pt x="1706023" y="1768792"/>
                  </a:lnTo>
                  <a:lnTo>
                    <a:pt x="1706023" y="1770698"/>
                  </a:lnTo>
                  <a:lnTo>
                    <a:pt x="1706023" y="1772698"/>
                  </a:lnTo>
                  <a:lnTo>
                    <a:pt x="1706023" y="1774603"/>
                  </a:lnTo>
                  <a:lnTo>
                    <a:pt x="1706023" y="1776413"/>
                  </a:lnTo>
                  <a:lnTo>
                    <a:pt x="1706023" y="1780318"/>
                  </a:lnTo>
                  <a:lnTo>
                    <a:pt x="1708023" y="1784223"/>
                  </a:lnTo>
                  <a:lnTo>
                    <a:pt x="1709928" y="1786128"/>
                  </a:lnTo>
                  <a:lnTo>
                    <a:pt x="1709928" y="1788128"/>
                  </a:lnTo>
                  <a:lnTo>
                    <a:pt x="1711928" y="1790033"/>
                  </a:lnTo>
                  <a:lnTo>
                    <a:pt x="1711928" y="1792034"/>
                  </a:lnTo>
                  <a:lnTo>
                    <a:pt x="1711928" y="1793938"/>
                  </a:lnTo>
                  <a:lnTo>
                    <a:pt x="1711928" y="1797844"/>
                  </a:lnTo>
                  <a:lnTo>
                    <a:pt x="1709928" y="1799749"/>
                  </a:lnTo>
                  <a:lnTo>
                    <a:pt x="1708023" y="1801749"/>
                  </a:lnTo>
                  <a:lnTo>
                    <a:pt x="1706023" y="1803654"/>
                  </a:lnTo>
                  <a:lnTo>
                    <a:pt x="1706023" y="1807559"/>
                  </a:lnTo>
                  <a:lnTo>
                    <a:pt x="1706023" y="1809464"/>
                  </a:lnTo>
                  <a:lnTo>
                    <a:pt x="1706023" y="1811465"/>
                  </a:lnTo>
                  <a:lnTo>
                    <a:pt x="1706023" y="1813370"/>
                  </a:lnTo>
                  <a:lnTo>
                    <a:pt x="1704118" y="1815275"/>
                  </a:lnTo>
                  <a:lnTo>
                    <a:pt x="1702213" y="1815275"/>
                  </a:lnTo>
                  <a:lnTo>
                    <a:pt x="1700213" y="1817275"/>
                  </a:lnTo>
                  <a:lnTo>
                    <a:pt x="1698308" y="1819180"/>
                  </a:lnTo>
                  <a:lnTo>
                    <a:pt x="1694402" y="1821180"/>
                  </a:lnTo>
                  <a:lnTo>
                    <a:pt x="1694402" y="1823085"/>
                  </a:lnTo>
                  <a:lnTo>
                    <a:pt x="1694402" y="1824990"/>
                  </a:lnTo>
                  <a:lnTo>
                    <a:pt x="1694402" y="1826990"/>
                  </a:lnTo>
                  <a:lnTo>
                    <a:pt x="1694402" y="1830896"/>
                  </a:lnTo>
                  <a:lnTo>
                    <a:pt x="1690497" y="1834610"/>
                  </a:lnTo>
                  <a:lnTo>
                    <a:pt x="1688592" y="1836611"/>
                  </a:lnTo>
                  <a:lnTo>
                    <a:pt x="1686592" y="1838516"/>
                  </a:lnTo>
                  <a:lnTo>
                    <a:pt x="1684687" y="1842421"/>
                  </a:lnTo>
                  <a:lnTo>
                    <a:pt x="1684687" y="1844326"/>
                  </a:lnTo>
                  <a:lnTo>
                    <a:pt x="1684687" y="1846326"/>
                  </a:lnTo>
                  <a:lnTo>
                    <a:pt x="1686592" y="1846326"/>
                  </a:lnTo>
                  <a:lnTo>
                    <a:pt x="1688592" y="1848231"/>
                  </a:lnTo>
                  <a:lnTo>
                    <a:pt x="1690497" y="1848231"/>
                  </a:lnTo>
                  <a:lnTo>
                    <a:pt x="1692497" y="1848231"/>
                  </a:lnTo>
                  <a:lnTo>
                    <a:pt x="1694402" y="1846326"/>
                  </a:lnTo>
                  <a:lnTo>
                    <a:pt x="1696307" y="1844326"/>
                  </a:lnTo>
                  <a:lnTo>
                    <a:pt x="1696307" y="1842421"/>
                  </a:lnTo>
                  <a:lnTo>
                    <a:pt x="1694402" y="1840516"/>
                  </a:lnTo>
                  <a:lnTo>
                    <a:pt x="1694402" y="1838516"/>
                  </a:lnTo>
                  <a:lnTo>
                    <a:pt x="1694402" y="1836611"/>
                  </a:lnTo>
                  <a:lnTo>
                    <a:pt x="1694402" y="1834610"/>
                  </a:lnTo>
                  <a:lnTo>
                    <a:pt x="1696307" y="1834610"/>
                  </a:lnTo>
                  <a:lnTo>
                    <a:pt x="1698308" y="1836611"/>
                  </a:lnTo>
                  <a:lnTo>
                    <a:pt x="1700213" y="1838516"/>
                  </a:lnTo>
                  <a:lnTo>
                    <a:pt x="1700213" y="1840516"/>
                  </a:lnTo>
                  <a:lnTo>
                    <a:pt x="1700213" y="1844231"/>
                  </a:lnTo>
                  <a:lnTo>
                    <a:pt x="1702213" y="1846231"/>
                  </a:lnTo>
                  <a:lnTo>
                    <a:pt x="1704118" y="1848136"/>
                  </a:lnTo>
                  <a:lnTo>
                    <a:pt x="1706023" y="1850136"/>
                  </a:lnTo>
                  <a:lnTo>
                    <a:pt x="1708023" y="1852041"/>
                  </a:lnTo>
                  <a:lnTo>
                    <a:pt x="1709928" y="1853946"/>
                  </a:lnTo>
                  <a:lnTo>
                    <a:pt x="1709928" y="1855946"/>
                  </a:lnTo>
                  <a:lnTo>
                    <a:pt x="1709928" y="1857851"/>
                  </a:lnTo>
                  <a:lnTo>
                    <a:pt x="1711928" y="1859852"/>
                  </a:lnTo>
                  <a:lnTo>
                    <a:pt x="1713833" y="1859852"/>
                  </a:lnTo>
                  <a:lnTo>
                    <a:pt x="1717739" y="1857851"/>
                  </a:lnTo>
                  <a:lnTo>
                    <a:pt x="1717739" y="1855946"/>
                  </a:lnTo>
                  <a:lnTo>
                    <a:pt x="1719643" y="1853946"/>
                  </a:lnTo>
                  <a:lnTo>
                    <a:pt x="1721644" y="1852041"/>
                  </a:lnTo>
                  <a:lnTo>
                    <a:pt x="1723549" y="1850136"/>
                  </a:lnTo>
                  <a:lnTo>
                    <a:pt x="1725454" y="1850136"/>
                  </a:lnTo>
                  <a:lnTo>
                    <a:pt x="1727454" y="1852041"/>
                  </a:lnTo>
                  <a:lnTo>
                    <a:pt x="1729359" y="1850136"/>
                  </a:lnTo>
                  <a:lnTo>
                    <a:pt x="1731359" y="1850136"/>
                  </a:lnTo>
                  <a:lnTo>
                    <a:pt x="1733264" y="1850136"/>
                  </a:lnTo>
                  <a:lnTo>
                    <a:pt x="1735169" y="1850136"/>
                  </a:lnTo>
                  <a:lnTo>
                    <a:pt x="1737170" y="1850136"/>
                  </a:lnTo>
                  <a:lnTo>
                    <a:pt x="1738979" y="1850136"/>
                  </a:lnTo>
                  <a:lnTo>
                    <a:pt x="1740980" y="1850136"/>
                  </a:lnTo>
                  <a:lnTo>
                    <a:pt x="1742885" y="1848136"/>
                  </a:lnTo>
                  <a:lnTo>
                    <a:pt x="1744789" y="1848136"/>
                  </a:lnTo>
                  <a:lnTo>
                    <a:pt x="1746790" y="1848136"/>
                  </a:lnTo>
                  <a:lnTo>
                    <a:pt x="1748695" y="1848136"/>
                  </a:lnTo>
                  <a:lnTo>
                    <a:pt x="1750695" y="1848136"/>
                  </a:lnTo>
                  <a:lnTo>
                    <a:pt x="1752600" y="1850136"/>
                  </a:lnTo>
                  <a:lnTo>
                    <a:pt x="1754505" y="1850136"/>
                  </a:lnTo>
                  <a:lnTo>
                    <a:pt x="1754505" y="1852041"/>
                  </a:lnTo>
                  <a:lnTo>
                    <a:pt x="1758410" y="1852041"/>
                  </a:lnTo>
                  <a:lnTo>
                    <a:pt x="1760411" y="1852041"/>
                  </a:lnTo>
                  <a:lnTo>
                    <a:pt x="1762316" y="1852041"/>
                  </a:lnTo>
                  <a:lnTo>
                    <a:pt x="1764221" y="1852041"/>
                  </a:lnTo>
                  <a:lnTo>
                    <a:pt x="1766221" y="1852041"/>
                  </a:lnTo>
                  <a:lnTo>
                    <a:pt x="1768126" y="1852041"/>
                  </a:lnTo>
                  <a:lnTo>
                    <a:pt x="1770126" y="1852041"/>
                  </a:lnTo>
                  <a:lnTo>
                    <a:pt x="1772031" y="1852041"/>
                  </a:lnTo>
                  <a:lnTo>
                    <a:pt x="1773936" y="1853946"/>
                  </a:lnTo>
                  <a:lnTo>
                    <a:pt x="1775936" y="1853946"/>
                  </a:lnTo>
                  <a:lnTo>
                    <a:pt x="1777841" y="1852041"/>
                  </a:lnTo>
                  <a:lnTo>
                    <a:pt x="1779842" y="1850136"/>
                  </a:lnTo>
                  <a:lnTo>
                    <a:pt x="1781651" y="1848136"/>
                  </a:lnTo>
                  <a:lnTo>
                    <a:pt x="1783556" y="1846231"/>
                  </a:lnTo>
                  <a:lnTo>
                    <a:pt x="1787462" y="1844231"/>
                  </a:lnTo>
                  <a:lnTo>
                    <a:pt x="1789462" y="1844231"/>
                  </a:lnTo>
                  <a:lnTo>
                    <a:pt x="1791367" y="1842326"/>
                  </a:lnTo>
                  <a:lnTo>
                    <a:pt x="1793272" y="1838420"/>
                  </a:lnTo>
                  <a:lnTo>
                    <a:pt x="1795272" y="1834515"/>
                  </a:lnTo>
                  <a:lnTo>
                    <a:pt x="1797177" y="1832610"/>
                  </a:lnTo>
                  <a:lnTo>
                    <a:pt x="1801082" y="1828705"/>
                  </a:lnTo>
                  <a:lnTo>
                    <a:pt x="1804988" y="1826800"/>
                  </a:lnTo>
                  <a:lnTo>
                    <a:pt x="1806893" y="1824800"/>
                  </a:lnTo>
                  <a:lnTo>
                    <a:pt x="1808893" y="1822895"/>
                  </a:lnTo>
                  <a:lnTo>
                    <a:pt x="1810798" y="1820990"/>
                  </a:lnTo>
                  <a:lnTo>
                    <a:pt x="1814703" y="1818989"/>
                  </a:lnTo>
                  <a:lnTo>
                    <a:pt x="1816608" y="1817084"/>
                  </a:lnTo>
                  <a:lnTo>
                    <a:pt x="1818608" y="1817084"/>
                  </a:lnTo>
                  <a:lnTo>
                    <a:pt x="1822323" y="1815084"/>
                  </a:lnTo>
                  <a:lnTo>
                    <a:pt x="1824323" y="1815084"/>
                  </a:lnTo>
                  <a:lnTo>
                    <a:pt x="1828229" y="1817084"/>
                  </a:lnTo>
                  <a:lnTo>
                    <a:pt x="1830038" y="1818989"/>
                  </a:lnTo>
                  <a:lnTo>
                    <a:pt x="1830038" y="1820990"/>
                  </a:lnTo>
                  <a:lnTo>
                    <a:pt x="1831943" y="1822895"/>
                  </a:lnTo>
                  <a:lnTo>
                    <a:pt x="1833943" y="1824800"/>
                  </a:lnTo>
                  <a:lnTo>
                    <a:pt x="1835849" y="1826800"/>
                  </a:lnTo>
                  <a:lnTo>
                    <a:pt x="1837849" y="1828705"/>
                  </a:lnTo>
                  <a:lnTo>
                    <a:pt x="1839754" y="1830705"/>
                  </a:lnTo>
                  <a:lnTo>
                    <a:pt x="1843659" y="1832610"/>
                  </a:lnTo>
                  <a:lnTo>
                    <a:pt x="1845469" y="1832610"/>
                  </a:lnTo>
                  <a:lnTo>
                    <a:pt x="1845469" y="1834515"/>
                  </a:lnTo>
                  <a:lnTo>
                    <a:pt x="1847469" y="1836515"/>
                  </a:lnTo>
                  <a:lnTo>
                    <a:pt x="1847469" y="1840421"/>
                  </a:lnTo>
                  <a:lnTo>
                    <a:pt x="1847469" y="1842326"/>
                  </a:lnTo>
                  <a:lnTo>
                    <a:pt x="1847469" y="1844231"/>
                  </a:lnTo>
                  <a:lnTo>
                    <a:pt x="1847469" y="1846231"/>
                  </a:lnTo>
                  <a:lnTo>
                    <a:pt x="1849374" y="1850136"/>
                  </a:lnTo>
                  <a:lnTo>
                    <a:pt x="1851184" y="1852041"/>
                  </a:lnTo>
                  <a:lnTo>
                    <a:pt x="1851184" y="1855946"/>
                  </a:lnTo>
                  <a:lnTo>
                    <a:pt x="1851184" y="1857851"/>
                  </a:lnTo>
                  <a:lnTo>
                    <a:pt x="1851184" y="1861757"/>
                  </a:lnTo>
                  <a:lnTo>
                    <a:pt x="1851184" y="1863662"/>
                  </a:lnTo>
                  <a:lnTo>
                    <a:pt x="1851184" y="1865662"/>
                  </a:lnTo>
                  <a:lnTo>
                    <a:pt x="1849374" y="1867567"/>
                  </a:lnTo>
                  <a:lnTo>
                    <a:pt x="1847469" y="1869567"/>
                  </a:lnTo>
                  <a:lnTo>
                    <a:pt x="1845469" y="1873282"/>
                  </a:lnTo>
                  <a:lnTo>
                    <a:pt x="1843659" y="1873282"/>
                  </a:lnTo>
                  <a:lnTo>
                    <a:pt x="1843659" y="1877187"/>
                  </a:lnTo>
                  <a:lnTo>
                    <a:pt x="1841659" y="1881092"/>
                  </a:lnTo>
                  <a:lnTo>
                    <a:pt x="1841659" y="1884998"/>
                  </a:lnTo>
                  <a:lnTo>
                    <a:pt x="1839754" y="1886903"/>
                  </a:lnTo>
                  <a:lnTo>
                    <a:pt x="1835849" y="1890808"/>
                  </a:lnTo>
                  <a:lnTo>
                    <a:pt x="1833943" y="1892713"/>
                  </a:lnTo>
                  <a:lnTo>
                    <a:pt x="1830038" y="1896618"/>
                  </a:lnTo>
                  <a:lnTo>
                    <a:pt x="1826133" y="1900523"/>
                  </a:lnTo>
                  <a:lnTo>
                    <a:pt x="1824228" y="1904429"/>
                  </a:lnTo>
                  <a:lnTo>
                    <a:pt x="1822228" y="1908334"/>
                  </a:lnTo>
                  <a:lnTo>
                    <a:pt x="1820418" y="1908334"/>
                  </a:lnTo>
                  <a:lnTo>
                    <a:pt x="1818513" y="1914049"/>
                  </a:lnTo>
                  <a:lnTo>
                    <a:pt x="1816513" y="1919764"/>
                  </a:lnTo>
                  <a:lnTo>
                    <a:pt x="1814608" y="1921669"/>
                  </a:lnTo>
                  <a:lnTo>
                    <a:pt x="1812608" y="1929479"/>
                  </a:lnTo>
                  <a:lnTo>
                    <a:pt x="1808798" y="1935194"/>
                  </a:lnTo>
                  <a:lnTo>
                    <a:pt x="1808798" y="1937195"/>
                  </a:lnTo>
                  <a:lnTo>
                    <a:pt x="1806797" y="1939100"/>
                  </a:lnTo>
                  <a:lnTo>
                    <a:pt x="1806797" y="1941005"/>
                  </a:lnTo>
                  <a:lnTo>
                    <a:pt x="1806797" y="1944910"/>
                  </a:lnTo>
                  <a:lnTo>
                    <a:pt x="1806797" y="1946910"/>
                  </a:lnTo>
                  <a:lnTo>
                    <a:pt x="1806797" y="1948815"/>
                  </a:lnTo>
                  <a:lnTo>
                    <a:pt x="1804892" y="1952720"/>
                  </a:lnTo>
                  <a:lnTo>
                    <a:pt x="1804892" y="1956626"/>
                  </a:lnTo>
                  <a:lnTo>
                    <a:pt x="1804892" y="1958531"/>
                  </a:lnTo>
                  <a:lnTo>
                    <a:pt x="1804892" y="1960436"/>
                  </a:lnTo>
                  <a:lnTo>
                    <a:pt x="1802892" y="1962436"/>
                  </a:lnTo>
                  <a:lnTo>
                    <a:pt x="1800987" y="1964341"/>
                  </a:lnTo>
                  <a:lnTo>
                    <a:pt x="1797082" y="1964341"/>
                  </a:lnTo>
                  <a:lnTo>
                    <a:pt x="1797082" y="1966341"/>
                  </a:lnTo>
                  <a:lnTo>
                    <a:pt x="1797082" y="1968246"/>
                  </a:lnTo>
                  <a:lnTo>
                    <a:pt x="1797082" y="1972151"/>
                  </a:lnTo>
                  <a:lnTo>
                    <a:pt x="1797082" y="1974056"/>
                  </a:lnTo>
                  <a:lnTo>
                    <a:pt x="1797082" y="1976057"/>
                  </a:lnTo>
                  <a:lnTo>
                    <a:pt x="1795177" y="1977962"/>
                  </a:lnTo>
                  <a:lnTo>
                    <a:pt x="1795177" y="1979867"/>
                  </a:lnTo>
                  <a:lnTo>
                    <a:pt x="1795177" y="1981867"/>
                  </a:lnTo>
                  <a:lnTo>
                    <a:pt x="1795177" y="1985772"/>
                  </a:lnTo>
                  <a:lnTo>
                    <a:pt x="1795177" y="1989487"/>
                  </a:lnTo>
                  <a:lnTo>
                    <a:pt x="1793177" y="1991487"/>
                  </a:lnTo>
                  <a:lnTo>
                    <a:pt x="1791272" y="1993392"/>
                  </a:lnTo>
                  <a:lnTo>
                    <a:pt x="1789367" y="1995392"/>
                  </a:lnTo>
                  <a:lnTo>
                    <a:pt x="1787366" y="1997297"/>
                  </a:lnTo>
                  <a:lnTo>
                    <a:pt x="1785461" y="2001203"/>
                  </a:lnTo>
                  <a:lnTo>
                    <a:pt x="1783461" y="2005108"/>
                  </a:lnTo>
                  <a:lnTo>
                    <a:pt x="1783461" y="2007013"/>
                  </a:lnTo>
                  <a:lnTo>
                    <a:pt x="1785461" y="2010918"/>
                  </a:lnTo>
                  <a:lnTo>
                    <a:pt x="1785461" y="2016728"/>
                  </a:lnTo>
                  <a:lnTo>
                    <a:pt x="1785461" y="2018538"/>
                  </a:lnTo>
                  <a:lnTo>
                    <a:pt x="1785461" y="2020538"/>
                  </a:lnTo>
                  <a:lnTo>
                    <a:pt x="1785461" y="2024444"/>
                  </a:lnTo>
                  <a:lnTo>
                    <a:pt x="1787366" y="2028158"/>
                  </a:lnTo>
                  <a:lnTo>
                    <a:pt x="1789367" y="2030159"/>
                  </a:lnTo>
                  <a:lnTo>
                    <a:pt x="1791272" y="2030159"/>
                  </a:lnTo>
                  <a:lnTo>
                    <a:pt x="1793177" y="2034064"/>
                  </a:lnTo>
                  <a:lnTo>
                    <a:pt x="1797082" y="2035969"/>
                  </a:lnTo>
                  <a:lnTo>
                    <a:pt x="1799082" y="2037874"/>
                  </a:lnTo>
                  <a:lnTo>
                    <a:pt x="1800987" y="2039874"/>
                  </a:lnTo>
                  <a:lnTo>
                    <a:pt x="1802892" y="2041779"/>
                  </a:lnTo>
                  <a:lnTo>
                    <a:pt x="1804892" y="2043779"/>
                  </a:lnTo>
                  <a:lnTo>
                    <a:pt x="1806797" y="2045684"/>
                  </a:lnTo>
                  <a:lnTo>
                    <a:pt x="1808798" y="2047589"/>
                  </a:lnTo>
                  <a:lnTo>
                    <a:pt x="1810703" y="2049590"/>
                  </a:lnTo>
                  <a:lnTo>
                    <a:pt x="1812608" y="2049590"/>
                  </a:lnTo>
                  <a:lnTo>
                    <a:pt x="1816513" y="2051495"/>
                  </a:lnTo>
                  <a:lnTo>
                    <a:pt x="1820418" y="2053495"/>
                  </a:lnTo>
                  <a:lnTo>
                    <a:pt x="1824323" y="2057209"/>
                  </a:lnTo>
                  <a:lnTo>
                    <a:pt x="1826228" y="2059210"/>
                  </a:lnTo>
                  <a:lnTo>
                    <a:pt x="1826228" y="2061115"/>
                  </a:lnTo>
                  <a:lnTo>
                    <a:pt x="1826228" y="2063115"/>
                  </a:lnTo>
                  <a:lnTo>
                    <a:pt x="1828229" y="2065020"/>
                  </a:lnTo>
                  <a:lnTo>
                    <a:pt x="1830038" y="2065020"/>
                  </a:lnTo>
                  <a:lnTo>
                    <a:pt x="1830038" y="2066925"/>
                  </a:lnTo>
                  <a:lnTo>
                    <a:pt x="1830038" y="2070830"/>
                  </a:lnTo>
                  <a:lnTo>
                    <a:pt x="1830038" y="2072831"/>
                  </a:lnTo>
                  <a:lnTo>
                    <a:pt x="1830038" y="2074736"/>
                  </a:lnTo>
                  <a:lnTo>
                    <a:pt x="1830038" y="2076641"/>
                  </a:lnTo>
                  <a:lnTo>
                    <a:pt x="1831943" y="2080546"/>
                  </a:lnTo>
                  <a:lnTo>
                    <a:pt x="1833943" y="2082546"/>
                  </a:lnTo>
                  <a:lnTo>
                    <a:pt x="1835849" y="2086261"/>
                  </a:lnTo>
                  <a:lnTo>
                    <a:pt x="1837849" y="2088261"/>
                  </a:lnTo>
                  <a:lnTo>
                    <a:pt x="1839754" y="2090166"/>
                  </a:lnTo>
                  <a:lnTo>
                    <a:pt x="1839754" y="2092166"/>
                  </a:lnTo>
                  <a:lnTo>
                    <a:pt x="1857185" y="2094071"/>
                  </a:lnTo>
                  <a:cubicBezTo>
                    <a:pt x="1862423" y="2096357"/>
                    <a:pt x="1867662" y="2098739"/>
                    <a:pt x="1872901" y="2101025"/>
                  </a:cubicBezTo>
                  <a:lnTo>
                    <a:pt x="1883950" y="2102930"/>
                  </a:lnTo>
                  <a:lnTo>
                    <a:pt x="1874330" y="2085499"/>
                  </a:lnTo>
                  <a:lnTo>
                    <a:pt x="1881950" y="2052733"/>
                  </a:lnTo>
                  <a:lnTo>
                    <a:pt x="1895475" y="2033492"/>
                  </a:lnTo>
                  <a:lnTo>
                    <a:pt x="1924431" y="2010347"/>
                  </a:lnTo>
                  <a:lnTo>
                    <a:pt x="1997678" y="1915954"/>
                  </a:lnTo>
                  <a:lnTo>
                    <a:pt x="2001584" y="1892808"/>
                  </a:lnTo>
                  <a:lnTo>
                    <a:pt x="2019014" y="1877378"/>
                  </a:lnTo>
                  <a:lnTo>
                    <a:pt x="2028635" y="1844612"/>
                  </a:lnTo>
                  <a:lnTo>
                    <a:pt x="2074831" y="1786795"/>
                  </a:lnTo>
                  <a:lnTo>
                    <a:pt x="2072926" y="1763649"/>
                  </a:lnTo>
                  <a:lnTo>
                    <a:pt x="2126075" y="1663541"/>
                  </a:lnTo>
                  <a:lnTo>
                    <a:pt x="2171129" y="1578674"/>
                  </a:lnTo>
                  <a:lnTo>
                    <a:pt x="2190369" y="1553623"/>
                  </a:lnTo>
                  <a:lnTo>
                    <a:pt x="2236661" y="1534382"/>
                  </a:lnTo>
                  <a:lnTo>
                    <a:pt x="2240566" y="1520857"/>
                  </a:lnTo>
                  <a:lnTo>
                    <a:pt x="2265617" y="1513046"/>
                  </a:lnTo>
                  <a:lnTo>
                    <a:pt x="2238566" y="1516952"/>
                  </a:lnTo>
                  <a:lnTo>
                    <a:pt x="2254091" y="1509236"/>
                  </a:lnTo>
                  <a:lnTo>
                    <a:pt x="2250186" y="1507331"/>
                  </a:lnTo>
                  <a:lnTo>
                    <a:pt x="2280952" y="1476566"/>
                  </a:lnTo>
                  <a:lnTo>
                    <a:pt x="2265521" y="1463040"/>
                  </a:lnTo>
                  <a:lnTo>
                    <a:pt x="2269427" y="1447609"/>
                  </a:lnTo>
                  <a:lnTo>
                    <a:pt x="2261616" y="1439799"/>
                  </a:lnTo>
                  <a:lnTo>
                    <a:pt x="2269427" y="1434084"/>
                  </a:lnTo>
                  <a:lnTo>
                    <a:pt x="2269427" y="1409033"/>
                  </a:lnTo>
                  <a:lnTo>
                    <a:pt x="2284857" y="1387792"/>
                  </a:lnTo>
                  <a:lnTo>
                    <a:pt x="2308003" y="1376267"/>
                  </a:lnTo>
                  <a:lnTo>
                    <a:pt x="2296382" y="1360837"/>
                  </a:lnTo>
                  <a:lnTo>
                    <a:pt x="2321528" y="1331881"/>
                  </a:lnTo>
                  <a:lnTo>
                    <a:pt x="2329148" y="1308735"/>
                  </a:lnTo>
                  <a:lnTo>
                    <a:pt x="2340769" y="1306830"/>
                  </a:lnTo>
                  <a:lnTo>
                    <a:pt x="2340769" y="1316355"/>
                  </a:lnTo>
                  <a:lnTo>
                    <a:pt x="2348389" y="1302925"/>
                  </a:lnTo>
                  <a:lnTo>
                    <a:pt x="2352294" y="1308640"/>
                  </a:lnTo>
                  <a:lnTo>
                    <a:pt x="2346579" y="1322165"/>
                  </a:lnTo>
                  <a:lnTo>
                    <a:pt x="2334959" y="1318260"/>
                  </a:lnTo>
                  <a:lnTo>
                    <a:pt x="2344579" y="1327880"/>
                  </a:lnTo>
                  <a:lnTo>
                    <a:pt x="2344579" y="1347121"/>
                  </a:lnTo>
                  <a:lnTo>
                    <a:pt x="2317718" y="1387507"/>
                  </a:lnTo>
                  <a:lnTo>
                    <a:pt x="2304193" y="1391412"/>
                  </a:lnTo>
                  <a:lnTo>
                    <a:pt x="2321624" y="1435703"/>
                  </a:lnTo>
                  <a:lnTo>
                    <a:pt x="2323529" y="1474280"/>
                  </a:lnTo>
                  <a:lnTo>
                    <a:pt x="2317814" y="1514856"/>
                  </a:lnTo>
                  <a:lnTo>
                    <a:pt x="2331339" y="1551432"/>
                  </a:lnTo>
                  <a:lnTo>
                    <a:pt x="2346770" y="1518666"/>
                  </a:lnTo>
                  <a:lnTo>
                    <a:pt x="2364010" y="1524572"/>
                  </a:lnTo>
                  <a:lnTo>
                    <a:pt x="2375630" y="1511046"/>
                  </a:lnTo>
                  <a:lnTo>
                    <a:pt x="2398776" y="1512951"/>
                  </a:lnTo>
                  <a:lnTo>
                    <a:pt x="2417445" y="149580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D147E60D-01F5-4850-B738-6377D83383A2}"/>
                </a:ext>
              </a:extLst>
            </p:cNvPr>
            <p:cNvSpPr/>
            <p:nvPr/>
          </p:nvSpPr>
          <p:spPr>
            <a:xfrm>
              <a:off x="7517986" y="1862994"/>
              <a:ext cx="7810" cy="3810"/>
            </a:xfrm>
            <a:custGeom>
              <a:avLst/>
              <a:gdLst>
                <a:gd name="connsiteX0" fmla="*/ 3905 w 7810"/>
                <a:gd name="connsiteY0" fmla="*/ 3810 h 3810"/>
                <a:gd name="connsiteX1" fmla="*/ 7810 w 7810"/>
                <a:gd name="connsiteY1" fmla="*/ 0 h 3810"/>
                <a:gd name="connsiteX2" fmla="*/ 0 w 7810"/>
                <a:gd name="connsiteY2" fmla="*/ 0 h 3810"/>
              </a:gdLst>
              <a:ahLst/>
              <a:cxnLst>
                <a:cxn ang="0">
                  <a:pos x="connsiteX0" y="connsiteY0"/>
                </a:cxn>
                <a:cxn ang="0">
                  <a:pos x="connsiteX1" y="connsiteY1"/>
                </a:cxn>
                <a:cxn ang="0">
                  <a:pos x="connsiteX2" y="connsiteY2"/>
                </a:cxn>
              </a:cxnLst>
              <a:rect l="l" t="t" r="r" b="b"/>
              <a:pathLst>
                <a:path w="7810" h="3810">
                  <a:moveTo>
                    <a:pt x="3905" y="3810"/>
                  </a:moveTo>
                  <a:lnTo>
                    <a:pt x="7810" y="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E5E1020E-C80C-45FB-8150-09257FFA8D58}"/>
                </a:ext>
              </a:extLst>
            </p:cNvPr>
            <p:cNvSpPr/>
            <p:nvPr/>
          </p:nvSpPr>
          <p:spPr>
            <a:xfrm>
              <a:off x="6266973" y="2871120"/>
              <a:ext cx="69437" cy="100298"/>
            </a:xfrm>
            <a:custGeom>
              <a:avLst/>
              <a:gdLst>
                <a:gd name="connsiteX0" fmla="*/ 44386 w 69437"/>
                <a:gd name="connsiteY0" fmla="*/ 2000 h 100298"/>
                <a:gd name="connsiteX1" fmla="*/ 9715 w 69437"/>
                <a:gd name="connsiteY1" fmla="*/ 0 h 100298"/>
                <a:gd name="connsiteX2" fmla="*/ 0 w 69437"/>
                <a:gd name="connsiteY2" fmla="*/ 19336 h 100298"/>
                <a:gd name="connsiteX3" fmla="*/ 3810 w 69437"/>
                <a:gd name="connsiteY3" fmla="*/ 57817 h 100298"/>
                <a:gd name="connsiteX4" fmla="*/ 40481 w 69437"/>
                <a:gd name="connsiteY4" fmla="*/ 100298 h 100298"/>
                <a:gd name="connsiteX5" fmla="*/ 69437 w 69437"/>
                <a:gd name="connsiteY5" fmla="*/ 94488 h 100298"/>
                <a:gd name="connsiteX6" fmla="*/ 55816 w 69437"/>
                <a:gd name="connsiteY6" fmla="*/ 71342 h 100298"/>
                <a:gd name="connsiteX7" fmla="*/ 61627 w 69437"/>
                <a:gd name="connsiteY7" fmla="*/ 19336 h 1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7" h="100298">
                  <a:moveTo>
                    <a:pt x="44386" y="2000"/>
                  </a:moveTo>
                  <a:lnTo>
                    <a:pt x="9715" y="0"/>
                  </a:lnTo>
                  <a:lnTo>
                    <a:pt x="0" y="19336"/>
                  </a:lnTo>
                  <a:lnTo>
                    <a:pt x="3810" y="57817"/>
                  </a:lnTo>
                  <a:lnTo>
                    <a:pt x="40481" y="100298"/>
                  </a:lnTo>
                  <a:lnTo>
                    <a:pt x="69437" y="94488"/>
                  </a:lnTo>
                  <a:lnTo>
                    <a:pt x="55816" y="71342"/>
                  </a:lnTo>
                  <a:lnTo>
                    <a:pt x="61627"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F33BF88-2111-4126-8447-B1C4123A7990}"/>
                </a:ext>
              </a:extLst>
            </p:cNvPr>
            <p:cNvSpPr/>
            <p:nvPr/>
          </p:nvSpPr>
          <p:spPr>
            <a:xfrm>
              <a:off x="6203251" y="2977133"/>
              <a:ext cx="54101" cy="52101"/>
            </a:xfrm>
            <a:custGeom>
              <a:avLst/>
              <a:gdLst>
                <a:gd name="connsiteX0" fmla="*/ 48196 w 54101"/>
                <a:gd name="connsiteY0" fmla="*/ 9716 h 52101"/>
                <a:gd name="connsiteX1" fmla="*/ 25241 w 54101"/>
                <a:gd name="connsiteY1" fmla="*/ 0 h 52101"/>
                <a:gd name="connsiteX2" fmla="*/ 17431 w 54101"/>
                <a:gd name="connsiteY2" fmla="*/ 3905 h 52101"/>
                <a:gd name="connsiteX3" fmla="*/ 9715 w 54101"/>
                <a:gd name="connsiteY3" fmla="*/ 9716 h 52101"/>
                <a:gd name="connsiteX4" fmla="*/ 0 w 54101"/>
                <a:gd name="connsiteY4" fmla="*/ 46387 h 52101"/>
                <a:gd name="connsiteX5" fmla="*/ 15526 w 54101"/>
                <a:gd name="connsiteY5" fmla="*/ 52102 h 52101"/>
                <a:gd name="connsiteX6" fmla="*/ 30956 w 54101"/>
                <a:gd name="connsiteY6" fmla="*/ 48196 h 52101"/>
                <a:gd name="connsiteX7" fmla="*/ 42481 w 54101"/>
                <a:gd name="connsiteY7" fmla="*/ 40577 h 52101"/>
                <a:gd name="connsiteX8" fmla="*/ 38576 w 54101"/>
                <a:gd name="connsiteY8" fmla="*/ 23241 h 52101"/>
                <a:gd name="connsiteX9" fmla="*/ 54102 w 54101"/>
                <a:gd name="connsiteY9" fmla="*/ 17431 h 5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01" h="52101">
                  <a:moveTo>
                    <a:pt x="48196" y="9716"/>
                  </a:moveTo>
                  <a:lnTo>
                    <a:pt x="25241" y="0"/>
                  </a:lnTo>
                  <a:lnTo>
                    <a:pt x="17431" y="3905"/>
                  </a:lnTo>
                  <a:lnTo>
                    <a:pt x="9715" y="9716"/>
                  </a:lnTo>
                  <a:lnTo>
                    <a:pt x="0" y="46387"/>
                  </a:lnTo>
                  <a:lnTo>
                    <a:pt x="15526" y="52102"/>
                  </a:lnTo>
                  <a:lnTo>
                    <a:pt x="30956" y="48196"/>
                  </a:lnTo>
                  <a:lnTo>
                    <a:pt x="42481" y="40577"/>
                  </a:lnTo>
                  <a:lnTo>
                    <a:pt x="38576" y="23241"/>
                  </a:lnTo>
                  <a:lnTo>
                    <a:pt x="54102" y="1743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2547203-B8BF-4806-9A65-608B175B3679}"/>
                </a:ext>
              </a:extLst>
            </p:cNvPr>
            <p:cNvSpPr/>
            <p:nvPr/>
          </p:nvSpPr>
          <p:spPr>
            <a:xfrm>
              <a:off x="6421278" y="2327624"/>
              <a:ext cx="7620" cy="19240"/>
            </a:xfrm>
            <a:custGeom>
              <a:avLst/>
              <a:gdLst>
                <a:gd name="connsiteX0" fmla="*/ 5715 w 7620"/>
                <a:gd name="connsiteY0" fmla="*/ 0 h 19240"/>
                <a:gd name="connsiteX1" fmla="*/ 0 w 7620"/>
                <a:gd name="connsiteY1" fmla="*/ 19241 h 19240"/>
                <a:gd name="connsiteX2" fmla="*/ 7620 w 7620"/>
                <a:gd name="connsiteY2" fmla="*/ 13430 h 19240"/>
              </a:gdLst>
              <a:ahLst/>
              <a:cxnLst>
                <a:cxn ang="0">
                  <a:pos x="connsiteX0" y="connsiteY0"/>
                </a:cxn>
                <a:cxn ang="0">
                  <a:pos x="connsiteX1" y="connsiteY1"/>
                </a:cxn>
                <a:cxn ang="0">
                  <a:pos x="connsiteX2" y="connsiteY2"/>
                </a:cxn>
              </a:cxnLst>
              <a:rect l="l" t="t" r="r" b="b"/>
              <a:pathLst>
                <a:path w="7620" h="19240">
                  <a:moveTo>
                    <a:pt x="5715" y="0"/>
                  </a:moveTo>
                  <a:lnTo>
                    <a:pt x="0" y="19241"/>
                  </a:lnTo>
                  <a:lnTo>
                    <a:pt x="7620" y="1343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92CDDB6-7F81-4945-A45E-2C2AB16CB0A1}"/>
                </a:ext>
              </a:extLst>
            </p:cNvPr>
            <p:cNvSpPr/>
            <p:nvPr/>
          </p:nvSpPr>
          <p:spPr>
            <a:xfrm>
              <a:off x="6455949" y="2543460"/>
              <a:ext cx="15335" cy="30861"/>
            </a:xfrm>
            <a:custGeom>
              <a:avLst/>
              <a:gdLst>
                <a:gd name="connsiteX0" fmla="*/ 13430 w 15335"/>
                <a:gd name="connsiteY0" fmla="*/ 30861 h 30861"/>
                <a:gd name="connsiteX1" fmla="*/ 15335 w 15335"/>
                <a:gd name="connsiteY1" fmla="*/ 7715 h 30861"/>
                <a:gd name="connsiteX2" fmla="*/ 1810 w 15335"/>
                <a:gd name="connsiteY2" fmla="*/ 0 h 30861"/>
                <a:gd name="connsiteX3" fmla="*/ 0 w 15335"/>
                <a:gd name="connsiteY3" fmla="*/ 9620 h 30861"/>
              </a:gdLst>
              <a:ahLst/>
              <a:cxnLst>
                <a:cxn ang="0">
                  <a:pos x="connsiteX0" y="connsiteY0"/>
                </a:cxn>
                <a:cxn ang="0">
                  <a:pos x="connsiteX1" y="connsiteY1"/>
                </a:cxn>
                <a:cxn ang="0">
                  <a:pos x="connsiteX2" y="connsiteY2"/>
                </a:cxn>
                <a:cxn ang="0">
                  <a:pos x="connsiteX3" y="connsiteY3"/>
                </a:cxn>
              </a:cxnLst>
              <a:rect l="l" t="t" r="r" b="b"/>
              <a:pathLst>
                <a:path w="15335" h="30861">
                  <a:moveTo>
                    <a:pt x="13430" y="30861"/>
                  </a:moveTo>
                  <a:lnTo>
                    <a:pt x="15335" y="7715"/>
                  </a:lnTo>
                  <a:lnTo>
                    <a:pt x="1810" y="0"/>
                  </a:lnTo>
                  <a:lnTo>
                    <a:pt x="0"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3B2762C-7C34-4B62-9806-926BD8128352}"/>
                </a:ext>
              </a:extLst>
            </p:cNvPr>
            <p:cNvSpPr/>
            <p:nvPr/>
          </p:nvSpPr>
          <p:spPr>
            <a:xfrm>
              <a:off x="5862160" y="2447067"/>
              <a:ext cx="23050" cy="42386"/>
            </a:xfrm>
            <a:custGeom>
              <a:avLst/>
              <a:gdLst>
                <a:gd name="connsiteX0" fmla="*/ 17335 w 23050"/>
                <a:gd name="connsiteY0" fmla="*/ 38481 h 42386"/>
                <a:gd name="connsiteX1" fmla="*/ 23050 w 23050"/>
                <a:gd name="connsiteY1" fmla="*/ 27051 h 42386"/>
                <a:gd name="connsiteX2" fmla="*/ 19336 w 23050"/>
                <a:gd name="connsiteY2" fmla="*/ 15526 h 42386"/>
                <a:gd name="connsiteX3" fmla="*/ 0 w 23050"/>
                <a:gd name="connsiteY3" fmla="*/ 0 h 42386"/>
                <a:gd name="connsiteX4" fmla="*/ 3810 w 23050"/>
                <a:gd name="connsiteY4" fmla="*/ 42386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0" h="42386">
                  <a:moveTo>
                    <a:pt x="17335" y="38481"/>
                  </a:moveTo>
                  <a:lnTo>
                    <a:pt x="23050" y="27051"/>
                  </a:lnTo>
                  <a:lnTo>
                    <a:pt x="19336" y="15526"/>
                  </a:lnTo>
                  <a:lnTo>
                    <a:pt x="0" y="0"/>
                  </a:lnTo>
                  <a:lnTo>
                    <a:pt x="3810" y="4238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E68E9EF-2005-4730-BD8B-AD01E15AC2FD}"/>
                </a:ext>
              </a:extLst>
            </p:cNvPr>
            <p:cNvSpPr/>
            <p:nvPr/>
          </p:nvSpPr>
          <p:spPr>
            <a:xfrm>
              <a:off x="6394227" y="2589752"/>
              <a:ext cx="36671" cy="65627"/>
            </a:xfrm>
            <a:custGeom>
              <a:avLst/>
              <a:gdLst>
                <a:gd name="connsiteX0" fmla="*/ 0 w 36671"/>
                <a:gd name="connsiteY0" fmla="*/ 0 h 65627"/>
                <a:gd name="connsiteX1" fmla="*/ 28861 w 36671"/>
                <a:gd name="connsiteY1" fmla="*/ 65627 h 65627"/>
                <a:gd name="connsiteX2" fmla="*/ 36671 w 36671"/>
                <a:gd name="connsiteY2" fmla="*/ 55912 h 65627"/>
                <a:gd name="connsiteX3" fmla="*/ 30766 w 36671"/>
                <a:gd name="connsiteY3" fmla="*/ 19241 h 65627"/>
                <a:gd name="connsiteX4" fmla="*/ 23146 w 36671"/>
                <a:gd name="connsiteY4" fmla="*/ 7715 h 65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1" h="65627">
                  <a:moveTo>
                    <a:pt x="0" y="0"/>
                  </a:moveTo>
                  <a:lnTo>
                    <a:pt x="28861" y="65627"/>
                  </a:lnTo>
                  <a:lnTo>
                    <a:pt x="36671" y="55912"/>
                  </a:lnTo>
                  <a:lnTo>
                    <a:pt x="30766" y="19241"/>
                  </a:lnTo>
                  <a:lnTo>
                    <a:pt x="23146"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05A57A3-2E06-4E86-B372-0005B18A37DB}"/>
                </a:ext>
              </a:extLst>
            </p:cNvPr>
            <p:cNvSpPr/>
            <p:nvPr/>
          </p:nvSpPr>
          <p:spPr>
            <a:xfrm>
              <a:off x="5819774" y="2524125"/>
              <a:ext cx="5715" cy="7810"/>
            </a:xfrm>
            <a:custGeom>
              <a:avLst/>
              <a:gdLst>
                <a:gd name="connsiteX0" fmla="*/ 3810 w 5715"/>
                <a:gd name="connsiteY0" fmla="*/ 7811 h 7810"/>
                <a:gd name="connsiteX1" fmla="*/ 5715 w 5715"/>
                <a:gd name="connsiteY1" fmla="*/ 2000 h 7810"/>
                <a:gd name="connsiteX2" fmla="*/ 0 w 5715"/>
                <a:gd name="connsiteY2" fmla="*/ 0 h 7810"/>
              </a:gdLst>
              <a:ahLst/>
              <a:cxnLst>
                <a:cxn ang="0">
                  <a:pos x="connsiteX0" y="connsiteY0"/>
                </a:cxn>
                <a:cxn ang="0">
                  <a:pos x="connsiteX1" y="connsiteY1"/>
                </a:cxn>
                <a:cxn ang="0">
                  <a:pos x="connsiteX2" y="connsiteY2"/>
                </a:cxn>
              </a:cxnLst>
              <a:rect l="l" t="t" r="r" b="b"/>
              <a:pathLst>
                <a:path w="5715" h="7810">
                  <a:moveTo>
                    <a:pt x="3810" y="7811"/>
                  </a:moveTo>
                  <a:lnTo>
                    <a:pt x="5715" y="200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C1EE542-3BB7-4008-855E-272298736E7C}"/>
                </a:ext>
              </a:extLst>
            </p:cNvPr>
            <p:cNvSpPr/>
            <p:nvPr/>
          </p:nvSpPr>
          <p:spPr>
            <a:xfrm>
              <a:off x="5856255" y="2497264"/>
              <a:ext cx="7810" cy="13525"/>
            </a:xfrm>
            <a:custGeom>
              <a:avLst/>
              <a:gdLst>
                <a:gd name="connsiteX0" fmla="*/ 2096 w 7810"/>
                <a:gd name="connsiteY0" fmla="*/ 13526 h 13525"/>
                <a:gd name="connsiteX1" fmla="*/ 7811 w 7810"/>
                <a:gd name="connsiteY1" fmla="*/ 7620 h 13525"/>
                <a:gd name="connsiteX2" fmla="*/ 0 w 7810"/>
                <a:gd name="connsiteY2" fmla="*/ 0 h 13525"/>
              </a:gdLst>
              <a:ahLst/>
              <a:cxnLst>
                <a:cxn ang="0">
                  <a:pos x="connsiteX0" y="connsiteY0"/>
                </a:cxn>
                <a:cxn ang="0">
                  <a:pos x="connsiteX1" y="connsiteY1"/>
                </a:cxn>
                <a:cxn ang="0">
                  <a:pos x="connsiteX2" y="connsiteY2"/>
                </a:cxn>
              </a:cxnLst>
              <a:rect l="l" t="t" r="r" b="b"/>
              <a:pathLst>
                <a:path w="7810" h="13525">
                  <a:moveTo>
                    <a:pt x="2096" y="13526"/>
                  </a:moveTo>
                  <a:lnTo>
                    <a:pt x="7811" y="7620"/>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E782BC8-9332-4776-8429-04DC9EB2D482}"/>
                </a:ext>
              </a:extLst>
            </p:cNvPr>
            <p:cNvSpPr/>
            <p:nvPr/>
          </p:nvSpPr>
          <p:spPr>
            <a:xfrm>
              <a:off x="7473695" y="2073116"/>
              <a:ext cx="11525" cy="9620"/>
            </a:xfrm>
            <a:custGeom>
              <a:avLst/>
              <a:gdLst>
                <a:gd name="connsiteX0" fmla="*/ 3905 w 11525"/>
                <a:gd name="connsiteY0" fmla="*/ 0 h 9620"/>
                <a:gd name="connsiteX1" fmla="*/ 0 w 11525"/>
                <a:gd name="connsiteY1" fmla="*/ 5810 h 9620"/>
                <a:gd name="connsiteX2" fmla="*/ 11525 w 11525"/>
                <a:gd name="connsiteY2" fmla="*/ 9620 h 9620"/>
              </a:gdLst>
              <a:ahLst/>
              <a:cxnLst>
                <a:cxn ang="0">
                  <a:pos x="connsiteX0" y="connsiteY0"/>
                </a:cxn>
                <a:cxn ang="0">
                  <a:pos x="connsiteX1" y="connsiteY1"/>
                </a:cxn>
                <a:cxn ang="0">
                  <a:pos x="connsiteX2" y="connsiteY2"/>
                </a:cxn>
              </a:cxnLst>
              <a:rect l="l" t="t" r="r" b="b"/>
              <a:pathLst>
                <a:path w="11525" h="9620">
                  <a:moveTo>
                    <a:pt x="3905" y="0"/>
                  </a:moveTo>
                  <a:lnTo>
                    <a:pt x="0" y="5810"/>
                  </a:lnTo>
                  <a:lnTo>
                    <a:pt x="11525" y="9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1507D2C9-0C62-4A04-BDA8-68A26AF366FC}"/>
                </a:ext>
              </a:extLst>
            </p:cNvPr>
            <p:cNvSpPr/>
            <p:nvPr/>
          </p:nvSpPr>
          <p:spPr>
            <a:xfrm>
              <a:off x="6527291" y="2258187"/>
              <a:ext cx="5715" cy="9620"/>
            </a:xfrm>
            <a:custGeom>
              <a:avLst/>
              <a:gdLst>
                <a:gd name="connsiteX0" fmla="*/ 0 w 5715"/>
                <a:gd name="connsiteY0" fmla="*/ 3810 h 9620"/>
                <a:gd name="connsiteX1" fmla="*/ 5715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3810"/>
                  </a:moveTo>
                  <a:lnTo>
                    <a:pt x="5715"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782C776D-5141-4C40-A104-BE9C555538AB}"/>
                </a:ext>
              </a:extLst>
            </p:cNvPr>
            <p:cNvSpPr/>
            <p:nvPr/>
          </p:nvSpPr>
          <p:spPr>
            <a:xfrm>
              <a:off x="6731507" y="2225325"/>
              <a:ext cx="28956" cy="44481"/>
            </a:xfrm>
            <a:custGeom>
              <a:avLst/>
              <a:gdLst>
                <a:gd name="connsiteX0" fmla="*/ 11525 w 28956"/>
                <a:gd name="connsiteY0" fmla="*/ 44482 h 44481"/>
                <a:gd name="connsiteX1" fmla="*/ 25051 w 28956"/>
                <a:gd name="connsiteY1" fmla="*/ 36671 h 44481"/>
                <a:gd name="connsiteX2" fmla="*/ 28956 w 28956"/>
                <a:gd name="connsiteY2" fmla="*/ 13525 h 44481"/>
                <a:gd name="connsiteX3" fmla="*/ 23241 w 28956"/>
                <a:gd name="connsiteY3" fmla="*/ 0 h 44481"/>
                <a:gd name="connsiteX4" fmla="*/ 11525 w 28956"/>
                <a:gd name="connsiteY4" fmla="*/ 2000 h 44481"/>
                <a:gd name="connsiteX5" fmla="*/ 9715 w 28956"/>
                <a:gd name="connsiteY5" fmla="*/ 13525 h 44481"/>
                <a:gd name="connsiteX6" fmla="*/ 17431 w 28956"/>
                <a:gd name="connsiteY6" fmla="*/ 17431 h 44481"/>
                <a:gd name="connsiteX7" fmla="*/ 0 w 28956"/>
                <a:gd name="connsiteY7" fmla="*/ 40576 h 4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56" h="44481">
                  <a:moveTo>
                    <a:pt x="11525" y="44482"/>
                  </a:moveTo>
                  <a:lnTo>
                    <a:pt x="25051" y="36671"/>
                  </a:lnTo>
                  <a:lnTo>
                    <a:pt x="28956" y="13525"/>
                  </a:lnTo>
                  <a:lnTo>
                    <a:pt x="23241" y="0"/>
                  </a:lnTo>
                  <a:lnTo>
                    <a:pt x="11525" y="2000"/>
                  </a:lnTo>
                  <a:lnTo>
                    <a:pt x="9715" y="13525"/>
                  </a:lnTo>
                  <a:lnTo>
                    <a:pt x="17431" y="17431"/>
                  </a:lnTo>
                  <a:lnTo>
                    <a:pt x="0" y="40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451B19D-49CC-4189-A64B-3D54F14471DC}"/>
                </a:ext>
              </a:extLst>
            </p:cNvPr>
            <p:cNvSpPr/>
            <p:nvPr/>
          </p:nvSpPr>
          <p:spPr>
            <a:xfrm>
              <a:off x="6519480" y="2294858"/>
              <a:ext cx="40481" cy="46196"/>
            </a:xfrm>
            <a:custGeom>
              <a:avLst/>
              <a:gdLst>
                <a:gd name="connsiteX0" fmla="*/ 3905 w 40481"/>
                <a:gd name="connsiteY0" fmla="*/ 0 h 46196"/>
                <a:gd name="connsiteX1" fmla="*/ 0 w 40481"/>
                <a:gd name="connsiteY1" fmla="*/ 7620 h 46196"/>
                <a:gd name="connsiteX2" fmla="*/ 9620 w 40481"/>
                <a:gd name="connsiteY2" fmla="*/ 25051 h 46196"/>
                <a:gd name="connsiteX3" fmla="*/ 1905 w 40481"/>
                <a:gd name="connsiteY3" fmla="*/ 46196 h 46196"/>
                <a:gd name="connsiteX4" fmla="*/ 19336 w 40481"/>
                <a:gd name="connsiteY4" fmla="*/ 46196 h 46196"/>
                <a:gd name="connsiteX5" fmla="*/ 32861 w 40481"/>
                <a:gd name="connsiteY5" fmla="*/ 26861 h 46196"/>
                <a:gd name="connsiteX6" fmla="*/ 30766 w 40481"/>
                <a:gd name="connsiteY6" fmla="*/ 5715 h 46196"/>
                <a:gd name="connsiteX7" fmla="*/ 40481 w 40481"/>
                <a:gd name="connsiteY7" fmla="*/ 1810 h 4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81" h="46196">
                  <a:moveTo>
                    <a:pt x="3905" y="0"/>
                  </a:moveTo>
                  <a:lnTo>
                    <a:pt x="0" y="7620"/>
                  </a:lnTo>
                  <a:lnTo>
                    <a:pt x="9620" y="25051"/>
                  </a:lnTo>
                  <a:lnTo>
                    <a:pt x="1905" y="46196"/>
                  </a:lnTo>
                  <a:lnTo>
                    <a:pt x="19336" y="46196"/>
                  </a:lnTo>
                  <a:lnTo>
                    <a:pt x="32861" y="26861"/>
                  </a:lnTo>
                  <a:lnTo>
                    <a:pt x="30766" y="5715"/>
                  </a:lnTo>
                  <a:lnTo>
                    <a:pt x="40481"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BA6B35D-F070-4522-8F31-84FE530E7DB5}"/>
                </a:ext>
              </a:extLst>
            </p:cNvPr>
            <p:cNvSpPr/>
            <p:nvPr/>
          </p:nvSpPr>
          <p:spPr>
            <a:xfrm>
              <a:off x="6571582" y="2279427"/>
              <a:ext cx="96392" cy="186880"/>
            </a:xfrm>
            <a:custGeom>
              <a:avLst/>
              <a:gdLst>
                <a:gd name="connsiteX0" fmla="*/ 0 w 96392"/>
                <a:gd name="connsiteY0" fmla="*/ 169640 h 186880"/>
                <a:gd name="connsiteX1" fmla="*/ 3905 w 96392"/>
                <a:gd name="connsiteY1" fmla="*/ 177260 h 186880"/>
                <a:gd name="connsiteX2" fmla="*/ 46196 w 96392"/>
                <a:gd name="connsiteY2" fmla="*/ 186880 h 186880"/>
                <a:gd name="connsiteX3" fmla="*/ 92488 w 96392"/>
                <a:gd name="connsiteY3" fmla="*/ 150304 h 186880"/>
                <a:gd name="connsiteX4" fmla="*/ 96393 w 96392"/>
                <a:gd name="connsiteY4" fmla="*/ 127159 h 186880"/>
                <a:gd name="connsiteX5" fmla="*/ 82868 w 96392"/>
                <a:gd name="connsiteY5" fmla="*/ 84773 h 186880"/>
                <a:gd name="connsiteX6" fmla="*/ 90583 w 96392"/>
                <a:gd name="connsiteY6" fmla="*/ 61627 h 186880"/>
                <a:gd name="connsiteX7" fmla="*/ 86773 w 96392"/>
                <a:gd name="connsiteY7" fmla="*/ 32671 h 186880"/>
                <a:gd name="connsiteX8" fmla="*/ 71342 w 96392"/>
                <a:gd name="connsiteY8" fmla="*/ 21146 h 186880"/>
                <a:gd name="connsiteX9" fmla="*/ 88583 w 96392"/>
                <a:gd name="connsiteY9" fmla="*/ 11525 h 186880"/>
                <a:gd name="connsiteX10" fmla="*/ 40386 w 96392"/>
                <a:gd name="connsiteY10" fmla="*/ 0 h 186880"/>
                <a:gd name="connsiteX11" fmla="*/ 36576 w 96392"/>
                <a:gd name="connsiteY11" fmla="*/ 50102 h 186880"/>
                <a:gd name="connsiteX12" fmla="*/ 13526 w 96392"/>
                <a:gd name="connsiteY12" fmla="*/ 75152 h 186880"/>
                <a:gd name="connsiteX13" fmla="*/ 15430 w 96392"/>
                <a:gd name="connsiteY13" fmla="*/ 117538 h 186880"/>
                <a:gd name="connsiteX14" fmla="*/ 1905 w 96392"/>
                <a:gd name="connsiteY14" fmla="*/ 134969 h 18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392" h="186880">
                  <a:moveTo>
                    <a:pt x="0" y="169640"/>
                  </a:moveTo>
                  <a:lnTo>
                    <a:pt x="3905" y="177260"/>
                  </a:lnTo>
                  <a:lnTo>
                    <a:pt x="46196" y="186880"/>
                  </a:lnTo>
                  <a:lnTo>
                    <a:pt x="92488" y="150304"/>
                  </a:lnTo>
                  <a:lnTo>
                    <a:pt x="96393" y="127159"/>
                  </a:lnTo>
                  <a:lnTo>
                    <a:pt x="82868" y="84773"/>
                  </a:lnTo>
                  <a:lnTo>
                    <a:pt x="90583" y="61627"/>
                  </a:lnTo>
                  <a:lnTo>
                    <a:pt x="86773" y="32671"/>
                  </a:lnTo>
                  <a:lnTo>
                    <a:pt x="71342" y="21146"/>
                  </a:lnTo>
                  <a:lnTo>
                    <a:pt x="88583" y="11525"/>
                  </a:lnTo>
                  <a:lnTo>
                    <a:pt x="40386" y="0"/>
                  </a:lnTo>
                  <a:lnTo>
                    <a:pt x="36576" y="50102"/>
                  </a:lnTo>
                  <a:lnTo>
                    <a:pt x="13526" y="75152"/>
                  </a:lnTo>
                  <a:lnTo>
                    <a:pt x="15430" y="117538"/>
                  </a:lnTo>
                  <a:lnTo>
                    <a:pt x="1905"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EA1EC76-A379-455B-AA72-E767D00A8260}"/>
                </a:ext>
              </a:extLst>
            </p:cNvPr>
            <p:cNvSpPr/>
            <p:nvPr/>
          </p:nvSpPr>
          <p:spPr>
            <a:xfrm>
              <a:off x="6633304" y="2213800"/>
              <a:ext cx="55816" cy="54006"/>
            </a:xfrm>
            <a:custGeom>
              <a:avLst/>
              <a:gdLst>
                <a:gd name="connsiteX0" fmla="*/ 53912 w 55816"/>
                <a:gd name="connsiteY0" fmla="*/ 27051 h 54006"/>
                <a:gd name="connsiteX1" fmla="*/ 46196 w 55816"/>
                <a:gd name="connsiteY1" fmla="*/ 28956 h 54006"/>
                <a:gd name="connsiteX2" fmla="*/ 30766 w 55816"/>
                <a:gd name="connsiteY2" fmla="*/ 7811 h 54006"/>
                <a:gd name="connsiteX3" fmla="*/ 7620 w 55816"/>
                <a:gd name="connsiteY3" fmla="*/ 0 h 54006"/>
                <a:gd name="connsiteX4" fmla="*/ 11525 w 55816"/>
                <a:gd name="connsiteY4" fmla="*/ 23241 h 54006"/>
                <a:gd name="connsiteX5" fmla="*/ 0 w 55816"/>
                <a:gd name="connsiteY5" fmla="*/ 27051 h 54006"/>
                <a:gd name="connsiteX6" fmla="*/ 23050 w 55816"/>
                <a:gd name="connsiteY6" fmla="*/ 28956 h 54006"/>
                <a:gd name="connsiteX7" fmla="*/ 28861 w 55816"/>
                <a:gd name="connsiteY7" fmla="*/ 38576 h 54006"/>
                <a:gd name="connsiteX8" fmla="*/ 19240 w 55816"/>
                <a:gd name="connsiteY8" fmla="*/ 48196 h 54006"/>
                <a:gd name="connsiteX9" fmla="*/ 28861 w 55816"/>
                <a:gd name="connsiteY9" fmla="*/ 54007 h 54006"/>
                <a:gd name="connsiteX10" fmla="*/ 36481 w 55816"/>
                <a:gd name="connsiteY10" fmla="*/ 46387 h 54006"/>
                <a:gd name="connsiteX11" fmla="*/ 40386 w 55816"/>
                <a:gd name="connsiteY11" fmla="*/ 52102 h 54006"/>
                <a:gd name="connsiteX12" fmla="*/ 44291 w 55816"/>
                <a:gd name="connsiteY12" fmla="*/ 46387 h 54006"/>
                <a:gd name="connsiteX13" fmla="*/ 55816 w 55816"/>
                <a:gd name="connsiteY13" fmla="*/ 50101 h 54006"/>
                <a:gd name="connsiteX14" fmla="*/ 48196 w 55816"/>
                <a:gd name="connsiteY14" fmla="*/ 40481 h 54006"/>
                <a:gd name="connsiteX15" fmla="*/ 55816 w 55816"/>
                <a:gd name="connsiteY15" fmla="*/ 34671 h 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16" h="54006">
                  <a:moveTo>
                    <a:pt x="53912" y="27051"/>
                  </a:moveTo>
                  <a:lnTo>
                    <a:pt x="46196" y="28956"/>
                  </a:lnTo>
                  <a:lnTo>
                    <a:pt x="30766" y="7811"/>
                  </a:lnTo>
                  <a:lnTo>
                    <a:pt x="7620" y="0"/>
                  </a:lnTo>
                  <a:lnTo>
                    <a:pt x="11525" y="23241"/>
                  </a:lnTo>
                  <a:lnTo>
                    <a:pt x="0" y="27051"/>
                  </a:lnTo>
                  <a:lnTo>
                    <a:pt x="23050" y="28956"/>
                  </a:lnTo>
                  <a:lnTo>
                    <a:pt x="28861" y="38576"/>
                  </a:lnTo>
                  <a:lnTo>
                    <a:pt x="19240" y="48196"/>
                  </a:lnTo>
                  <a:lnTo>
                    <a:pt x="28861" y="54007"/>
                  </a:lnTo>
                  <a:lnTo>
                    <a:pt x="36481" y="46387"/>
                  </a:lnTo>
                  <a:lnTo>
                    <a:pt x="40386" y="52102"/>
                  </a:lnTo>
                  <a:lnTo>
                    <a:pt x="44291" y="46387"/>
                  </a:lnTo>
                  <a:lnTo>
                    <a:pt x="55816" y="50101"/>
                  </a:lnTo>
                  <a:lnTo>
                    <a:pt x="48196" y="40481"/>
                  </a:lnTo>
                  <a:lnTo>
                    <a:pt x="55816" y="346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8DFDC3D-822C-410E-A748-D0C9BAB54729}"/>
                </a:ext>
              </a:extLst>
            </p:cNvPr>
            <p:cNvSpPr/>
            <p:nvPr/>
          </p:nvSpPr>
          <p:spPr>
            <a:xfrm>
              <a:off x="7805355" y="1924716"/>
              <a:ext cx="15335" cy="13525"/>
            </a:xfrm>
            <a:custGeom>
              <a:avLst/>
              <a:gdLst>
                <a:gd name="connsiteX0" fmla="*/ 5715 w 15335"/>
                <a:gd name="connsiteY0" fmla="*/ 0 h 13525"/>
                <a:gd name="connsiteX1" fmla="*/ 0 w 15335"/>
                <a:gd name="connsiteY1" fmla="*/ 13525 h 13525"/>
                <a:gd name="connsiteX2" fmla="*/ 15335 w 15335"/>
                <a:gd name="connsiteY2" fmla="*/ 2000 h 13525"/>
              </a:gdLst>
              <a:ahLst/>
              <a:cxnLst>
                <a:cxn ang="0">
                  <a:pos x="connsiteX0" y="connsiteY0"/>
                </a:cxn>
                <a:cxn ang="0">
                  <a:pos x="connsiteX1" y="connsiteY1"/>
                </a:cxn>
                <a:cxn ang="0">
                  <a:pos x="connsiteX2" y="connsiteY2"/>
                </a:cxn>
              </a:cxnLst>
              <a:rect l="l" t="t" r="r" b="b"/>
              <a:pathLst>
                <a:path w="15335" h="13525">
                  <a:moveTo>
                    <a:pt x="5715" y="0"/>
                  </a:moveTo>
                  <a:lnTo>
                    <a:pt x="0" y="13525"/>
                  </a:lnTo>
                  <a:lnTo>
                    <a:pt x="15335" y="20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5E72CE4F-9265-4367-B8DD-2A070042911F}"/>
                </a:ext>
              </a:extLst>
            </p:cNvPr>
            <p:cNvSpPr/>
            <p:nvPr/>
          </p:nvSpPr>
          <p:spPr>
            <a:xfrm>
              <a:off x="7568278" y="1828323"/>
              <a:ext cx="3714" cy="7715"/>
            </a:xfrm>
            <a:custGeom>
              <a:avLst/>
              <a:gdLst>
                <a:gd name="connsiteX0" fmla="*/ 3715 w 3714"/>
                <a:gd name="connsiteY0" fmla="*/ 0 h 7715"/>
                <a:gd name="connsiteX1" fmla="*/ 0 w 3714"/>
                <a:gd name="connsiteY1" fmla="*/ 0 h 7715"/>
                <a:gd name="connsiteX2" fmla="*/ 1810 w 3714"/>
                <a:gd name="connsiteY2" fmla="*/ 7715 h 7715"/>
              </a:gdLst>
              <a:ahLst/>
              <a:cxnLst>
                <a:cxn ang="0">
                  <a:pos x="connsiteX0" y="connsiteY0"/>
                </a:cxn>
                <a:cxn ang="0">
                  <a:pos x="connsiteX1" y="connsiteY1"/>
                </a:cxn>
                <a:cxn ang="0">
                  <a:pos x="connsiteX2" y="connsiteY2"/>
                </a:cxn>
              </a:cxnLst>
              <a:rect l="l" t="t" r="r" b="b"/>
              <a:pathLst>
                <a:path w="3714" h="7715">
                  <a:moveTo>
                    <a:pt x="3715" y="0"/>
                  </a:moveTo>
                  <a:lnTo>
                    <a:pt x="0" y="0"/>
                  </a:lnTo>
                  <a:lnTo>
                    <a:pt x="1810"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E146CBF-82F2-4600-8BE4-746DD96AA0DE}"/>
                </a:ext>
              </a:extLst>
            </p:cNvPr>
            <p:cNvSpPr/>
            <p:nvPr/>
          </p:nvSpPr>
          <p:spPr>
            <a:xfrm>
              <a:off x="7537322" y="1718405"/>
              <a:ext cx="69437" cy="109918"/>
            </a:xfrm>
            <a:custGeom>
              <a:avLst/>
              <a:gdLst>
                <a:gd name="connsiteX0" fmla="*/ 42386 w 69437"/>
                <a:gd name="connsiteY0" fmla="*/ 109918 h 109918"/>
                <a:gd name="connsiteX1" fmla="*/ 46291 w 69437"/>
                <a:gd name="connsiteY1" fmla="*/ 92583 h 109918"/>
                <a:gd name="connsiteX2" fmla="*/ 69437 w 69437"/>
                <a:gd name="connsiteY2" fmla="*/ 77057 h 109918"/>
                <a:gd name="connsiteX3" fmla="*/ 50197 w 69437"/>
                <a:gd name="connsiteY3" fmla="*/ 11620 h 109918"/>
                <a:gd name="connsiteX4" fmla="*/ 28956 w 69437"/>
                <a:gd name="connsiteY4" fmla="*/ 0 h 109918"/>
                <a:gd name="connsiteX5" fmla="*/ 2000 w 69437"/>
                <a:gd name="connsiteY5" fmla="*/ 3905 h 109918"/>
                <a:gd name="connsiteX6" fmla="*/ 2000 w 69437"/>
                <a:gd name="connsiteY6" fmla="*/ 13525 h 109918"/>
                <a:gd name="connsiteX7" fmla="*/ 11621 w 69437"/>
                <a:gd name="connsiteY7" fmla="*/ 11620 h 109918"/>
                <a:gd name="connsiteX8" fmla="*/ 0 w 69437"/>
                <a:gd name="connsiteY8" fmla="*/ 30861 h 109918"/>
                <a:gd name="connsiteX9" fmla="*/ 19240 w 69437"/>
                <a:gd name="connsiteY9" fmla="*/ 50197 h 109918"/>
                <a:gd name="connsiteX10" fmla="*/ 38576 w 69437"/>
                <a:gd name="connsiteY10" fmla="*/ 92583 h 109918"/>
                <a:gd name="connsiteX11" fmla="*/ 34671 w 69437"/>
                <a:gd name="connsiteY11" fmla="*/ 106013 h 10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437" h="109918">
                  <a:moveTo>
                    <a:pt x="42386" y="109918"/>
                  </a:moveTo>
                  <a:lnTo>
                    <a:pt x="46291" y="92583"/>
                  </a:lnTo>
                  <a:lnTo>
                    <a:pt x="69437" y="77057"/>
                  </a:lnTo>
                  <a:lnTo>
                    <a:pt x="50197" y="11620"/>
                  </a:lnTo>
                  <a:lnTo>
                    <a:pt x="28956" y="0"/>
                  </a:lnTo>
                  <a:lnTo>
                    <a:pt x="2000" y="3905"/>
                  </a:lnTo>
                  <a:lnTo>
                    <a:pt x="2000" y="13525"/>
                  </a:lnTo>
                  <a:lnTo>
                    <a:pt x="11621" y="11620"/>
                  </a:lnTo>
                  <a:lnTo>
                    <a:pt x="0" y="30861"/>
                  </a:lnTo>
                  <a:lnTo>
                    <a:pt x="19240" y="50197"/>
                  </a:lnTo>
                  <a:lnTo>
                    <a:pt x="38576" y="92583"/>
                  </a:lnTo>
                  <a:lnTo>
                    <a:pt x="34671" y="10601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B9A0FDDF-EEE1-4B32-8AD6-D602BE76DF84}"/>
                </a:ext>
              </a:extLst>
            </p:cNvPr>
            <p:cNvSpPr/>
            <p:nvPr/>
          </p:nvSpPr>
          <p:spPr>
            <a:xfrm>
              <a:off x="7762874" y="1963197"/>
              <a:ext cx="5715" cy="5810"/>
            </a:xfrm>
            <a:custGeom>
              <a:avLst/>
              <a:gdLst>
                <a:gd name="connsiteX0" fmla="*/ 1905 w 5715"/>
                <a:gd name="connsiteY0" fmla="*/ 0 h 5810"/>
                <a:gd name="connsiteX1" fmla="*/ 0 w 5715"/>
                <a:gd name="connsiteY1" fmla="*/ 5810 h 5810"/>
                <a:gd name="connsiteX2" fmla="*/ 5715 w 5715"/>
                <a:gd name="connsiteY2" fmla="*/ 3905 h 5810"/>
              </a:gdLst>
              <a:ahLst/>
              <a:cxnLst>
                <a:cxn ang="0">
                  <a:pos x="connsiteX0" y="connsiteY0"/>
                </a:cxn>
                <a:cxn ang="0">
                  <a:pos x="connsiteX1" y="connsiteY1"/>
                </a:cxn>
                <a:cxn ang="0">
                  <a:pos x="connsiteX2" y="connsiteY2"/>
                </a:cxn>
              </a:cxnLst>
              <a:rect l="l" t="t" r="r" b="b"/>
              <a:pathLst>
                <a:path w="5715" h="5810">
                  <a:moveTo>
                    <a:pt x="1905" y="0"/>
                  </a:moveTo>
                  <a:lnTo>
                    <a:pt x="0" y="5810"/>
                  </a:lnTo>
                  <a:lnTo>
                    <a:pt x="5715" y="3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5DE7D55-2675-48D7-8FD3-8DFD99C65630}"/>
                </a:ext>
              </a:extLst>
            </p:cNvPr>
            <p:cNvSpPr/>
            <p:nvPr/>
          </p:nvSpPr>
          <p:spPr>
            <a:xfrm>
              <a:off x="7680006" y="1943957"/>
              <a:ext cx="19240" cy="13525"/>
            </a:xfrm>
            <a:custGeom>
              <a:avLst/>
              <a:gdLst>
                <a:gd name="connsiteX0" fmla="*/ 19241 w 19240"/>
                <a:gd name="connsiteY0" fmla="*/ 13525 h 13525"/>
                <a:gd name="connsiteX1" fmla="*/ 9620 w 19240"/>
                <a:gd name="connsiteY1" fmla="*/ 0 h 13525"/>
                <a:gd name="connsiteX2" fmla="*/ 0 w 19240"/>
                <a:gd name="connsiteY2" fmla="*/ 0 h 13525"/>
                <a:gd name="connsiteX3" fmla="*/ 3905 w 19240"/>
                <a:gd name="connsiteY3" fmla="*/ 7811 h 13525"/>
              </a:gdLst>
              <a:ahLst/>
              <a:cxnLst>
                <a:cxn ang="0">
                  <a:pos x="connsiteX0" y="connsiteY0"/>
                </a:cxn>
                <a:cxn ang="0">
                  <a:pos x="connsiteX1" y="connsiteY1"/>
                </a:cxn>
                <a:cxn ang="0">
                  <a:pos x="connsiteX2" y="connsiteY2"/>
                </a:cxn>
                <a:cxn ang="0">
                  <a:pos x="connsiteX3" y="connsiteY3"/>
                </a:cxn>
              </a:cxnLst>
              <a:rect l="l" t="t" r="r" b="b"/>
              <a:pathLst>
                <a:path w="19240" h="13525">
                  <a:moveTo>
                    <a:pt x="19241" y="13525"/>
                  </a:moveTo>
                  <a:lnTo>
                    <a:pt x="9620" y="0"/>
                  </a:lnTo>
                  <a:lnTo>
                    <a:pt x="0" y="0"/>
                  </a:lnTo>
                  <a:lnTo>
                    <a:pt x="3905" y="781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05AF8618-69D4-4839-991B-0760B7929F70}"/>
                </a:ext>
              </a:extLst>
            </p:cNvPr>
            <p:cNvSpPr/>
            <p:nvPr/>
          </p:nvSpPr>
          <p:spPr>
            <a:xfrm>
              <a:off x="5827394" y="1568005"/>
              <a:ext cx="5905" cy="7810"/>
            </a:xfrm>
            <a:custGeom>
              <a:avLst/>
              <a:gdLst>
                <a:gd name="connsiteX0" fmla="*/ 5906 w 5905"/>
                <a:gd name="connsiteY0" fmla="*/ 0 h 7810"/>
                <a:gd name="connsiteX1" fmla="*/ 0 w 5905"/>
                <a:gd name="connsiteY1" fmla="*/ 0 h 7810"/>
                <a:gd name="connsiteX2" fmla="*/ 3905 w 5905"/>
                <a:gd name="connsiteY2" fmla="*/ 7810 h 7810"/>
              </a:gdLst>
              <a:ahLst/>
              <a:cxnLst>
                <a:cxn ang="0">
                  <a:pos x="connsiteX0" y="connsiteY0"/>
                </a:cxn>
                <a:cxn ang="0">
                  <a:pos x="connsiteX1" y="connsiteY1"/>
                </a:cxn>
                <a:cxn ang="0">
                  <a:pos x="connsiteX2" y="connsiteY2"/>
                </a:cxn>
              </a:cxnLst>
              <a:rect l="l" t="t" r="r" b="b"/>
              <a:pathLst>
                <a:path w="5905" h="7810">
                  <a:moveTo>
                    <a:pt x="5906" y="0"/>
                  </a:moveTo>
                  <a:lnTo>
                    <a:pt x="0" y="0"/>
                  </a:lnTo>
                  <a:lnTo>
                    <a:pt x="3905" y="7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CD8D363-E742-4519-8D31-B39C50EFE22B}"/>
                </a:ext>
              </a:extLst>
            </p:cNvPr>
            <p:cNvSpPr/>
            <p:nvPr/>
          </p:nvSpPr>
          <p:spPr>
            <a:xfrm>
              <a:off x="5823584" y="1547431"/>
              <a:ext cx="14192" cy="12287"/>
            </a:xfrm>
            <a:custGeom>
              <a:avLst/>
              <a:gdLst>
                <a:gd name="connsiteX0" fmla="*/ 8858 w 14192"/>
                <a:gd name="connsiteY0" fmla="*/ 0 h 12287"/>
                <a:gd name="connsiteX1" fmla="*/ 0 w 14192"/>
                <a:gd name="connsiteY1" fmla="*/ 3524 h 12287"/>
                <a:gd name="connsiteX2" fmla="*/ 14192 w 14192"/>
                <a:gd name="connsiteY2" fmla="*/ 12287 h 12287"/>
              </a:gdLst>
              <a:ahLst/>
              <a:cxnLst>
                <a:cxn ang="0">
                  <a:pos x="connsiteX0" y="connsiteY0"/>
                </a:cxn>
                <a:cxn ang="0">
                  <a:pos x="connsiteX1" y="connsiteY1"/>
                </a:cxn>
                <a:cxn ang="0">
                  <a:pos x="connsiteX2" y="connsiteY2"/>
                </a:cxn>
              </a:cxnLst>
              <a:rect l="l" t="t" r="r" b="b"/>
              <a:pathLst>
                <a:path w="14192" h="12287">
                  <a:moveTo>
                    <a:pt x="8858" y="0"/>
                  </a:moveTo>
                  <a:lnTo>
                    <a:pt x="0" y="3524"/>
                  </a:lnTo>
                  <a:lnTo>
                    <a:pt x="14192" y="1228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468EF2B-AF3F-46AA-AD1F-18A2D7B714C0}"/>
                </a:ext>
              </a:extLst>
            </p:cNvPr>
            <p:cNvSpPr/>
            <p:nvPr/>
          </p:nvSpPr>
          <p:spPr>
            <a:xfrm>
              <a:off x="5833300" y="1490948"/>
              <a:ext cx="69341" cy="108013"/>
            </a:xfrm>
            <a:custGeom>
              <a:avLst/>
              <a:gdLst>
                <a:gd name="connsiteX0" fmla="*/ 17240 w 69341"/>
                <a:gd name="connsiteY0" fmla="*/ 61722 h 108013"/>
                <a:gd name="connsiteX1" fmla="*/ 13335 w 69341"/>
                <a:gd name="connsiteY1" fmla="*/ 104108 h 108013"/>
                <a:gd name="connsiteX2" fmla="*/ 28861 w 69341"/>
                <a:gd name="connsiteY2" fmla="*/ 108014 h 108013"/>
                <a:gd name="connsiteX3" fmla="*/ 34671 w 69341"/>
                <a:gd name="connsiteY3" fmla="*/ 90583 h 108013"/>
                <a:gd name="connsiteX4" fmla="*/ 48196 w 69341"/>
                <a:gd name="connsiteY4" fmla="*/ 86773 h 108013"/>
                <a:gd name="connsiteX5" fmla="*/ 44291 w 69341"/>
                <a:gd name="connsiteY5" fmla="*/ 104108 h 108013"/>
                <a:gd name="connsiteX6" fmla="*/ 59722 w 69341"/>
                <a:gd name="connsiteY6" fmla="*/ 104108 h 108013"/>
                <a:gd name="connsiteX7" fmla="*/ 69342 w 69341"/>
                <a:gd name="connsiteY7" fmla="*/ 88773 h 108013"/>
                <a:gd name="connsiteX8" fmla="*/ 69342 w 69341"/>
                <a:gd name="connsiteY8" fmla="*/ 69437 h 108013"/>
                <a:gd name="connsiteX9" fmla="*/ 63532 w 69341"/>
                <a:gd name="connsiteY9" fmla="*/ 69437 h 108013"/>
                <a:gd name="connsiteX10" fmla="*/ 55816 w 69341"/>
                <a:gd name="connsiteY10" fmla="*/ 82868 h 108013"/>
                <a:gd name="connsiteX11" fmla="*/ 44291 w 69341"/>
                <a:gd name="connsiteY11" fmla="*/ 75248 h 108013"/>
                <a:gd name="connsiteX12" fmla="*/ 55816 w 69341"/>
                <a:gd name="connsiteY12" fmla="*/ 27051 h 108013"/>
                <a:gd name="connsiteX13" fmla="*/ 38576 w 69341"/>
                <a:gd name="connsiteY13" fmla="*/ 0 h 108013"/>
                <a:gd name="connsiteX14" fmla="*/ 17240 w 69341"/>
                <a:gd name="connsiteY14" fmla="*/ 0 h 108013"/>
                <a:gd name="connsiteX15" fmla="*/ 0 w 69341"/>
                <a:gd name="connsiteY15" fmla="*/ 15431 h 108013"/>
                <a:gd name="connsiteX16" fmla="*/ 7620 w 69341"/>
                <a:gd name="connsiteY16" fmla="*/ 53912 h 1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341" h="108013">
                  <a:moveTo>
                    <a:pt x="17240" y="61722"/>
                  </a:moveTo>
                  <a:lnTo>
                    <a:pt x="13335" y="104108"/>
                  </a:lnTo>
                  <a:lnTo>
                    <a:pt x="28861" y="108014"/>
                  </a:lnTo>
                  <a:lnTo>
                    <a:pt x="34671" y="90583"/>
                  </a:lnTo>
                  <a:lnTo>
                    <a:pt x="48196" y="86773"/>
                  </a:lnTo>
                  <a:lnTo>
                    <a:pt x="44291" y="104108"/>
                  </a:lnTo>
                  <a:lnTo>
                    <a:pt x="59722" y="104108"/>
                  </a:lnTo>
                  <a:lnTo>
                    <a:pt x="69342" y="88773"/>
                  </a:lnTo>
                  <a:lnTo>
                    <a:pt x="69342" y="69437"/>
                  </a:lnTo>
                  <a:lnTo>
                    <a:pt x="63532" y="69437"/>
                  </a:lnTo>
                  <a:lnTo>
                    <a:pt x="55816" y="82868"/>
                  </a:lnTo>
                  <a:lnTo>
                    <a:pt x="44291" y="75248"/>
                  </a:lnTo>
                  <a:lnTo>
                    <a:pt x="55816" y="27051"/>
                  </a:lnTo>
                  <a:lnTo>
                    <a:pt x="38576" y="0"/>
                  </a:lnTo>
                  <a:lnTo>
                    <a:pt x="17240" y="0"/>
                  </a:lnTo>
                  <a:lnTo>
                    <a:pt x="0" y="15431"/>
                  </a:lnTo>
                  <a:lnTo>
                    <a:pt x="7620" y="539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40D8EF9-737B-464B-8541-4821BBCD98B9}"/>
                </a:ext>
              </a:extLst>
            </p:cNvPr>
            <p:cNvSpPr/>
            <p:nvPr/>
          </p:nvSpPr>
          <p:spPr>
            <a:xfrm>
              <a:off x="7481505" y="1514093"/>
              <a:ext cx="121443" cy="206311"/>
            </a:xfrm>
            <a:custGeom>
              <a:avLst/>
              <a:gdLst>
                <a:gd name="connsiteX0" fmla="*/ 25051 w 121443"/>
                <a:gd name="connsiteY0" fmla="*/ 77152 h 206311"/>
                <a:gd name="connsiteX1" fmla="*/ 19241 w 121443"/>
                <a:gd name="connsiteY1" fmla="*/ 63627 h 206311"/>
                <a:gd name="connsiteX2" fmla="*/ 25051 w 121443"/>
                <a:gd name="connsiteY2" fmla="*/ 69342 h 206311"/>
                <a:gd name="connsiteX3" fmla="*/ 42291 w 121443"/>
                <a:gd name="connsiteY3" fmla="*/ 136779 h 206311"/>
                <a:gd name="connsiteX4" fmla="*/ 78962 w 121443"/>
                <a:gd name="connsiteY4" fmla="*/ 163830 h 206311"/>
                <a:gd name="connsiteX5" fmla="*/ 77057 w 121443"/>
                <a:gd name="connsiteY5" fmla="*/ 177356 h 206311"/>
                <a:gd name="connsiteX6" fmla="*/ 86773 w 121443"/>
                <a:gd name="connsiteY6" fmla="*/ 198501 h 206311"/>
                <a:gd name="connsiteX7" fmla="*/ 109728 w 121443"/>
                <a:gd name="connsiteY7" fmla="*/ 206312 h 206311"/>
                <a:gd name="connsiteX8" fmla="*/ 121444 w 121443"/>
                <a:gd name="connsiteY8" fmla="*/ 202406 h 206311"/>
                <a:gd name="connsiteX9" fmla="*/ 100108 w 121443"/>
                <a:gd name="connsiteY9" fmla="*/ 160020 h 206311"/>
                <a:gd name="connsiteX10" fmla="*/ 100108 w 121443"/>
                <a:gd name="connsiteY10" fmla="*/ 169640 h 206311"/>
                <a:gd name="connsiteX11" fmla="*/ 94393 w 121443"/>
                <a:gd name="connsiteY11" fmla="*/ 167735 h 206311"/>
                <a:gd name="connsiteX12" fmla="*/ 90488 w 121443"/>
                <a:gd name="connsiteY12" fmla="*/ 140684 h 206311"/>
                <a:gd name="connsiteX13" fmla="*/ 65437 w 121443"/>
                <a:gd name="connsiteY13" fmla="*/ 113824 h 206311"/>
                <a:gd name="connsiteX14" fmla="*/ 75057 w 121443"/>
                <a:gd name="connsiteY14" fmla="*/ 75248 h 206311"/>
                <a:gd name="connsiteX15" fmla="*/ 92488 w 121443"/>
                <a:gd name="connsiteY15" fmla="*/ 65627 h 206311"/>
                <a:gd name="connsiteX16" fmla="*/ 100108 w 121443"/>
                <a:gd name="connsiteY16" fmla="*/ 25051 h 206311"/>
                <a:gd name="connsiteX17" fmla="*/ 113633 w 121443"/>
                <a:gd name="connsiteY17" fmla="*/ 13525 h 206311"/>
                <a:gd name="connsiteX18" fmla="*/ 100108 w 121443"/>
                <a:gd name="connsiteY18" fmla="*/ 3905 h 206311"/>
                <a:gd name="connsiteX19" fmla="*/ 75057 w 121443"/>
                <a:gd name="connsiteY19" fmla="*/ 9620 h 206311"/>
                <a:gd name="connsiteX20" fmla="*/ 55817 w 121443"/>
                <a:gd name="connsiteY20" fmla="*/ 0 h 206311"/>
                <a:gd name="connsiteX21" fmla="*/ 34671 w 121443"/>
                <a:gd name="connsiteY21" fmla="*/ 27051 h 206311"/>
                <a:gd name="connsiteX22" fmla="*/ 3715 w 121443"/>
                <a:gd name="connsiteY22" fmla="*/ 44291 h 206311"/>
                <a:gd name="connsiteX23" fmla="*/ 0 w 121443"/>
                <a:gd name="connsiteY23" fmla="*/ 56007 h 206311"/>
                <a:gd name="connsiteX24" fmla="*/ 15335 w 121443"/>
                <a:gd name="connsiteY24" fmla="*/ 77152 h 20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443" h="206311">
                  <a:moveTo>
                    <a:pt x="25051" y="77152"/>
                  </a:moveTo>
                  <a:lnTo>
                    <a:pt x="19241" y="63627"/>
                  </a:lnTo>
                  <a:lnTo>
                    <a:pt x="25051" y="69342"/>
                  </a:lnTo>
                  <a:lnTo>
                    <a:pt x="42291" y="136779"/>
                  </a:lnTo>
                  <a:lnTo>
                    <a:pt x="78962" y="163830"/>
                  </a:lnTo>
                  <a:lnTo>
                    <a:pt x="77057" y="177356"/>
                  </a:lnTo>
                  <a:lnTo>
                    <a:pt x="86773" y="198501"/>
                  </a:lnTo>
                  <a:lnTo>
                    <a:pt x="109728" y="206312"/>
                  </a:lnTo>
                  <a:lnTo>
                    <a:pt x="121444" y="202406"/>
                  </a:lnTo>
                  <a:lnTo>
                    <a:pt x="100108" y="160020"/>
                  </a:lnTo>
                  <a:lnTo>
                    <a:pt x="100108" y="169640"/>
                  </a:lnTo>
                  <a:lnTo>
                    <a:pt x="94393" y="167735"/>
                  </a:lnTo>
                  <a:lnTo>
                    <a:pt x="90488" y="140684"/>
                  </a:lnTo>
                  <a:lnTo>
                    <a:pt x="65437" y="113824"/>
                  </a:lnTo>
                  <a:lnTo>
                    <a:pt x="75057" y="75248"/>
                  </a:lnTo>
                  <a:lnTo>
                    <a:pt x="92488" y="65627"/>
                  </a:lnTo>
                  <a:lnTo>
                    <a:pt x="100108" y="25051"/>
                  </a:lnTo>
                  <a:lnTo>
                    <a:pt x="113633" y="13525"/>
                  </a:lnTo>
                  <a:lnTo>
                    <a:pt x="100108" y="3905"/>
                  </a:lnTo>
                  <a:lnTo>
                    <a:pt x="75057" y="9620"/>
                  </a:lnTo>
                  <a:lnTo>
                    <a:pt x="55817" y="0"/>
                  </a:lnTo>
                  <a:lnTo>
                    <a:pt x="34671" y="27051"/>
                  </a:lnTo>
                  <a:lnTo>
                    <a:pt x="3715" y="44291"/>
                  </a:lnTo>
                  <a:lnTo>
                    <a:pt x="0" y="56007"/>
                  </a:lnTo>
                  <a:lnTo>
                    <a:pt x="15335" y="7715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722E1C3-56EF-42E3-B46C-B1C4E02AD0D2}"/>
                </a:ext>
              </a:extLst>
            </p:cNvPr>
            <p:cNvSpPr/>
            <p:nvPr/>
          </p:nvSpPr>
          <p:spPr>
            <a:xfrm>
              <a:off x="7838121" y="1967103"/>
              <a:ext cx="19240" cy="21145"/>
            </a:xfrm>
            <a:custGeom>
              <a:avLst/>
              <a:gdLst>
                <a:gd name="connsiteX0" fmla="*/ 11525 w 19240"/>
                <a:gd name="connsiteY0" fmla="*/ 5810 h 21145"/>
                <a:gd name="connsiteX1" fmla="*/ 15430 w 19240"/>
                <a:gd name="connsiteY1" fmla="*/ 11525 h 21145"/>
                <a:gd name="connsiteX2" fmla="*/ 7620 w 19240"/>
                <a:gd name="connsiteY2" fmla="*/ 21146 h 21145"/>
                <a:gd name="connsiteX3" fmla="*/ 19241 w 19240"/>
                <a:gd name="connsiteY3" fmla="*/ 13525 h 21145"/>
                <a:gd name="connsiteX4" fmla="*/ 7620 w 19240"/>
                <a:gd name="connsiteY4" fmla="*/ 0 h 21145"/>
                <a:gd name="connsiteX5" fmla="*/ 0 w 19240"/>
                <a:gd name="connsiteY5" fmla="*/ 11525 h 21145"/>
                <a:gd name="connsiteX6" fmla="*/ 3715 w 19240"/>
                <a:gd name="connsiteY6" fmla="*/ 21146 h 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21145">
                  <a:moveTo>
                    <a:pt x="11525" y="5810"/>
                  </a:moveTo>
                  <a:lnTo>
                    <a:pt x="15430" y="11525"/>
                  </a:lnTo>
                  <a:lnTo>
                    <a:pt x="7620" y="21146"/>
                  </a:lnTo>
                  <a:lnTo>
                    <a:pt x="19241" y="13525"/>
                  </a:lnTo>
                  <a:lnTo>
                    <a:pt x="7620" y="0"/>
                  </a:lnTo>
                  <a:lnTo>
                    <a:pt x="0" y="11525"/>
                  </a:lnTo>
                  <a:lnTo>
                    <a:pt x="3715" y="2114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647AEA0-E08C-4C19-8D27-66701F31B8F1}"/>
                </a:ext>
              </a:extLst>
            </p:cNvPr>
            <p:cNvSpPr/>
            <p:nvPr/>
          </p:nvSpPr>
          <p:spPr>
            <a:xfrm>
              <a:off x="7828501" y="1934337"/>
              <a:ext cx="7619" cy="5714"/>
            </a:xfrm>
            <a:custGeom>
              <a:avLst/>
              <a:gdLst>
                <a:gd name="connsiteX0" fmla="*/ 7620 w 7619"/>
                <a:gd name="connsiteY0" fmla="*/ 0 h 5714"/>
                <a:gd name="connsiteX1" fmla="*/ 0 w 7619"/>
                <a:gd name="connsiteY1" fmla="*/ 3905 h 5714"/>
                <a:gd name="connsiteX2" fmla="*/ 7620 w 7619"/>
                <a:gd name="connsiteY2" fmla="*/ 5715 h 5714"/>
              </a:gdLst>
              <a:ahLst/>
              <a:cxnLst>
                <a:cxn ang="0">
                  <a:pos x="connsiteX0" y="connsiteY0"/>
                </a:cxn>
                <a:cxn ang="0">
                  <a:pos x="connsiteX1" y="connsiteY1"/>
                </a:cxn>
                <a:cxn ang="0">
                  <a:pos x="connsiteX2" y="connsiteY2"/>
                </a:cxn>
              </a:cxnLst>
              <a:rect l="l" t="t" r="r" b="b"/>
              <a:pathLst>
                <a:path w="7619" h="5714">
                  <a:moveTo>
                    <a:pt x="7620" y="0"/>
                  </a:moveTo>
                  <a:lnTo>
                    <a:pt x="0" y="3905"/>
                  </a:lnTo>
                  <a:lnTo>
                    <a:pt x="7620"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17B7FCE6-5D22-4532-BC1F-D6B36EF56971}"/>
                </a:ext>
              </a:extLst>
            </p:cNvPr>
            <p:cNvSpPr/>
            <p:nvPr/>
          </p:nvSpPr>
          <p:spPr>
            <a:xfrm>
              <a:off x="7764779" y="1928526"/>
              <a:ext cx="281463" cy="183165"/>
            </a:xfrm>
            <a:custGeom>
              <a:avLst/>
              <a:gdLst>
                <a:gd name="connsiteX0" fmla="*/ 9620 w 281463"/>
                <a:gd name="connsiteY0" fmla="*/ 134969 h 183165"/>
                <a:gd name="connsiteX1" fmla="*/ 21241 w 281463"/>
                <a:gd name="connsiteY1" fmla="*/ 111824 h 183165"/>
                <a:gd name="connsiteX2" fmla="*/ 19240 w 281463"/>
                <a:gd name="connsiteY2" fmla="*/ 131064 h 183165"/>
                <a:gd name="connsiteX3" fmla="*/ 30861 w 281463"/>
                <a:gd name="connsiteY3" fmla="*/ 129254 h 183165"/>
                <a:gd name="connsiteX4" fmla="*/ 27051 w 281463"/>
                <a:gd name="connsiteY4" fmla="*/ 138875 h 183165"/>
                <a:gd name="connsiteX5" fmla="*/ 36671 w 281463"/>
                <a:gd name="connsiteY5" fmla="*/ 140684 h 183165"/>
                <a:gd name="connsiteX6" fmla="*/ 27051 w 281463"/>
                <a:gd name="connsiteY6" fmla="*/ 148495 h 183165"/>
                <a:gd name="connsiteX7" fmla="*/ 46291 w 281463"/>
                <a:gd name="connsiteY7" fmla="*/ 138875 h 183165"/>
                <a:gd name="connsiteX8" fmla="*/ 55912 w 281463"/>
                <a:gd name="connsiteY8" fmla="*/ 148495 h 183165"/>
                <a:gd name="connsiteX9" fmla="*/ 52102 w 281463"/>
                <a:gd name="connsiteY9" fmla="*/ 156115 h 183165"/>
                <a:gd name="connsiteX10" fmla="*/ 61722 w 281463"/>
                <a:gd name="connsiteY10" fmla="*/ 158115 h 183165"/>
                <a:gd name="connsiteX11" fmla="*/ 55912 w 281463"/>
                <a:gd name="connsiteY11" fmla="*/ 163925 h 183165"/>
                <a:gd name="connsiteX12" fmla="*/ 67437 w 281463"/>
                <a:gd name="connsiteY12" fmla="*/ 167735 h 183165"/>
                <a:gd name="connsiteX13" fmla="*/ 80963 w 281463"/>
                <a:gd name="connsiteY13" fmla="*/ 146495 h 183165"/>
                <a:gd name="connsiteX14" fmla="*/ 90583 w 281463"/>
                <a:gd name="connsiteY14" fmla="*/ 148495 h 183165"/>
                <a:gd name="connsiteX15" fmla="*/ 100203 w 281463"/>
                <a:gd name="connsiteY15" fmla="*/ 162020 h 183165"/>
                <a:gd name="connsiteX16" fmla="*/ 108013 w 281463"/>
                <a:gd name="connsiteY16" fmla="*/ 152400 h 183165"/>
                <a:gd name="connsiteX17" fmla="*/ 115633 w 281463"/>
                <a:gd name="connsiteY17" fmla="*/ 167735 h 183165"/>
                <a:gd name="connsiteX18" fmla="*/ 127254 w 281463"/>
                <a:gd name="connsiteY18" fmla="*/ 158115 h 183165"/>
                <a:gd name="connsiteX19" fmla="*/ 134874 w 281463"/>
                <a:gd name="connsiteY19" fmla="*/ 165735 h 183165"/>
                <a:gd name="connsiteX20" fmla="*/ 160115 w 281463"/>
                <a:gd name="connsiteY20" fmla="*/ 156115 h 183165"/>
                <a:gd name="connsiteX21" fmla="*/ 171640 w 281463"/>
                <a:gd name="connsiteY21" fmla="*/ 142780 h 183165"/>
                <a:gd name="connsiteX22" fmla="*/ 179356 w 281463"/>
                <a:gd name="connsiteY22" fmla="*/ 150400 h 183165"/>
                <a:gd name="connsiteX23" fmla="*/ 171640 w 281463"/>
                <a:gd name="connsiteY23" fmla="*/ 169640 h 183165"/>
                <a:gd name="connsiteX24" fmla="*/ 183071 w 281463"/>
                <a:gd name="connsiteY24" fmla="*/ 167735 h 183165"/>
                <a:gd name="connsiteX25" fmla="*/ 185071 w 281463"/>
                <a:gd name="connsiteY25" fmla="*/ 158115 h 183165"/>
                <a:gd name="connsiteX26" fmla="*/ 194786 w 281463"/>
                <a:gd name="connsiteY26" fmla="*/ 160020 h 183165"/>
                <a:gd name="connsiteX27" fmla="*/ 188976 w 281463"/>
                <a:gd name="connsiteY27" fmla="*/ 171641 h 183165"/>
                <a:gd name="connsiteX28" fmla="*/ 208312 w 281463"/>
                <a:gd name="connsiteY28" fmla="*/ 181261 h 183165"/>
                <a:gd name="connsiteX29" fmla="*/ 219837 w 281463"/>
                <a:gd name="connsiteY29" fmla="*/ 175450 h 183165"/>
                <a:gd name="connsiteX30" fmla="*/ 229457 w 281463"/>
                <a:gd name="connsiteY30" fmla="*/ 183166 h 183165"/>
                <a:gd name="connsiteX31" fmla="*/ 233363 w 281463"/>
                <a:gd name="connsiteY31" fmla="*/ 171641 h 183165"/>
                <a:gd name="connsiteX32" fmla="*/ 244792 w 281463"/>
                <a:gd name="connsiteY32" fmla="*/ 179260 h 183165"/>
                <a:gd name="connsiteX33" fmla="*/ 254508 w 281463"/>
                <a:gd name="connsiteY33" fmla="*/ 171641 h 183165"/>
                <a:gd name="connsiteX34" fmla="*/ 281464 w 281463"/>
                <a:gd name="connsiteY34" fmla="*/ 109918 h 183165"/>
                <a:gd name="connsiteX35" fmla="*/ 271843 w 281463"/>
                <a:gd name="connsiteY35" fmla="*/ 100298 h 183165"/>
                <a:gd name="connsiteX36" fmla="*/ 258318 w 281463"/>
                <a:gd name="connsiteY36" fmla="*/ 104204 h 183165"/>
                <a:gd name="connsiteX37" fmla="*/ 246793 w 281463"/>
                <a:gd name="connsiteY37" fmla="*/ 90678 h 183165"/>
                <a:gd name="connsiteX38" fmla="*/ 237172 w 281463"/>
                <a:gd name="connsiteY38" fmla="*/ 90678 h 183165"/>
                <a:gd name="connsiteX39" fmla="*/ 229457 w 281463"/>
                <a:gd name="connsiteY39" fmla="*/ 54007 h 183165"/>
                <a:gd name="connsiteX40" fmla="*/ 208312 w 281463"/>
                <a:gd name="connsiteY40" fmla="*/ 36671 h 183165"/>
                <a:gd name="connsiteX41" fmla="*/ 204406 w 281463"/>
                <a:gd name="connsiteY41" fmla="*/ 11525 h 183165"/>
                <a:gd name="connsiteX42" fmla="*/ 192786 w 281463"/>
                <a:gd name="connsiteY42" fmla="*/ 17431 h 183165"/>
                <a:gd name="connsiteX43" fmla="*/ 169735 w 281463"/>
                <a:gd name="connsiteY43" fmla="*/ 0 h 183165"/>
                <a:gd name="connsiteX44" fmla="*/ 108013 w 281463"/>
                <a:gd name="connsiteY44" fmla="*/ 3905 h 183165"/>
                <a:gd name="connsiteX45" fmla="*/ 102298 w 281463"/>
                <a:gd name="connsiteY45" fmla="*/ 17431 h 183165"/>
                <a:gd name="connsiteX46" fmla="*/ 144589 w 281463"/>
                <a:gd name="connsiteY46" fmla="*/ 32861 h 183165"/>
                <a:gd name="connsiteX47" fmla="*/ 142684 w 281463"/>
                <a:gd name="connsiteY47" fmla="*/ 52102 h 183165"/>
                <a:gd name="connsiteX48" fmla="*/ 129159 w 281463"/>
                <a:gd name="connsiteY48" fmla="*/ 59722 h 183165"/>
                <a:gd name="connsiteX49" fmla="*/ 144589 w 281463"/>
                <a:gd name="connsiteY49" fmla="*/ 63627 h 183165"/>
                <a:gd name="connsiteX50" fmla="*/ 113729 w 281463"/>
                <a:gd name="connsiteY50" fmla="*/ 63627 h 183165"/>
                <a:gd name="connsiteX51" fmla="*/ 96393 w 281463"/>
                <a:gd name="connsiteY51" fmla="*/ 79058 h 183165"/>
                <a:gd name="connsiteX52" fmla="*/ 80963 w 281463"/>
                <a:gd name="connsiteY52" fmla="*/ 79058 h 183165"/>
                <a:gd name="connsiteX53" fmla="*/ 75247 w 281463"/>
                <a:gd name="connsiteY53" fmla="*/ 90678 h 183165"/>
                <a:gd name="connsiteX54" fmla="*/ 55912 w 281463"/>
                <a:gd name="connsiteY54" fmla="*/ 117538 h 183165"/>
                <a:gd name="connsiteX55" fmla="*/ 40576 w 281463"/>
                <a:gd name="connsiteY55" fmla="*/ 109918 h 183165"/>
                <a:gd name="connsiteX56" fmla="*/ 46291 w 281463"/>
                <a:gd name="connsiteY56" fmla="*/ 100298 h 183165"/>
                <a:gd name="connsiteX57" fmla="*/ 32766 w 281463"/>
                <a:gd name="connsiteY57" fmla="*/ 96393 h 183165"/>
                <a:gd name="connsiteX58" fmla="*/ 38576 w 281463"/>
                <a:gd name="connsiteY58" fmla="*/ 84868 h 183165"/>
                <a:gd name="connsiteX59" fmla="*/ 25146 w 281463"/>
                <a:gd name="connsiteY59" fmla="*/ 77153 h 183165"/>
                <a:gd name="connsiteX60" fmla="*/ 9620 w 281463"/>
                <a:gd name="connsiteY60" fmla="*/ 96393 h 183165"/>
                <a:gd name="connsiteX61" fmla="*/ 0 w 281463"/>
                <a:gd name="connsiteY61" fmla="*/ 134969 h 18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1463" h="183165">
                  <a:moveTo>
                    <a:pt x="9620" y="134969"/>
                  </a:moveTo>
                  <a:lnTo>
                    <a:pt x="21241" y="111824"/>
                  </a:lnTo>
                  <a:lnTo>
                    <a:pt x="19240" y="131064"/>
                  </a:lnTo>
                  <a:lnTo>
                    <a:pt x="30861" y="129254"/>
                  </a:lnTo>
                  <a:lnTo>
                    <a:pt x="27051" y="138875"/>
                  </a:lnTo>
                  <a:lnTo>
                    <a:pt x="36671" y="140684"/>
                  </a:lnTo>
                  <a:lnTo>
                    <a:pt x="27051" y="148495"/>
                  </a:lnTo>
                  <a:lnTo>
                    <a:pt x="46291" y="138875"/>
                  </a:lnTo>
                  <a:lnTo>
                    <a:pt x="55912" y="148495"/>
                  </a:lnTo>
                  <a:lnTo>
                    <a:pt x="52102" y="156115"/>
                  </a:lnTo>
                  <a:lnTo>
                    <a:pt x="61722" y="158115"/>
                  </a:lnTo>
                  <a:lnTo>
                    <a:pt x="55912" y="163925"/>
                  </a:lnTo>
                  <a:lnTo>
                    <a:pt x="67437" y="167735"/>
                  </a:lnTo>
                  <a:lnTo>
                    <a:pt x="80963" y="146495"/>
                  </a:lnTo>
                  <a:lnTo>
                    <a:pt x="90583" y="148495"/>
                  </a:lnTo>
                  <a:lnTo>
                    <a:pt x="100203" y="162020"/>
                  </a:lnTo>
                  <a:lnTo>
                    <a:pt x="108013" y="152400"/>
                  </a:lnTo>
                  <a:lnTo>
                    <a:pt x="115633" y="167735"/>
                  </a:lnTo>
                  <a:lnTo>
                    <a:pt x="127254" y="158115"/>
                  </a:lnTo>
                  <a:lnTo>
                    <a:pt x="134874" y="165735"/>
                  </a:lnTo>
                  <a:lnTo>
                    <a:pt x="160115" y="156115"/>
                  </a:lnTo>
                  <a:lnTo>
                    <a:pt x="171640" y="142780"/>
                  </a:lnTo>
                  <a:lnTo>
                    <a:pt x="179356" y="150400"/>
                  </a:lnTo>
                  <a:lnTo>
                    <a:pt x="171640" y="169640"/>
                  </a:lnTo>
                  <a:lnTo>
                    <a:pt x="183071" y="167735"/>
                  </a:lnTo>
                  <a:lnTo>
                    <a:pt x="185071" y="158115"/>
                  </a:lnTo>
                  <a:lnTo>
                    <a:pt x="194786" y="160020"/>
                  </a:lnTo>
                  <a:lnTo>
                    <a:pt x="188976" y="171641"/>
                  </a:lnTo>
                  <a:lnTo>
                    <a:pt x="208312" y="181261"/>
                  </a:lnTo>
                  <a:lnTo>
                    <a:pt x="219837" y="175450"/>
                  </a:lnTo>
                  <a:lnTo>
                    <a:pt x="229457" y="183166"/>
                  </a:lnTo>
                  <a:lnTo>
                    <a:pt x="233363" y="171641"/>
                  </a:lnTo>
                  <a:lnTo>
                    <a:pt x="244792" y="179260"/>
                  </a:lnTo>
                  <a:lnTo>
                    <a:pt x="254508" y="171641"/>
                  </a:lnTo>
                  <a:lnTo>
                    <a:pt x="281464" y="109918"/>
                  </a:lnTo>
                  <a:lnTo>
                    <a:pt x="271843" y="100298"/>
                  </a:lnTo>
                  <a:lnTo>
                    <a:pt x="258318" y="104204"/>
                  </a:lnTo>
                  <a:lnTo>
                    <a:pt x="246793" y="90678"/>
                  </a:lnTo>
                  <a:lnTo>
                    <a:pt x="237172" y="90678"/>
                  </a:lnTo>
                  <a:lnTo>
                    <a:pt x="229457" y="54007"/>
                  </a:lnTo>
                  <a:lnTo>
                    <a:pt x="208312" y="36671"/>
                  </a:lnTo>
                  <a:lnTo>
                    <a:pt x="204406" y="11525"/>
                  </a:lnTo>
                  <a:lnTo>
                    <a:pt x="192786" y="17431"/>
                  </a:lnTo>
                  <a:lnTo>
                    <a:pt x="169735" y="0"/>
                  </a:lnTo>
                  <a:lnTo>
                    <a:pt x="108013" y="3905"/>
                  </a:lnTo>
                  <a:lnTo>
                    <a:pt x="102298" y="17431"/>
                  </a:lnTo>
                  <a:lnTo>
                    <a:pt x="144589" y="32861"/>
                  </a:lnTo>
                  <a:lnTo>
                    <a:pt x="142684" y="52102"/>
                  </a:lnTo>
                  <a:lnTo>
                    <a:pt x="129159" y="59722"/>
                  </a:lnTo>
                  <a:lnTo>
                    <a:pt x="144589" y="63627"/>
                  </a:lnTo>
                  <a:lnTo>
                    <a:pt x="113729" y="63627"/>
                  </a:lnTo>
                  <a:lnTo>
                    <a:pt x="96393" y="79058"/>
                  </a:lnTo>
                  <a:lnTo>
                    <a:pt x="80963" y="79058"/>
                  </a:lnTo>
                  <a:lnTo>
                    <a:pt x="75247" y="90678"/>
                  </a:lnTo>
                  <a:lnTo>
                    <a:pt x="55912" y="117538"/>
                  </a:lnTo>
                  <a:lnTo>
                    <a:pt x="40576" y="109918"/>
                  </a:lnTo>
                  <a:lnTo>
                    <a:pt x="46291" y="100298"/>
                  </a:lnTo>
                  <a:lnTo>
                    <a:pt x="32766" y="96393"/>
                  </a:lnTo>
                  <a:lnTo>
                    <a:pt x="38576" y="84868"/>
                  </a:lnTo>
                  <a:lnTo>
                    <a:pt x="25146" y="77153"/>
                  </a:lnTo>
                  <a:lnTo>
                    <a:pt x="9620" y="96393"/>
                  </a:lnTo>
                  <a:lnTo>
                    <a:pt x="0" y="13496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6670D9B-74B6-406A-A3FE-252168C25B31}"/>
                </a:ext>
              </a:extLst>
            </p:cNvPr>
            <p:cNvSpPr/>
            <p:nvPr/>
          </p:nvSpPr>
          <p:spPr>
            <a:xfrm>
              <a:off x="7882413" y="1959387"/>
              <a:ext cx="7620" cy="3809"/>
            </a:xfrm>
            <a:custGeom>
              <a:avLst/>
              <a:gdLst>
                <a:gd name="connsiteX0" fmla="*/ 0 w 7620"/>
                <a:gd name="connsiteY0" fmla="*/ 0 h 3809"/>
                <a:gd name="connsiteX1" fmla="*/ 3905 w 7620"/>
                <a:gd name="connsiteY1" fmla="*/ 3810 h 3809"/>
                <a:gd name="connsiteX2" fmla="*/ 7620 w 7620"/>
                <a:gd name="connsiteY2" fmla="*/ 0 h 3809"/>
              </a:gdLst>
              <a:ahLst/>
              <a:cxnLst>
                <a:cxn ang="0">
                  <a:pos x="connsiteX0" y="connsiteY0"/>
                </a:cxn>
                <a:cxn ang="0">
                  <a:pos x="connsiteX1" y="connsiteY1"/>
                </a:cxn>
                <a:cxn ang="0">
                  <a:pos x="connsiteX2" y="connsiteY2"/>
                </a:cxn>
              </a:cxnLst>
              <a:rect l="l" t="t" r="r" b="b"/>
              <a:pathLst>
                <a:path w="7620" h="3809">
                  <a:moveTo>
                    <a:pt x="0" y="0"/>
                  </a:moveTo>
                  <a:lnTo>
                    <a:pt x="3905" y="3810"/>
                  </a:lnTo>
                  <a:lnTo>
                    <a:pt x="762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B04769B-472C-4B04-BBCC-35714FED46E8}"/>
                </a:ext>
              </a:extLst>
            </p:cNvPr>
            <p:cNvSpPr/>
            <p:nvPr/>
          </p:nvSpPr>
          <p:spPr>
            <a:xfrm>
              <a:off x="5771578" y="2522315"/>
              <a:ext cx="19240" cy="30765"/>
            </a:xfrm>
            <a:custGeom>
              <a:avLst/>
              <a:gdLst>
                <a:gd name="connsiteX0" fmla="*/ 0 w 19240"/>
                <a:gd name="connsiteY0" fmla="*/ 21146 h 30765"/>
                <a:gd name="connsiteX1" fmla="*/ 19240 w 19240"/>
                <a:gd name="connsiteY1" fmla="*/ 30766 h 30765"/>
                <a:gd name="connsiteX2" fmla="*/ 19240 w 19240"/>
                <a:gd name="connsiteY2" fmla="*/ 5715 h 30765"/>
                <a:gd name="connsiteX3" fmla="*/ 5715 w 19240"/>
                <a:gd name="connsiteY3" fmla="*/ 0 h 30765"/>
              </a:gdLst>
              <a:ahLst/>
              <a:cxnLst>
                <a:cxn ang="0">
                  <a:pos x="connsiteX0" y="connsiteY0"/>
                </a:cxn>
                <a:cxn ang="0">
                  <a:pos x="connsiteX1" y="connsiteY1"/>
                </a:cxn>
                <a:cxn ang="0">
                  <a:pos x="connsiteX2" y="connsiteY2"/>
                </a:cxn>
                <a:cxn ang="0">
                  <a:pos x="connsiteX3" y="connsiteY3"/>
                </a:cxn>
              </a:cxnLst>
              <a:rect l="l" t="t" r="r" b="b"/>
              <a:pathLst>
                <a:path w="19240" h="30765">
                  <a:moveTo>
                    <a:pt x="0" y="21146"/>
                  </a:moveTo>
                  <a:lnTo>
                    <a:pt x="19240" y="30766"/>
                  </a:lnTo>
                  <a:lnTo>
                    <a:pt x="19240" y="5715"/>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EEBCAA98-ACCD-4E41-AC94-42344EE92F5A}"/>
                </a:ext>
              </a:extLst>
            </p:cNvPr>
            <p:cNvSpPr/>
            <p:nvPr/>
          </p:nvSpPr>
          <p:spPr>
            <a:xfrm>
              <a:off x="7784020" y="2067401"/>
              <a:ext cx="5905" cy="5714"/>
            </a:xfrm>
            <a:custGeom>
              <a:avLst/>
              <a:gdLst>
                <a:gd name="connsiteX0" fmla="*/ 3905 w 5905"/>
                <a:gd name="connsiteY0" fmla="*/ 5715 h 5714"/>
                <a:gd name="connsiteX1" fmla="*/ 5905 w 5905"/>
                <a:gd name="connsiteY1" fmla="*/ 0 h 5714"/>
                <a:gd name="connsiteX2" fmla="*/ 0 w 5905"/>
                <a:gd name="connsiteY2" fmla="*/ 1810 h 5714"/>
              </a:gdLst>
              <a:ahLst/>
              <a:cxnLst>
                <a:cxn ang="0">
                  <a:pos x="connsiteX0" y="connsiteY0"/>
                </a:cxn>
                <a:cxn ang="0">
                  <a:pos x="connsiteX1" y="connsiteY1"/>
                </a:cxn>
                <a:cxn ang="0">
                  <a:pos x="connsiteX2" y="connsiteY2"/>
                </a:cxn>
              </a:cxnLst>
              <a:rect l="l" t="t" r="r" b="b"/>
              <a:pathLst>
                <a:path w="5905" h="5714">
                  <a:moveTo>
                    <a:pt x="3905" y="5715"/>
                  </a:moveTo>
                  <a:lnTo>
                    <a:pt x="5905" y="0"/>
                  </a:lnTo>
                  <a:lnTo>
                    <a:pt x="0" y="181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460E2FE-7412-4377-86F1-8536ADF20F4D}"/>
                </a:ext>
              </a:extLst>
            </p:cNvPr>
            <p:cNvSpPr/>
            <p:nvPr/>
          </p:nvSpPr>
          <p:spPr>
            <a:xfrm>
              <a:off x="4543615" y="581025"/>
              <a:ext cx="628364" cy="480060"/>
            </a:xfrm>
            <a:custGeom>
              <a:avLst/>
              <a:gdLst>
                <a:gd name="connsiteX0" fmla="*/ 0 w 628364"/>
                <a:gd name="connsiteY0" fmla="*/ 287274 h 480060"/>
                <a:gd name="connsiteX1" fmla="*/ 9620 w 628364"/>
                <a:gd name="connsiteY1" fmla="*/ 323945 h 480060"/>
                <a:gd name="connsiteX2" fmla="*/ 30861 w 628364"/>
                <a:gd name="connsiteY2" fmla="*/ 335471 h 480060"/>
                <a:gd name="connsiteX3" fmla="*/ 88678 w 628364"/>
                <a:gd name="connsiteY3" fmla="*/ 341281 h 480060"/>
                <a:gd name="connsiteX4" fmla="*/ 100203 w 628364"/>
                <a:gd name="connsiteY4" fmla="*/ 370142 h 480060"/>
                <a:gd name="connsiteX5" fmla="*/ 109823 w 628364"/>
                <a:gd name="connsiteY5" fmla="*/ 374047 h 480060"/>
                <a:gd name="connsiteX6" fmla="*/ 146494 w 628364"/>
                <a:gd name="connsiteY6" fmla="*/ 354711 h 480060"/>
                <a:gd name="connsiteX7" fmla="*/ 154210 w 628364"/>
                <a:gd name="connsiteY7" fmla="*/ 314325 h 480060"/>
                <a:gd name="connsiteX8" fmla="*/ 119539 w 628364"/>
                <a:gd name="connsiteY8" fmla="*/ 329756 h 480060"/>
                <a:gd name="connsiteX9" fmla="*/ 167735 w 628364"/>
                <a:gd name="connsiteY9" fmla="*/ 268034 h 480060"/>
                <a:gd name="connsiteX10" fmla="*/ 158020 w 628364"/>
                <a:gd name="connsiteY10" fmla="*/ 354711 h 480060"/>
                <a:gd name="connsiteX11" fmla="*/ 109823 w 628364"/>
                <a:gd name="connsiteY11" fmla="*/ 401098 h 480060"/>
                <a:gd name="connsiteX12" fmla="*/ 109823 w 628364"/>
                <a:gd name="connsiteY12" fmla="*/ 433769 h 480060"/>
                <a:gd name="connsiteX13" fmla="*/ 127254 w 628364"/>
                <a:gd name="connsiteY13" fmla="*/ 447294 h 480060"/>
                <a:gd name="connsiteX14" fmla="*/ 133064 w 628364"/>
                <a:gd name="connsiteY14" fmla="*/ 462629 h 480060"/>
                <a:gd name="connsiteX15" fmla="*/ 140684 w 628364"/>
                <a:gd name="connsiteY15" fmla="*/ 458915 h 480060"/>
                <a:gd name="connsiteX16" fmla="*/ 134874 w 628364"/>
                <a:gd name="connsiteY16" fmla="*/ 480060 h 480060"/>
                <a:gd name="connsiteX17" fmla="*/ 142684 w 628364"/>
                <a:gd name="connsiteY17" fmla="*/ 480060 h 480060"/>
                <a:gd name="connsiteX18" fmla="*/ 177355 w 628364"/>
                <a:gd name="connsiteY18" fmla="*/ 445389 h 480060"/>
                <a:gd name="connsiteX19" fmla="*/ 192691 w 628364"/>
                <a:gd name="connsiteY19" fmla="*/ 385572 h 480060"/>
                <a:gd name="connsiteX20" fmla="*/ 231267 w 628364"/>
                <a:gd name="connsiteY20" fmla="*/ 358616 h 480060"/>
                <a:gd name="connsiteX21" fmla="*/ 239077 w 628364"/>
                <a:gd name="connsiteY21" fmla="*/ 327755 h 480060"/>
                <a:gd name="connsiteX22" fmla="*/ 252603 w 628364"/>
                <a:gd name="connsiteY22" fmla="*/ 321945 h 480060"/>
                <a:gd name="connsiteX23" fmla="*/ 262223 w 628364"/>
                <a:gd name="connsiteY23" fmla="*/ 329756 h 480060"/>
                <a:gd name="connsiteX24" fmla="*/ 269843 w 628364"/>
                <a:gd name="connsiteY24" fmla="*/ 325850 h 480060"/>
                <a:gd name="connsiteX25" fmla="*/ 267938 w 628364"/>
                <a:gd name="connsiteY25" fmla="*/ 287274 h 480060"/>
                <a:gd name="connsiteX26" fmla="*/ 277559 w 628364"/>
                <a:gd name="connsiteY26" fmla="*/ 268034 h 480060"/>
                <a:gd name="connsiteX27" fmla="*/ 278511 w 628364"/>
                <a:gd name="connsiteY27" fmla="*/ 267653 h 480060"/>
                <a:gd name="connsiteX28" fmla="*/ 325755 w 628364"/>
                <a:gd name="connsiteY28" fmla="*/ 248698 h 480060"/>
                <a:gd name="connsiteX29" fmla="*/ 391287 w 628364"/>
                <a:gd name="connsiteY29" fmla="*/ 177356 h 480060"/>
                <a:gd name="connsiteX30" fmla="*/ 472250 w 628364"/>
                <a:gd name="connsiteY30" fmla="*/ 138779 h 480060"/>
                <a:gd name="connsiteX31" fmla="*/ 476155 w 628364"/>
                <a:gd name="connsiteY31" fmla="*/ 131159 h 480060"/>
                <a:gd name="connsiteX32" fmla="*/ 456819 w 628364"/>
                <a:gd name="connsiteY32" fmla="*/ 104108 h 480060"/>
                <a:gd name="connsiteX33" fmla="*/ 462629 w 628364"/>
                <a:gd name="connsiteY33" fmla="*/ 92678 h 480060"/>
                <a:gd name="connsiteX34" fmla="*/ 535876 w 628364"/>
                <a:gd name="connsiteY34" fmla="*/ 82963 h 480060"/>
                <a:gd name="connsiteX35" fmla="*/ 557117 w 628364"/>
                <a:gd name="connsiteY35" fmla="*/ 94488 h 480060"/>
                <a:gd name="connsiteX36" fmla="*/ 570547 w 628364"/>
                <a:gd name="connsiteY36" fmla="*/ 86773 h 480060"/>
                <a:gd name="connsiteX37" fmla="*/ 589788 w 628364"/>
                <a:gd name="connsiteY37" fmla="*/ 86773 h 480060"/>
                <a:gd name="connsiteX38" fmla="*/ 599408 w 628364"/>
                <a:gd name="connsiteY38" fmla="*/ 75248 h 480060"/>
                <a:gd name="connsiteX39" fmla="*/ 628364 w 628364"/>
                <a:gd name="connsiteY39" fmla="*/ 79153 h 480060"/>
                <a:gd name="connsiteX40" fmla="*/ 624554 w 628364"/>
                <a:gd name="connsiteY40" fmla="*/ 38576 h 480060"/>
                <a:gd name="connsiteX41" fmla="*/ 564737 w 628364"/>
                <a:gd name="connsiteY41" fmla="*/ 3905 h 480060"/>
                <a:gd name="connsiteX42" fmla="*/ 531971 w 628364"/>
                <a:gd name="connsiteY42" fmla="*/ 5906 h 480060"/>
                <a:gd name="connsiteX43" fmla="*/ 535876 w 628364"/>
                <a:gd name="connsiteY43" fmla="*/ 11621 h 480060"/>
                <a:gd name="connsiteX44" fmla="*/ 477964 w 628364"/>
                <a:gd name="connsiteY44" fmla="*/ 0 h 480060"/>
                <a:gd name="connsiteX45" fmla="*/ 408622 w 628364"/>
                <a:gd name="connsiteY45" fmla="*/ 2000 h 480060"/>
                <a:gd name="connsiteX46" fmla="*/ 414433 w 628364"/>
                <a:gd name="connsiteY46" fmla="*/ 5906 h 480060"/>
                <a:gd name="connsiteX47" fmla="*/ 291084 w 628364"/>
                <a:gd name="connsiteY47" fmla="*/ 25146 h 480060"/>
                <a:gd name="connsiteX48" fmla="*/ 279463 w 628364"/>
                <a:gd name="connsiteY48" fmla="*/ 42482 h 480060"/>
                <a:gd name="connsiteX49" fmla="*/ 246697 w 628364"/>
                <a:gd name="connsiteY49" fmla="*/ 48197 h 480060"/>
                <a:gd name="connsiteX50" fmla="*/ 223647 w 628364"/>
                <a:gd name="connsiteY50" fmla="*/ 67437 h 480060"/>
                <a:gd name="connsiteX51" fmla="*/ 186976 w 628364"/>
                <a:gd name="connsiteY51" fmla="*/ 77153 h 480060"/>
                <a:gd name="connsiteX52" fmla="*/ 148400 w 628364"/>
                <a:gd name="connsiteY52" fmla="*/ 100298 h 480060"/>
                <a:gd name="connsiteX53" fmla="*/ 87535 w 628364"/>
                <a:gd name="connsiteY53" fmla="*/ 178308 h 480060"/>
                <a:gd name="connsiteX54" fmla="*/ 86677 w 628364"/>
                <a:gd name="connsiteY54" fmla="*/ 179356 h 480060"/>
                <a:gd name="connsiteX55" fmla="*/ 42386 w 628364"/>
                <a:gd name="connsiteY55" fmla="*/ 217932 h 480060"/>
                <a:gd name="connsiteX56" fmla="*/ 11621 w 628364"/>
                <a:gd name="connsiteY56" fmla="*/ 227552 h 480060"/>
                <a:gd name="connsiteX57" fmla="*/ 13525 w 628364"/>
                <a:gd name="connsiteY57" fmla="*/ 268034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28364" h="480060">
                  <a:moveTo>
                    <a:pt x="0" y="287274"/>
                  </a:moveTo>
                  <a:lnTo>
                    <a:pt x="9620" y="323945"/>
                  </a:lnTo>
                  <a:lnTo>
                    <a:pt x="30861" y="335471"/>
                  </a:lnTo>
                  <a:lnTo>
                    <a:pt x="88678" y="341281"/>
                  </a:lnTo>
                  <a:lnTo>
                    <a:pt x="100203" y="370142"/>
                  </a:lnTo>
                  <a:lnTo>
                    <a:pt x="109823" y="374047"/>
                  </a:lnTo>
                  <a:lnTo>
                    <a:pt x="146494" y="354711"/>
                  </a:lnTo>
                  <a:lnTo>
                    <a:pt x="154210" y="314325"/>
                  </a:lnTo>
                  <a:lnTo>
                    <a:pt x="119539" y="329756"/>
                  </a:lnTo>
                  <a:lnTo>
                    <a:pt x="167735" y="268034"/>
                  </a:lnTo>
                  <a:lnTo>
                    <a:pt x="158020" y="354711"/>
                  </a:lnTo>
                  <a:lnTo>
                    <a:pt x="109823" y="401098"/>
                  </a:lnTo>
                  <a:lnTo>
                    <a:pt x="109823" y="433769"/>
                  </a:lnTo>
                  <a:lnTo>
                    <a:pt x="127254" y="447294"/>
                  </a:lnTo>
                  <a:lnTo>
                    <a:pt x="133064" y="462629"/>
                  </a:lnTo>
                  <a:lnTo>
                    <a:pt x="140684" y="458915"/>
                  </a:lnTo>
                  <a:lnTo>
                    <a:pt x="134874" y="480060"/>
                  </a:lnTo>
                  <a:lnTo>
                    <a:pt x="142684" y="480060"/>
                  </a:lnTo>
                  <a:lnTo>
                    <a:pt x="177355" y="445389"/>
                  </a:lnTo>
                  <a:lnTo>
                    <a:pt x="192691" y="385572"/>
                  </a:lnTo>
                  <a:lnTo>
                    <a:pt x="231267" y="358616"/>
                  </a:lnTo>
                  <a:lnTo>
                    <a:pt x="239077" y="327755"/>
                  </a:lnTo>
                  <a:lnTo>
                    <a:pt x="252603" y="321945"/>
                  </a:lnTo>
                  <a:lnTo>
                    <a:pt x="262223" y="329756"/>
                  </a:lnTo>
                  <a:lnTo>
                    <a:pt x="269843" y="325850"/>
                  </a:lnTo>
                  <a:lnTo>
                    <a:pt x="267938" y="287274"/>
                  </a:lnTo>
                  <a:lnTo>
                    <a:pt x="277559" y="268034"/>
                  </a:lnTo>
                  <a:lnTo>
                    <a:pt x="278511" y="267653"/>
                  </a:lnTo>
                  <a:lnTo>
                    <a:pt x="325755" y="248698"/>
                  </a:lnTo>
                  <a:lnTo>
                    <a:pt x="391287" y="177356"/>
                  </a:lnTo>
                  <a:lnTo>
                    <a:pt x="472250" y="138779"/>
                  </a:lnTo>
                  <a:lnTo>
                    <a:pt x="476155" y="131159"/>
                  </a:lnTo>
                  <a:lnTo>
                    <a:pt x="456819" y="104108"/>
                  </a:lnTo>
                  <a:lnTo>
                    <a:pt x="462629" y="92678"/>
                  </a:lnTo>
                  <a:lnTo>
                    <a:pt x="535876" y="82963"/>
                  </a:lnTo>
                  <a:lnTo>
                    <a:pt x="557117" y="94488"/>
                  </a:lnTo>
                  <a:lnTo>
                    <a:pt x="570547" y="86773"/>
                  </a:lnTo>
                  <a:lnTo>
                    <a:pt x="589788" y="86773"/>
                  </a:lnTo>
                  <a:lnTo>
                    <a:pt x="599408" y="75248"/>
                  </a:lnTo>
                  <a:lnTo>
                    <a:pt x="628364" y="79153"/>
                  </a:lnTo>
                  <a:lnTo>
                    <a:pt x="624554" y="38576"/>
                  </a:lnTo>
                  <a:lnTo>
                    <a:pt x="564737" y="3905"/>
                  </a:lnTo>
                  <a:lnTo>
                    <a:pt x="531971" y="5906"/>
                  </a:lnTo>
                  <a:lnTo>
                    <a:pt x="535876" y="11621"/>
                  </a:lnTo>
                  <a:lnTo>
                    <a:pt x="477964" y="0"/>
                  </a:lnTo>
                  <a:lnTo>
                    <a:pt x="408622" y="2000"/>
                  </a:lnTo>
                  <a:lnTo>
                    <a:pt x="414433" y="5906"/>
                  </a:lnTo>
                  <a:lnTo>
                    <a:pt x="291084" y="25146"/>
                  </a:lnTo>
                  <a:lnTo>
                    <a:pt x="279463" y="42482"/>
                  </a:lnTo>
                  <a:lnTo>
                    <a:pt x="246697" y="48197"/>
                  </a:lnTo>
                  <a:lnTo>
                    <a:pt x="223647" y="67437"/>
                  </a:lnTo>
                  <a:lnTo>
                    <a:pt x="186976" y="77153"/>
                  </a:lnTo>
                  <a:lnTo>
                    <a:pt x="148400" y="100298"/>
                  </a:lnTo>
                  <a:lnTo>
                    <a:pt x="87535" y="178308"/>
                  </a:lnTo>
                  <a:lnTo>
                    <a:pt x="86677" y="179356"/>
                  </a:lnTo>
                  <a:lnTo>
                    <a:pt x="42386" y="217932"/>
                  </a:lnTo>
                  <a:lnTo>
                    <a:pt x="11621" y="227552"/>
                  </a:lnTo>
                  <a:lnTo>
                    <a:pt x="13525" y="26803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0DA5F3C-F670-4D6A-94CF-172F27EC7B33}"/>
                </a:ext>
              </a:extLst>
            </p:cNvPr>
            <p:cNvSpPr/>
            <p:nvPr/>
          </p:nvSpPr>
          <p:spPr>
            <a:xfrm>
              <a:off x="7838121" y="1913191"/>
              <a:ext cx="11525" cy="5715"/>
            </a:xfrm>
            <a:custGeom>
              <a:avLst/>
              <a:gdLst>
                <a:gd name="connsiteX0" fmla="*/ 0 w 11525"/>
                <a:gd name="connsiteY0" fmla="*/ 0 h 5715"/>
                <a:gd name="connsiteX1" fmla="*/ 0 w 11525"/>
                <a:gd name="connsiteY1" fmla="*/ 5715 h 5715"/>
                <a:gd name="connsiteX2" fmla="*/ 11525 w 11525"/>
                <a:gd name="connsiteY2" fmla="*/ 5715 h 5715"/>
              </a:gdLst>
              <a:ahLst/>
              <a:cxnLst>
                <a:cxn ang="0">
                  <a:pos x="connsiteX0" y="connsiteY0"/>
                </a:cxn>
                <a:cxn ang="0">
                  <a:pos x="connsiteX1" y="connsiteY1"/>
                </a:cxn>
                <a:cxn ang="0">
                  <a:pos x="connsiteX2" y="connsiteY2"/>
                </a:cxn>
              </a:cxnLst>
              <a:rect l="l" t="t" r="r" b="b"/>
              <a:pathLst>
                <a:path w="11525" h="5715">
                  <a:moveTo>
                    <a:pt x="0" y="0"/>
                  </a:moveTo>
                  <a:lnTo>
                    <a:pt x="0" y="5715"/>
                  </a:lnTo>
                  <a:lnTo>
                    <a:pt x="11525" y="5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6298F02-35F5-4F03-9AC6-53DB8B147774}"/>
                </a:ext>
              </a:extLst>
            </p:cNvPr>
            <p:cNvSpPr/>
            <p:nvPr/>
          </p:nvSpPr>
          <p:spPr>
            <a:xfrm>
              <a:off x="7387018" y="2046065"/>
              <a:ext cx="63531" cy="57912"/>
            </a:xfrm>
            <a:custGeom>
              <a:avLst/>
              <a:gdLst>
                <a:gd name="connsiteX0" fmla="*/ 46291 w 63531"/>
                <a:gd name="connsiteY0" fmla="*/ 25241 h 57912"/>
                <a:gd name="connsiteX1" fmla="*/ 32766 w 63531"/>
                <a:gd name="connsiteY1" fmla="*/ 23146 h 57912"/>
                <a:gd name="connsiteX2" fmla="*/ 46291 w 63531"/>
                <a:gd name="connsiteY2" fmla="*/ 19336 h 57912"/>
                <a:gd name="connsiteX3" fmla="*/ 40386 w 63531"/>
                <a:gd name="connsiteY3" fmla="*/ 11716 h 57912"/>
                <a:gd name="connsiteX4" fmla="*/ 34671 w 63531"/>
                <a:gd name="connsiteY4" fmla="*/ 3905 h 57912"/>
                <a:gd name="connsiteX5" fmla="*/ 32766 w 63531"/>
                <a:gd name="connsiteY5" fmla="*/ 11716 h 57912"/>
                <a:gd name="connsiteX6" fmla="*/ 21146 w 63531"/>
                <a:gd name="connsiteY6" fmla="*/ 9716 h 57912"/>
                <a:gd name="connsiteX7" fmla="*/ 3810 w 63531"/>
                <a:gd name="connsiteY7" fmla="*/ 0 h 57912"/>
                <a:gd name="connsiteX8" fmla="*/ 13430 w 63531"/>
                <a:gd name="connsiteY8" fmla="*/ 19336 h 57912"/>
                <a:gd name="connsiteX9" fmla="*/ 7715 w 63531"/>
                <a:gd name="connsiteY9" fmla="*/ 32861 h 57912"/>
                <a:gd name="connsiteX10" fmla="*/ 0 w 63531"/>
                <a:gd name="connsiteY10" fmla="*/ 32861 h 57912"/>
                <a:gd name="connsiteX11" fmla="*/ 40386 w 63531"/>
                <a:gd name="connsiteY11" fmla="*/ 57912 h 57912"/>
                <a:gd name="connsiteX12" fmla="*/ 30766 w 63531"/>
                <a:gd name="connsiteY12" fmla="*/ 48196 h 57912"/>
                <a:gd name="connsiteX13" fmla="*/ 36671 w 63531"/>
                <a:gd name="connsiteY13" fmla="*/ 40577 h 57912"/>
                <a:gd name="connsiteX14" fmla="*/ 48196 w 63531"/>
                <a:gd name="connsiteY14" fmla="*/ 50197 h 57912"/>
                <a:gd name="connsiteX15" fmla="*/ 63532 w 63531"/>
                <a:gd name="connsiteY15" fmla="*/ 44482 h 5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531" h="57912">
                  <a:moveTo>
                    <a:pt x="46291" y="25241"/>
                  </a:moveTo>
                  <a:lnTo>
                    <a:pt x="32766" y="23146"/>
                  </a:lnTo>
                  <a:lnTo>
                    <a:pt x="46291" y="19336"/>
                  </a:lnTo>
                  <a:lnTo>
                    <a:pt x="40386" y="11716"/>
                  </a:lnTo>
                  <a:lnTo>
                    <a:pt x="34671" y="3905"/>
                  </a:lnTo>
                  <a:lnTo>
                    <a:pt x="32766" y="11716"/>
                  </a:lnTo>
                  <a:lnTo>
                    <a:pt x="21146" y="9716"/>
                  </a:lnTo>
                  <a:lnTo>
                    <a:pt x="3810" y="0"/>
                  </a:lnTo>
                  <a:lnTo>
                    <a:pt x="13430" y="19336"/>
                  </a:lnTo>
                  <a:lnTo>
                    <a:pt x="7715" y="32861"/>
                  </a:lnTo>
                  <a:lnTo>
                    <a:pt x="0" y="32861"/>
                  </a:lnTo>
                  <a:lnTo>
                    <a:pt x="40386" y="57912"/>
                  </a:lnTo>
                  <a:lnTo>
                    <a:pt x="30766" y="48196"/>
                  </a:lnTo>
                  <a:lnTo>
                    <a:pt x="36671" y="40577"/>
                  </a:lnTo>
                  <a:lnTo>
                    <a:pt x="48196" y="50197"/>
                  </a:lnTo>
                  <a:lnTo>
                    <a:pt x="63532" y="4448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641A499-F499-4C05-A100-5871FCC14A04}"/>
                </a:ext>
              </a:extLst>
            </p:cNvPr>
            <p:cNvSpPr/>
            <p:nvPr/>
          </p:nvSpPr>
          <p:spPr>
            <a:xfrm>
              <a:off x="7282814" y="2067401"/>
              <a:ext cx="15525" cy="13525"/>
            </a:xfrm>
            <a:custGeom>
              <a:avLst/>
              <a:gdLst>
                <a:gd name="connsiteX0" fmla="*/ 9620 w 15525"/>
                <a:gd name="connsiteY0" fmla="*/ 0 h 13525"/>
                <a:gd name="connsiteX1" fmla="*/ 0 w 15525"/>
                <a:gd name="connsiteY1" fmla="*/ 1810 h 13525"/>
                <a:gd name="connsiteX2" fmla="*/ 5905 w 15525"/>
                <a:gd name="connsiteY2" fmla="*/ 13525 h 13525"/>
                <a:gd name="connsiteX3" fmla="*/ 15526 w 15525"/>
                <a:gd name="connsiteY3" fmla="*/ 11525 h 13525"/>
              </a:gdLst>
              <a:ahLst/>
              <a:cxnLst>
                <a:cxn ang="0">
                  <a:pos x="connsiteX0" y="connsiteY0"/>
                </a:cxn>
                <a:cxn ang="0">
                  <a:pos x="connsiteX1" y="connsiteY1"/>
                </a:cxn>
                <a:cxn ang="0">
                  <a:pos x="connsiteX2" y="connsiteY2"/>
                </a:cxn>
                <a:cxn ang="0">
                  <a:pos x="connsiteX3" y="connsiteY3"/>
                </a:cxn>
              </a:cxnLst>
              <a:rect l="l" t="t" r="r" b="b"/>
              <a:pathLst>
                <a:path w="15525" h="13525">
                  <a:moveTo>
                    <a:pt x="9620" y="0"/>
                  </a:moveTo>
                  <a:lnTo>
                    <a:pt x="0" y="1810"/>
                  </a:lnTo>
                  <a:lnTo>
                    <a:pt x="5905" y="13525"/>
                  </a:lnTo>
                  <a:lnTo>
                    <a:pt x="15526"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0131E96A-1B32-4A15-9C3C-3BDCCB33C2DB}"/>
                </a:ext>
              </a:extLst>
            </p:cNvPr>
            <p:cNvSpPr/>
            <p:nvPr/>
          </p:nvSpPr>
          <p:spPr>
            <a:xfrm>
              <a:off x="7387018" y="2111692"/>
              <a:ext cx="5715" cy="9620"/>
            </a:xfrm>
            <a:custGeom>
              <a:avLst/>
              <a:gdLst>
                <a:gd name="connsiteX0" fmla="*/ 0 w 5715"/>
                <a:gd name="connsiteY0" fmla="*/ 0 h 9620"/>
                <a:gd name="connsiteX1" fmla="*/ 3810 w 5715"/>
                <a:gd name="connsiteY1" fmla="*/ 9620 h 9620"/>
                <a:gd name="connsiteX2" fmla="*/ 5715 w 5715"/>
                <a:gd name="connsiteY2" fmla="*/ 0 h 9620"/>
              </a:gdLst>
              <a:ahLst/>
              <a:cxnLst>
                <a:cxn ang="0">
                  <a:pos x="connsiteX0" y="connsiteY0"/>
                </a:cxn>
                <a:cxn ang="0">
                  <a:pos x="connsiteX1" y="connsiteY1"/>
                </a:cxn>
                <a:cxn ang="0">
                  <a:pos x="connsiteX2" y="connsiteY2"/>
                </a:cxn>
              </a:cxnLst>
              <a:rect l="l" t="t" r="r" b="b"/>
              <a:pathLst>
                <a:path w="5715" h="9620">
                  <a:moveTo>
                    <a:pt x="0" y="0"/>
                  </a:moveTo>
                  <a:lnTo>
                    <a:pt x="3810" y="962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4B53344E-9D5B-4002-A06B-852B2524BE87}"/>
                </a:ext>
              </a:extLst>
            </p:cNvPr>
            <p:cNvSpPr/>
            <p:nvPr/>
          </p:nvSpPr>
          <p:spPr>
            <a:xfrm>
              <a:off x="7252048" y="2063495"/>
              <a:ext cx="19240" cy="17430"/>
            </a:xfrm>
            <a:custGeom>
              <a:avLst/>
              <a:gdLst>
                <a:gd name="connsiteX0" fmla="*/ 19241 w 19240"/>
                <a:gd name="connsiteY0" fmla="*/ 3905 h 17430"/>
                <a:gd name="connsiteX1" fmla="*/ 0 w 19240"/>
                <a:gd name="connsiteY1" fmla="*/ 0 h 17430"/>
                <a:gd name="connsiteX2" fmla="*/ 1905 w 19240"/>
                <a:gd name="connsiteY2" fmla="*/ 17431 h 17430"/>
                <a:gd name="connsiteX3" fmla="*/ 17431 w 19240"/>
                <a:gd name="connsiteY3" fmla="*/ 11525 h 17430"/>
              </a:gdLst>
              <a:ahLst/>
              <a:cxnLst>
                <a:cxn ang="0">
                  <a:pos x="connsiteX0" y="connsiteY0"/>
                </a:cxn>
                <a:cxn ang="0">
                  <a:pos x="connsiteX1" y="connsiteY1"/>
                </a:cxn>
                <a:cxn ang="0">
                  <a:pos x="connsiteX2" y="connsiteY2"/>
                </a:cxn>
                <a:cxn ang="0">
                  <a:pos x="connsiteX3" y="connsiteY3"/>
                </a:cxn>
              </a:cxnLst>
              <a:rect l="l" t="t" r="r" b="b"/>
              <a:pathLst>
                <a:path w="19240" h="17430">
                  <a:moveTo>
                    <a:pt x="19241" y="3905"/>
                  </a:moveTo>
                  <a:lnTo>
                    <a:pt x="0" y="0"/>
                  </a:lnTo>
                  <a:lnTo>
                    <a:pt x="1905" y="17431"/>
                  </a:lnTo>
                  <a:lnTo>
                    <a:pt x="17431"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3D826D7-23DD-471D-9166-B94525226B57}"/>
                </a:ext>
              </a:extLst>
            </p:cNvPr>
            <p:cNvSpPr/>
            <p:nvPr/>
          </p:nvSpPr>
          <p:spPr>
            <a:xfrm>
              <a:off x="7448644" y="2049970"/>
              <a:ext cx="19335" cy="28955"/>
            </a:xfrm>
            <a:custGeom>
              <a:avLst/>
              <a:gdLst>
                <a:gd name="connsiteX0" fmla="*/ 19336 w 19335"/>
                <a:gd name="connsiteY0" fmla="*/ 28956 h 28955"/>
                <a:gd name="connsiteX1" fmla="*/ 17335 w 19335"/>
                <a:gd name="connsiteY1" fmla="*/ 21336 h 28955"/>
                <a:gd name="connsiteX2" fmla="*/ 7715 w 19335"/>
                <a:gd name="connsiteY2" fmla="*/ 0 h 28955"/>
                <a:gd name="connsiteX3" fmla="*/ 0 w 19335"/>
                <a:gd name="connsiteY3" fmla="*/ 2000 h 28955"/>
                <a:gd name="connsiteX4" fmla="*/ 1905 w 19335"/>
                <a:gd name="connsiteY4" fmla="*/ 27051 h 28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 h="28955">
                  <a:moveTo>
                    <a:pt x="19336" y="28956"/>
                  </a:moveTo>
                  <a:lnTo>
                    <a:pt x="17335" y="21336"/>
                  </a:lnTo>
                  <a:lnTo>
                    <a:pt x="7715" y="0"/>
                  </a:lnTo>
                  <a:lnTo>
                    <a:pt x="0" y="2000"/>
                  </a:lnTo>
                  <a:lnTo>
                    <a:pt x="1905" y="27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917B035D-4DF0-4377-BC44-6549A16D5DA7}"/>
                </a:ext>
              </a:extLst>
            </p:cNvPr>
            <p:cNvSpPr/>
            <p:nvPr/>
          </p:nvSpPr>
          <p:spPr>
            <a:xfrm>
              <a:off x="7464075" y="2048065"/>
              <a:ext cx="15430" cy="9715"/>
            </a:xfrm>
            <a:custGeom>
              <a:avLst/>
              <a:gdLst>
                <a:gd name="connsiteX0" fmla="*/ 7811 w 15430"/>
                <a:gd name="connsiteY0" fmla="*/ 1905 h 9715"/>
                <a:gd name="connsiteX1" fmla="*/ 0 w 15430"/>
                <a:gd name="connsiteY1" fmla="*/ 0 h 9715"/>
                <a:gd name="connsiteX2" fmla="*/ 15430 w 15430"/>
                <a:gd name="connsiteY2" fmla="*/ 9715 h 9715"/>
              </a:gdLst>
              <a:ahLst/>
              <a:cxnLst>
                <a:cxn ang="0">
                  <a:pos x="connsiteX0" y="connsiteY0"/>
                </a:cxn>
                <a:cxn ang="0">
                  <a:pos x="connsiteX1" y="connsiteY1"/>
                </a:cxn>
                <a:cxn ang="0">
                  <a:pos x="connsiteX2" y="connsiteY2"/>
                </a:cxn>
              </a:cxnLst>
              <a:rect l="l" t="t" r="r" b="b"/>
              <a:pathLst>
                <a:path w="15430" h="9715">
                  <a:moveTo>
                    <a:pt x="7811" y="1905"/>
                  </a:moveTo>
                  <a:lnTo>
                    <a:pt x="0" y="0"/>
                  </a:lnTo>
                  <a:lnTo>
                    <a:pt x="15430" y="9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D9DEBEA5-AAFB-4492-9769-4F06F45BDB44}"/>
                </a:ext>
              </a:extLst>
            </p:cNvPr>
            <p:cNvSpPr/>
            <p:nvPr/>
          </p:nvSpPr>
          <p:spPr>
            <a:xfrm>
              <a:off x="7265574" y="2200275"/>
              <a:ext cx="17240" cy="13525"/>
            </a:xfrm>
            <a:custGeom>
              <a:avLst/>
              <a:gdLst>
                <a:gd name="connsiteX0" fmla="*/ 17240 w 17240"/>
                <a:gd name="connsiteY0" fmla="*/ 13525 h 13525"/>
                <a:gd name="connsiteX1" fmla="*/ 0 w 17240"/>
                <a:gd name="connsiteY1" fmla="*/ 0 h 13525"/>
                <a:gd name="connsiteX2" fmla="*/ 5715 w 17240"/>
                <a:gd name="connsiteY2" fmla="*/ 11716 h 13525"/>
              </a:gdLst>
              <a:ahLst/>
              <a:cxnLst>
                <a:cxn ang="0">
                  <a:pos x="connsiteX0" y="connsiteY0"/>
                </a:cxn>
                <a:cxn ang="0">
                  <a:pos x="connsiteX1" y="connsiteY1"/>
                </a:cxn>
                <a:cxn ang="0">
                  <a:pos x="connsiteX2" y="connsiteY2"/>
                </a:cxn>
              </a:cxnLst>
              <a:rect l="l" t="t" r="r" b="b"/>
              <a:pathLst>
                <a:path w="17240" h="13525">
                  <a:moveTo>
                    <a:pt x="17240" y="13525"/>
                  </a:moveTo>
                  <a:lnTo>
                    <a:pt x="0" y="0"/>
                  </a:lnTo>
                  <a:lnTo>
                    <a:pt x="5715" y="1171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345512DE-0F42-47D4-A050-43598FBFB1EE}"/>
                </a:ext>
              </a:extLst>
            </p:cNvPr>
            <p:cNvSpPr/>
            <p:nvPr/>
          </p:nvSpPr>
          <p:spPr>
            <a:xfrm>
              <a:off x="5865970" y="2289048"/>
              <a:ext cx="3809" cy="7619"/>
            </a:xfrm>
            <a:custGeom>
              <a:avLst/>
              <a:gdLst>
                <a:gd name="connsiteX0" fmla="*/ 0 w 3809"/>
                <a:gd name="connsiteY0" fmla="*/ 0 h 7619"/>
                <a:gd name="connsiteX1" fmla="*/ 0 w 3809"/>
                <a:gd name="connsiteY1" fmla="*/ 7620 h 7619"/>
                <a:gd name="connsiteX2" fmla="*/ 3810 w 3809"/>
                <a:gd name="connsiteY2" fmla="*/ 1905 h 7619"/>
              </a:gdLst>
              <a:ahLst/>
              <a:cxnLst>
                <a:cxn ang="0">
                  <a:pos x="connsiteX0" y="connsiteY0"/>
                </a:cxn>
                <a:cxn ang="0">
                  <a:pos x="connsiteX1" y="connsiteY1"/>
                </a:cxn>
                <a:cxn ang="0">
                  <a:pos x="connsiteX2" y="connsiteY2"/>
                </a:cxn>
              </a:cxnLst>
              <a:rect l="l" t="t" r="r" b="b"/>
              <a:pathLst>
                <a:path w="3809" h="7619">
                  <a:moveTo>
                    <a:pt x="0" y="0"/>
                  </a:moveTo>
                  <a:lnTo>
                    <a:pt x="0" y="7620"/>
                  </a:lnTo>
                  <a:lnTo>
                    <a:pt x="381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82A4BDF-81D7-4634-9A1F-E6DA45BF667A}"/>
                </a:ext>
              </a:extLst>
            </p:cNvPr>
            <p:cNvSpPr/>
            <p:nvPr/>
          </p:nvSpPr>
          <p:spPr>
            <a:xfrm>
              <a:off x="5829394" y="2418111"/>
              <a:ext cx="15430" cy="19335"/>
            </a:xfrm>
            <a:custGeom>
              <a:avLst/>
              <a:gdLst>
                <a:gd name="connsiteX0" fmla="*/ 0 w 15430"/>
                <a:gd name="connsiteY0" fmla="*/ 11621 h 19335"/>
                <a:gd name="connsiteX1" fmla="*/ 7620 w 15430"/>
                <a:gd name="connsiteY1" fmla="*/ 19336 h 19335"/>
                <a:gd name="connsiteX2" fmla="*/ 15430 w 15430"/>
                <a:gd name="connsiteY2" fmla="*/ 0 h 19335"/>
                <a:gd name="connsiteX3" fmla="*/ 5715 w 15430"/>
                <a:gd name="connsiteY3" fmla="*/ 0 h 19335"/>
              </a:gdLst>
              <a:ahLst/>
              <a:cxnLst>
                <a:cxn ang="0">
                  <a:pos x="connsiteX0" y="connsiteY0"/>
                </a:cxn>
                <a:cxn ang="0">
                  <a:pos x="connsiteX1" y="connsiteY1"/>
                </a:cxn>
                <a:cxn ang="0">
                  <a:pos x="connsiteX2" y="connsiteY2"/>
                </a:cxn>
                <a:cxn ang="0">
                  <a:pos x="connsiteX3" y="connsiteY3"/>
                </a:cxn>
              </a:cxnLst>
              <a:rect l="l" t="t" r="r" b="b"/>
              <a:pathLst>
                <a:path w="15430" h="19335">
                  <a:moveTo>
                    <a:pt x="0" y="11621"/>
                  </a:moveTo>
                  <a:lnTo>
                    <a:pt x="7620" y="19336"/>
                  </a:lnTo>
                  <a:lnTo>
                    <a:pt x="15430" y="0"/>
                  </a:lnTo>
                  <a:lnTo>
                    <a:pt x="571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87CCD24-E993-405D-BFE7-623AAC1BE224}"/>
                </a:ext>
              </a:extLst>
            </p:cNvPr>
            <p:cNvSpPr/>
            <p:nvPr/>
          </p:nvSpPr>
          <p:spPr>
            <a:xfrm>
              <a:off x="6984015" y="2265902"/>
              <a:ext cx="5905" cy="11525"/>
            </a:xfrm>
            <a:custGeom>
              <a:avLst/>
              <a:gdLst>
                <a:gd name="connsiteX0" fmla="*/ 5905 w 5905"/>
                <a:gd name="connsiteY0" fmla="*/ 11525 h 11525"/>
                <a:gd name="connsiteX1" fmla="*/ 2000 w 5905"/>
                <a:gd name="connsiteY1" fmla="*/ 0 h 11525"/>
                <a:gd name="connsiteX2" fmla="*/ 0 w 5905"/>
                <a:gd name="connsiteY2" fmla="*/ 7620 h 11525"/>
              </a:gdLst>
              <a:ahLst/>
              <a:cxnLst>
                <a:cxn ang="0">
                  <a:pos x="connsiteX0" y="connsiteY0"/>
                </a:cxn>
                <a:cxn ang="0">
                  <a:pos x="connsiteX1" y="connsiteY1"/>
                </a:cxn>
                <a:cxn ang="0">
                  <a:pos x="connsiteX2" y="connsiteY2"/>
                </a:cxn>
              </a:cxnLst>
              <a:rect l="l" t="t" r="r" b="b"/>
              <a:pathLst>
                <a:path w="5905" h="11525">
                  <a:moveTo>
                    <a:pt x="5905" y="11525"/>
                  </a:moveTo>
                  <a:lnTo>
                    <a:pt x="2000" y="0"/>
                  </a:lnTo>
                  <a:lnTo>
                    <a:pt x="0" y="762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6D4E1BA8-15D5-4BFE-B0D1-4C5D1614A3EE}"/>
                </a:ext>
              </a:extLst>
            </p:cNvPr>
            <p:cNvSpPr/>
            <p:nvPr/>
          </p:nvSpPr>
          <p:spPr>
            <a:xfrm>
              <a:off x="7086313" y="2173414"/>
              <a:ext cx="9620" cy="7620"/>
            </a:xfrm>
            <a:custGeom>
              <a:avLst/>
              <a:gdLst>
                <a:gd name="connsiteX0" fmla="*/ 9620 w 9620"/>
                <a:gd name="connsiteY0" fmla="*/ 7620 h 7620"/>
                <a:gd name="connsiteX1" fmla="*/ 5715 w 9620"/>
                <a:gd name="connsiteY1" fmla="*/ 0 h 7620"/>
                <a:gd name="connsiteX2" fmla="*/ 0 w 9620"/>
                <a:gd name="connsiteY2" fmla="*/ 1905 h 7620"/>
              </a:gdLst>
              <a:ahLst/>
              <a:cxnLst>
                <a:cxn ang="0">
                  <a:pos x="connsiteX0" y="connsiteY0"/>
                </a:cxn>
                <a:cxn ang="0">
                  <a:pos x="connsiteX1" y="connsiteY1"/>
                </a:cxn>
                <a:cxn ang="0">
                  <a:pos x="connsiteX2" y="connsiteY2"/>
                </a:cxn>
              </a:cxnLst>
              <a:rect l="l" t="t" r="r" b="b"/>
              <a:pathLst>
                <a:path w="9620" h="7620">
                  <a:moveTo>
                    <a:pt x="9620" y="7620"/>
                  </a:moveTo>
                  <a:lnTo>
                    <a:pt x="5715" y="0"/>
                  </a:lnTo>
                  <a:lnTo>
                    <a:pt x="0" y="190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A684CFF8-1A77-4104-A483-BDD38D4A3DD2}"/>
                </a:ext>
              </a:extLst>
            </p:cNvPr>
            <p:cNvSpPr/>
            <p:nvPr/>
          </p:nvSpPr>
          <p:spPr>
            <a:xfrm>
              <a:off x="5212555" y="636936"/>
              <a:ext cx="42386" cy="19335"/>
            </a:xfrm>
            <a:custGeom>
              <a:avLst/>
              <a:gdLst>
                <a:gd name="connsiteX0" fmla="*/ 42386 w 42386"/>
                <a:gd name="connsiteY0" fmla="*/ 11525 h 19335"/>
                <a:gd name="connsiteX1" fmla="*/ 17240 w 42386"/>
                <a:gd name="connsiteY1" fmla="*/ 0 h 19335"/>
                <a:gd name="connsiteX2" fmla="*/ 0 w 42386"/>
                <a:gd name="connsiteY2" fmla="*/ 11525 h 19335"/>
                <a:gd name="connsiteX3" fmla="*/ 32766 w 42386"/>
                <a:gd name="connsiteY3" fmla="*/ 19336 h 19335"/>
              </a:gdLst>
              <a:ahLst/>
              <a:cxnLst>
                <a:cxn ang="0">
                  <a:pos x="connsiteX0" y="connsiteY0"/>
                </a:cxn>
                <a:cxn ang="0">
                  <a:pos x="connsiteX1" y="connsiteY1"/>
                </a:cxn>
                <a:cxn ang="0">
                  <a:pos x="connsiteX2" y="connsiteY2"/>
                </a:cxn>
                <a:cxn ang="0">
                  <a:pos x="connsiteX3" y="connsiteY3"/>
                </a:cxn>
              </a:cxnLst>
              <a:rect l="l" t="t" r="r" b="b"/>
              <a:pathLst>
                <a:path w="42386" h="19335">
                  <a:moveTo>
                    <a:pt x="42386" y="11525"/>
                  </a:moveTo>
                  <a:lnTo>
                    <a:pt x="17240" y="0"/>
                  </a:lnTo>
                  <a:lnTo>
                    <a:pt x="0" y="11525"/>
                  </a:lnTo>
                  <a:lnTo>
                    <a:pt x="32766" y="1933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4BCA504-ECB0-4646-A75E-D1B5EC1FCE52}"/>
                </a:ext>
              </a:extLst>
            </p:cNvPr>
            <p:cNvSpPr/>
            <p:nvPr/>
          </p:nvSpPr>
          <p:spPr>
            <a:xfrm>
              <a:off x="8080914" y="4214812"/>
              <a:ext cx="5810" cy="7715"/>
            </a:xfrm>
            <a:custGeom>
              <a:avLst/>
              <a:gdLst>
                <a:gd name="connsiteX0" fmla="*/ 5810 w 5810"/>
                <a:gd name="connsiteY0" fmla="*/ 2000 h 7715"/>
                <a:gd name="connsiteX1" fmla="*/ 0 w 5810"/>
                <a:gd name="connsiteY1" fmla="*/ 0 h 7715"/>
                <a:gd name="connsiteX2" fmla="*/ 3905 w 5810"/>
                <a:gd name="connsiteY2" fmla="*/ 7715 h 7715"/>
              </a:gdLst>
              <a:ahLst/>
              <a:cxnLst>
                <a:cxn ang="0">
                  <a:pos x="connsiteX0" y="connsiteY0"/>
                </a:cxn>
                <a:cxn ang="0">
                  <a:pos x="connsiteX1" y="connsiteY1"/>
                </a:cxn>
                <a:cxn ang="0">
                  <a:pos x="connsiteX2" y="connsiteY2"/>
                </a:cxn>
              </a:cxnLst>
              <a:rect l="l" t="t" r="r" b="b"/>
              <a:pathLst>
                <a:path w="5810" h="7715">
                  <a:moveTo>
                    <a:pt x="5810" y="2000"/>
                  </a:moveTo>
                  <a:lnTo>
                    <a:pt x="0" y="0"/>
                  </a:lnTo>
                  <a:lnTo>
                    <a:pt x="3905" y="771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25C2F8-2299-48B9-ACF4-8E5173A41F99}"/>
                </a:ext>
              </a:extLst>
            </p:cNvPr>
            <p:cNvSpPr/>
            <p:nvPr/>
          </p:nvSpPr>
          <p:spPr>
            <a:xfrm>
              <a:off x="5699569" y="2250757"/>
              <a:ext cx="3169729" cy="4027551"/>
            </a:xfrm>
            <a:custGeom>
              <a:avLst/>
              <a:gdLst>
                <a:gd name="connsiteX0" fmla="*/ 3169729 w 3169729"/>
                <a:gd name="connsiteY0" fmla="*/ 2729389 h 4027551"/>
                <a:gd name="connsiteX1" fmla="*/ 3167825 w 3169729"/>
                <a:gd name="connsiteY1" fmla="*/ 2696528 h 4027551"/>
                <a:gd name="connsiteX2" fmla="*/ 3119628 w 3169729"/>
                <a:gd name="connsiteY2" fmla="*/ 2602135 h 4027551"/>
                <a:gd name="connsiteX3" fmla="*/ 3102769 w 3169729"/>
                <a:gd name="connsiteY3" fmla="*/ 2537365 h 4027551"/>
                <a:gd name="connsiteX4" fmla="*/ 3092577 w 3169729"/>
                <a:gd name="connsiteY4" fmla="*/ 2497931 h 4027551"/>
                <a:gd name="connsiteX5" fmla="*/ 3069527 w 3169729"/>
                <a:gd name="connsiteY5" fmla="*/ 2274379 h 4027551"/>
                <a:gd name="connsiteX6" fmla="*/ 3032855 w 3169729"/>
                <a:gd name="connsiteY6" fmla="*/ 2174081 h 4027551"/>
                <a:gd name="connsiteX7" fmla="*/ 3011710 w 3169729"/>
                <a:gd name="connsiteY7" fmla="*/ 2054543 h 4027551"/>
                <a:gd name="connsiteX8" fmla="*/ 3009805 w 3169729"/>
                <a:gd name="connsiteY8" fmla="*/ 2026539 h 4027551"/>
                <a:gd name="connsiteX9" fmla="*/ 3003995 w 3169729"/>
                <a:gd name="connsiteY9" fmla="*/ 1940719 h 4027551"/>
                <a:gd name="connsiteX10" fmla="*/ 2973229 w 3169729"/>
                <a:gd name="connsiteY10" fmla="*/ 1853946 h 4027551"/>
                <a:gd name="connsiteX11" fmla="*/ 2951988 w 3169729"/>
                <a:gd name="connsiteY11" fmla="*/ 1823180 h 4027551"/>
                <a:gd name="connsiteX12" fmla="*/ 2911602 w 3169729"/>
                <a:gd name="connsiteY12" fmla="*/ 1736408 h 4027551"/>
                <a:gd name="connsiteX13" fmla="*/ 2894171 w 3169729"/>
                <a:gd name="connsiteY13" fmla="*/ 1718977 h 4027551"/>
                <a:gd name="connsiteX14" fmla="*/ 2878741 w 3169729"/>
                <a:gd name="connsiteY14" fmla="*/ 1717072 h 4027551"/>
                <a:gd name="connsiteX15" fmla="*/ 2869120 w 3169729"/>
                <a:gd name="connsiteY15" fmla="*/ 1699641 h 4027551"/>
                <a:gd name="connsiteX16" fmla="*/ 2813113 w 3169729"/>
                <a:gd name="connsiteY16" fmla="*/ 1682401 h 4027551"/>
                <a:gd name="connsiteX17" fmla="*/ 2778443 w 3169729"/>
                <a:gd name="connsiteY17" fmla="*/ 1659255 h 4027551"/>
                <a:gd name="connsiteX18" fmla="*/ 2759202 w 3169729"/>
                <a:gd name="connsiteY18" fmla="*/ 1667066 h 4027551"/>
                <a:gd name="connsiteX19" fmla="*/ 2751582 w 3169729"/>
                <a:gd name="connsiteY19" fmla="*/ 1661160 h 4027551"/>
                <a:gd name="connsiteX20" fmla="*/ 2726436 w 3169729"/>
                <a:gd name="connsiteY20" fmla="*/ 1680401 h 4027551"/>
                <a:gd name="connsiteX21" fmla="*/ 2703386 w 3169729"/>
                <a:gd name="connsiteY21" fmla="*/ 1684306 h 4027551"/>
                <a:gd name="connsiteX22" fmla="*/ 2695575 w 3169729"/>
                <a:gd name="connsiteY22" fmla="*/ 1709357 h 4027551"/>
                <a:gd name="connsiteX23" fmla="*/ 2678144 w 3169729"/>
                <a:gd name="connsiteY23" fmla="*/ 1728597 h 4027551"/>
                <a:gd name="connsiteX24" fmla="*/ 2643473 w 3169729"/>
                <a:gd name="connsiteY24" fmla="*/ 1726692 h 4027551"/>
                <a:gd name="connsiteX25" fmla="*/ 2600992 w 3169729"/>
                <a:gd name="connsiteY25" fmla="*/ 1747837 h 4027551"/>
                <a:gd name="connsiteX26" fmla="*/ 2539460 w 3169729"/>
                <a:gd name="connsiteY26" fmla="*/ 1755648 h 4027551"/>
                <a:gd name="connsiteX27" fmla="*/ 2533555 w 3169729"/>
                <a:gd name="connsiteY27" fmla="*/ 1790319 h 4027551"/>
                <a:gd name="connsiteX28" fmla="*/ 2516315 w 3169729"/>
                <a:gd name="connsiteY28" fmla="*/ 1809560 h 4027551"/>
                <a:gd name="connsiteX29" fmla="*/ 2493169 w 3169729"/>
                <a:gd name="connsiteY29" fmla="*/ 1817370 h 4027551"/>
                <a:gd name="connsiteX30" fmla="*/ 2444972 w 3169729"/>
                <a:gd name="connsiteY30" fmla="*/ 1821275 h 4027551"/>
                <a:gd name="connsiteX31" fmla="*/ 2443067 w 3169729"/>
                <a:gd name="connsiteY31" fmla="*/ 1824990 h 4027551"/>
                <a:gd name="connsiteX32" fmla="*/ 2495169 w 3169729"/>
                <a:gd name="connsiteY32" fmla="*/ 1832801 h 4027551"/>
                <a:gd name="connsiteX33" fmla="*/ 2497074 w 3169729"/>
                <a:gd name="connsiteY33" fmla="*/ 1850231 h 4027551"/>
                <a:gd name="connsiteX34" fmla="*/ 2475929 w 3169729"/>
                <a:gd name="connsiteY34" fmla="*/ 1877092 h 4027551"/>
                <a:gd name="connsiteX35" fmla="*/ 2454688 w 3169729"/>
                <a:gd name="connsiteY35" fmla="*/ 1886712 h 4027551"/>
                <a:gd name="connsiteX36" fmla="*/ 2456688 w 3169729"/>
                <a:gd name="connsiteY36" fmla="*/ 1898333 h 4027551"/>
                <a:gd name="connsiteX37" fmla="*/ 2448878 w 3169729"/>
                <a:gd name="connsiteY37" fmla="*/ 1917573 h 4027551"/>
                <a:gd name="connsiteX38" fmla="*/ 2400776 w 3169729"/>
                <a:gd name="connsiteY38" fmla="*/ 1993487 h 4027551"/>
                <a:gd name="connsiteX39" fmla="*/ 2398776 w 3169729"/>
                <a:gd name="connsiteY39" fmla="*/ 1996535 h 4027551"/>
                <a:gd name="connsiteX40" fmla="*/ 2400681 w 3169729"/>
                <a:gd name="connsiteY40" fmla="*/ 2008060 h 4027551"/>
                <a:gd name="connsiteX41" fmla="*/ 2387156 w 3169729"/>
                <a:gd name="connsiteY41" fmla="*/ 2033207 h 4027551"/>
                <a:gd name="connsiteX42" fmla="*/ 2369915 w 3169729"/>
                <a:gd name="connsiteY42" fmla="*/ 2036921 h 4027551"/>
                <a:gd name="connsiteX43" fmla="*/ 2367915 w 3169729"/>
                <a:gd name="connsiteY43" fmla="*/ 2013871 h 4027551"/>
                <a:gd name="connsiteX44" fmla="*/ 2362200 w 3169729"/>
                <a:gd name="connsiteY44" fmla="*/ 2011870 h 4027551"/>
                <a:gd name="connsiteX45" fmla="*/ 2342959 w 3169729"/>
                <a:gd name="connsiteY45" fmla="*/ 2048542 h 4027551"/>
                <a:gd name="connsiteX46" fmla="*/ 2258092 w 3169729"/>
                <a:gd name="connsiteY46" fmla="*/ 2148840 h 4027551"/>
                <a:gd name="connsiteX47" fmla="*/ 2241137 w 3169729"/>
                <a:gd name="connsiteY47" fmla="*/ 2137315 h 4027551"/>
                <a:gd name="connsiteX48" fmla="*/ 2204085 w 3169729"/>
                <a:gd name="connsiteY48" fmla="*/ 2112169 h 4027551"/>
                <a:gd name="connsiteX49" fmla="*/ 2151983 w 3169729"/>
                <a:gd name="connsiteY49" fmla="*/ 2102549 h 4027551"/>
                <a:gd name="connsiteX50" fmla="*/ 2101882 w 3169729"/>
                <a:gd name="connsiteY50" fmla="*/ 2077498 h 4027551"/>
                <a:gd name="connsiteX51" fmla="*/ 2065211 w 3169729"/>
                <a:gd name="connsiteY51" fmla="*/ 2015776 h 4027551"/>
                <a:gd name="connsiteX52" fmla="*/ 2057590 w 3169729"/>
                <a:gd name="connsiteY52" fmla="*/ 1986820 h 4027551"/>
                <a:gd name="connsiteX53" fmla="*/ 2065211 w 3169729"/>
                <a:gd name="connsiteY53" fmla="*/ 1986820 h 4027551"/>
                <a:gd name="connsiteX54" fmla="*/ 2063306 w 3169729"/>
                <a:gd name="connsiteY54" fmla="*/ 1969389 h 4027551"/>
                <a:gd name="connsiteX55" fmla="*/ 2065211 w 3169729"/>
                <a:gd name="connsiteY55" fmla="*/ 1977200 h 4027551"/>
                <a:gd name="connsiteX56" fmla="*/ 2071116 w 3169729"/>
                <a:gd name="connsiteY56" fmla="*/ 1957959 h 4027551"/>
                <a:gd name="connsiteX57" fmla="*/ 2071116 w 3169729"/>
                <a:gd name="connsiteY57" fmla="*/ 1969484 h 4027551"/>
                <a:gd name="connsiteX58" fmla="*/ 2076831 w 3169729"/>
                <a:gd name="connsiteY58" fmla="*/ 1961864 h 4027551"/>
                <a:gd name="connsiteX59" fmla="*/ 2078736 w 3169729"/>
                <a:gd name="connsiteY59" fmla="*/ 1890522 h 4027551"/>
                <a:gd name="connsiteX60" fmla="*/ 2094166 w 3169729"/>
                <a:gd name="connsiteY60" fmla="*/ 1892427 h 4027551"/>
                <a:gd name="connsiteX61" fmla="*/ 2082641 w 3169729"/>
                <a:gd name="connsiteY61" fmla="*/ 1882807 h 4027551"/>
                <a:gd name="connsiteX62" fmla="*/ 2084356 w 3169729"/>
                <a:gd name="connsiteY62" fmla="*/ 1833277 h 4027551"/>
                <a:gd name="connsiteX63" fmla="*/ 2084546 w 3169729"/>
                <a:gd name="connsiteY63" fmla="*/ 1828800 h 4027551"/>
                <a:gd name="connsiteX64" fmla="*/ 2098072 w 3169729"/>
                <a:gd name="connsiteY64" fmla="*/ 1819180 h 4027551"/>
                <a:gd name="connsiteX65" fmla="*/ 2107692 w 3169729"/>
                <a:gd name="connsiteY65" fmla="*/ 1784509 h 4027551"/>
                <a:gd name="connsiteX66" fmla="*/ 2117312 w 3169729"/>
                <a:gd name="connsiteY66" fmla="*/ 1778794 h 4027551"/>
                <a:gd name="connsiteX67" fmla="*/ 2125123 w 3169729"/>
                <a:gd name="connsiteY67" fmla="*/ 1755648 h 4027551"/>
                <a:gd name="connsiteX68" fmla="*/ 2136648 w 3169729"/>
                <a:gd name="connsiteY68" fmla="*/ 1746028 h 4027551"/>
                <a:gd name="connsiteX69" fmla="*/ 2155889 w 3169729"/>
                <a:gd name="connsiteY69" fmla="*/ 1744123 h 4027551"/>
                <a:gd name="connsiteX70" fmla="*/ 2157889 w 3169729"/>
                <a:gd name="connsiteY70" fmla="*/ 1757553 h 4027551"/>
                <a:gd name="connsiteX71" fmla="*/ 2165509 w 3169729"/>
                <a:gd name="connsiteY71" fmla="*/ 1749933 h 4027551"/>
                <a:gd name="connsiteX72" fmla="*/ 2177129 w 3169729"/>
                <a:gd name="connsiteY72" fmla="*/ 1757553 h 4027551"/>
                <a:gd name="connsiteX73" fmla="*/ 2198275 w 3169729"/>
                <a:gd name="connsiteY73" fmla="*/ 1755648 h 4027551"/>
                <a:gd name="connsiteX74" fmla="*/ 2203990 w 3169729"/>
                <a:gd name="connsiteY74" fmla="*/ 1736408 h 4027551"/>
                <a:gd name="connsiteX75" fmla="*/ 2246471 w 3169729"/>
                <a:gd name="connsiteY75" fmla="*/ 1753838 h 4027551"/>
                <a:gd name="connsiteX76" fmla="*/ 2240756 w 3169729"/>
                <a:gd name="connsiteY76" fmla="*/ 1719072 h 4027551"/>
                <a:gd name="connsiteX77" fmla="*/ 2250377 w 3169729"/>
                <a:gd name="connsiteY77" fmla="*/ 1713357 h 4027551"/>
                <a:gd name="connsiteX78" fmla="*/ 2248376 w 3169729"/>
                <a:gd name="connsiteY78" fmla="*/ 1703737 h 4027551"/>
                <a:gd name="connsiteX79" fmla="*/ 2256187 w 3169729"/>
                <a:gd name="connsiteY79" fmla="*/ 1696117 h 4027551"/>
                <a:gd name="connsiteX80" fmla="*/ 2296573 w 3169729"/>
                <a:gd name="connsiteY80" fmla="*/ 1684496 h 4027551"/>
                <a:gd name="connsiteX81" fmla="*/ 2317814 w 3169729"/>
                <a:gd name="connsiteY81" fmla="*/ 1692307 h 4027551"/>
                <a:gd name="connsiteX82" fmla="*/ 2306193 w 3169729"/>
                <a:gd name="connsiteY82" fmla="*/ 1659541 h 4027551"/>
                <a:gd name="connsiteX83" fmla="*/ 2325433 w 3169729"/>
                <a:gd name="connsiteY83" fmla="*/ 1634490 h 4027551"/>
                <a:gd name="connsiteX84" fmla="*/ 2321719 w 3169729"/>
                <a:gd name="connsiteY84" fmla="*/ 1588199 h 4027551"/>
                <a:gd name="connsiteX85" fmla="*/ 2323052 w 3169729"/>
                <a:gd name="connsiteY85" fmla="*/ 1579435 h 4027551"/>
                <a:gd name="connsiteX86" fmla="*/ 2331339 w 3169729"/>
                <a:gd name="connsiteY86" fmla="*/ 1524667 h 4027551"/>
                <a:gd name="connsiteX87" fmla="*/ 2346770 w 3169729"/>
                <a:gd name="connsiteY87" fmla="*/ 1484185 h 4027551"/>
                <a:gd name="connsiteX88" fmla="*/ 2362200 w 3169729"/>
                <a:gd name="connsiteY88" fmla="*/ 1468660 h 4027551"/>
                <a:gd name="connsiteX89" fmla="*/ 2392966 w 3169729"/>
                <a:gd name="connsiteY89" fmla="*/ 1464945 h 4027551"/>
                <a:gd name="connsiteX90" fmla="*/ 2408491 w 3169729"/>
                <a:gd name="connsiteY90" fmla="*/ 1476470 h 4027551"/>
                <a:gd name="connsiteX91" fmla="*/ 2394966 w 3169729"/>
                <a:gd name="connsiteY91" fmla="*/ 1491901 h 4027551"/>
                <a:gd name="connsiteX92" fmla="*/ 2404586 w 3169729"/>
                <a:gd name="connsiteY92" fmla="*/ 1489996 h 4027551"/>
                <a:gd name="connsiteX93" fmla="*/ 2423827 w 3169729"/>
                <a:gd name="connsiteY93" fmla="*/ 1449419 h 4027551"/>
                <a:gd name="connsiteX94" fmla="*/ 2456593 w 3169729"/>
                <a:gd name="connsiteY94" fmla="*/ 1410843 h 4027551"/>
                <a:gd name="connsiteX95" fmla="*/ 2479643 w 3169729"/>
                <a:gd name="connsiteY95" fmla="*/ 1414748 h 4027551"/>
                <a:gd name="connsiteX96" fmla="*/ 2492788 w 3169729"/>
                <a:gd name="connsiteY96" fmla="*/ 1232535 h 4027551"/>
                <a:gd name="connsiteX97" fmla="*/ 2495169 w 3169729"/>
                <a:gd name="connsiteY97" fmla="*/ 1198817 h 4027551"/>
                <a:gd name="connsiteX98" fmla="*/ 2489264 w 3169729"/>
                <a:gd name="connsiteY98" fmla="*/ 1144905 h 4027551"/>
                <a:gd name="connsiteX99" fmla="*/ 2516315 w 3169729"/>
                <a:gd name="connsiteY99" fmla="*/ 1036987 h 4027551"/>
                <a:gd name="connsiteX100" fmla="*/ 2497074 w 3169729"/>
                <a:gd name="connsiteY100" fmla="*/ 1000316 h 4027551"/>
                <a:gd name="connsiteX101" fmla="*/ 2498979 w 3169729"/>
                <a:gd name="connsiteY101" fmla="*/ 944499 h 4027551"/>
                <a:gd name="connsiteX102" fmla="*/ 2477833 w 3169729"/>
                <a:gd name="connsiteY102" fmla="*/ 898208 h 4027551"/>
                <a:gd name="connsiteX103" fmla="*/ 2478881 w 3169729"/>
                <a:gd name="connsiteY103" fmla="*/ 891064 h 4027551"/>
                <a:gd name="connsiteX104" fmla="*/ 2481739 w 3169729"/>
                <a:gd name="connsiteY104" fmla="*/ 871157 h 4027551"/>
                <a:gd name="connsiteX105" fmla="*/ 2452783 w 3169729"/>
                <a:gd name="connsiteY105" fmla="*/ 865346 h 4027551"/>
                <a:gd name="connsiteX106" fmla="*/ 2423827 w 3169729"/>
                <a:gd name="connsiteY106" fmla="*/ 848106 h 4027551"/>
                <a:gd name="connsiteX107" fmla="*/ 2396776 w 3169729"/>
                <a:gd name="connsiteY107" fmla="*/ 815340 h 4027551"/>
                <a:gd name="connsiteX108" fmla="*/ 2387156 w 3169729"/>
                <a:gd name="connsiteY108" fmla="*/ 771049 h 4027551"/>
                <a:gd name="connsiteX109" fmla="*/ 2375630 w 3169729"/>
                <a:gd name="connsiteY109" fmla="*/ 763238 h 4027551"/>
                <a:gd name="connsiteX110" fmla="*/ 2379536 w 3169729"/>
                <a:gd name="connsiteY110" fmla="*/ 745808 h 4027551"/>
                <a:gd name="connsiteX111" fmla="*/ 2398776 w 3169729"/>
                <a:gd name="connsiteY111" fmla="*/ 747808 h 4027551"/>
                <a:gd name="connsiteX112" fmla="*/ 2379536 w 3169729"/>
                <a:gd name="connsiteY112" fmla="*/ 736187 h 4027551"/>
                <a:gd name="connsiteX113" fmla="*/ 2391061 w 3169729"/>
                <a:gd name="connsiteY113" fmla="*/ 701516 h 4027551"/>
                <a:gd name="connsiteX114" fmla="*/ 2425732 w 3169729"/>
                <a:gd name="connsiteY114" fmla="*/ 680371 h 4027551"/>
                <a:gd name="connsiteX115" fmla="*/ 2441162 w 3169729"/>
                <a:gd name="connsiteY115" fmla="*/ 680371 h 4027551"/>
                <a:gd name="connsiteX116" fmla="*/ 2443163 w 3169729"/>
                <a:gd name="connsiteY116" fmla="*/ 695801 h 4027551"/>
                <a:gd name="connsiteX117" fmla="*/ 2454688 w 3169729"/>
                <a:gd name="connsiteY117" fmla="*/ 711232 h 4027551"/>
                <a:gd name="connsiteX118" fmla="*/ 2493264 w 3169729"/>
                <a:gd name="connsiteY118" fmla="*/ 726662 h 4027551"/>
                <a:gd name="connsiteX119" fmla="*/ 2514409 w 3169729"/>
                <a:gd name="connsiteY119" fmla="*/ 726662 h 4027551"/>
                <a:gd name="connsiteX120" fmla="*/ 2504789 w 3169729"/>
                <a:gd name="connsiteY120" fmla="*/ 709422 h 4027551"/>
                <a:gd name="connsiteX121" fmla="*/ 2477929 w 3169729"/>
                <a:gd name="connsiteY121" fmla="*/ 699802 h 4027551"/>
                <a:gd name="connsiteX122" fmla="*/ 2476024 w 3169729"/>
                <a:gd name="connsiteY122" fmla="*/ 668846 h 4027551"/>
                <a:gd name="connsiteX123" fmla="*/ 2468118 w 3169729"/>
                <a:gd name="connsiteY123" fmla="*/ 668846 h 4027551"/>
                <a:gd name="connsiteX124" fmla="*/ 2485549 w 3169729"/>
                <a:gd name="connsiteY124" fmla="*/ 661226 h 4027551"/>
                <a:gd name="connsiteX125" fmla="*/ 2472023 w 3169729"/>
                <a:gd name="connsiteY125" fmla="*/ 638080 h 4027551"/>
                <a:gd name="connsiteX126" fmla="*/ 2473928 w 3169729"/>
                <a:gd name="connsiteY126" fmla="*/ 614934 h 4027551"/>
                <a:gd name="connsiteX127" fmla="*/ 2460403 w 3169729"/>
                <a:gd name="connsiteY127" fmla="*/ 613029 h 4027551"/>
                <a:gd name="connsiteX128" fmla="*/ 2444972 w 3169729"/>
                <a:gd name="connsiteY128" fmla="*/ 593788 h 4027551"/>
                <a:gd name="connsiteX129" fmla="*/ 2431447 w 3169729"/>
                <a:gd name="connsiteY129" fmla="*/ 559118 h 4027551"/>
                <a:gd name="connsiteX130" fmla="*/ 2424303 w 3169729"/>
                <a:gd name="connsiteY130" fmla="*/ 549973 h 4027551"/>
                <a:gd name="connsiteX131" fmla="*/ 2410301 w 3169729"/>
                <a:gd name="connsiteY131" fmla="*/ 532067 h 4027551"/>
                <a:gd name="connsiteX132" fmla="*/ 2406396 w 3169729"/>
                <a:gd name="connsiteY132" fmla="*/ 510921 h 4027551"/>
                <a:gd name="connsiteX133" fmla="*/ 2400681 w 3169729"/>
                <a:gd name="connsiteY133" fmla="*/ 507016 h 4027551"/>
                <a:gd name="connsiteX134" fmla="*/ 2398776 w 3169729"/>
                <a:gd name="connsiteY134" fmla="*/ 497396 h 4027551"/>
                <a:gd name="connsiteX135" fmla="*/ 2418016 w 3169729"/>
                <a:gd name="connsiteY135" fmla="*/ 507016 h 4027551"/>
                <a:gd name="connsiteX136" fmla="*/ 2425637 w 3169729"/>
                <a:gd name="connsiteY136" fmla="*/ 489585 h 4027551"/>
                <a:gd name="connsiteX137" fmla="*/ 2396681 w 3169729"/>
                <a:gd name="connsiteY137" fmla="*/ 470344 h 4027551"/>
                <a:gd name="connsiteX138" fmla="*/ 2375535 w 3169729"/>
                <a:gd name="connsiteY138" fmla="*/ 443484 h 4027551"/>
                <a:gd name="connsiteX139" fmla="*/ 2367724 w 3169729"/>
                <a:gd name="connsiteY139" fmla="*/ 443484 h 4027551"/>
                <a:gd name="connsiteX140" fmla="*/ 2365820 w 3169729"/>
                <a:gd name="connsiteY140" fmla="*/ 431863 h 4027551"/>
                <a:gd name="connsiteX141" fmla="*/ 2354199 w 3169729"/>
                <a:gd name="connsiteY141" fmla="*/ 435769 h 4027551"/>
                <a:gd name="connsiteX142" fmla="*/ 2350484 w 3169729"/>
                <a:gd name="connsiteY142" fmla="*/ 424243 h 4027551"/>
                <a:gd name="connsiteX143" fmla="*/ 2358104 w 3169729"/>
                <a:gd name="connsiteY143" fmla="*/ 418338 h 4027551"/>
                <a:gd name="connsiteX144" fmla="*/ 2346579 w 3169729"/>
                <a:gd name="connsiteY144" fmla="*/ 402908 h 4027551"/>
                <a:gd name="connsiteX145" fmla="*/ 2344579 w 3169729"/>
                <a:gd name="connsiteY145" fmla="*/ 422148 h 4027551"/>
                <a:gd name="connsiteX146" fmla="*/ 2315623 w 3169729"/>
                <a:gd name="connsiteY146" fmla="*/ 404908 h 4027551"/>
                <a:gd name="connsiteX147" fmla="*/ 2308003 w 3169729"/>
                <a:gd name="connsiteY147" fmla="*/ 414528 h 4027551"/>
                <a:gd name="connsiteX148" fmla="*/ 2275237 w 3169729"/>
                <a:gd name="connsiteY148" fmla="*/ 414528 h 4027551"/>
                <a:gd name="connsiteX149" fmla="*/ 2267426 w 3169729"/>
                <a:gd name="connsiteY149" fmla="*/ 402908 h 4027551"/>
                <a:gd name="connsiteX150" fmla="*/ 2253996 w 3169729"/>
                <a:gd name="connsiteY150" fmla="*/ 402908 h 4027551"/>
                <a:gd name="connsiteX151" fmla="*/ 2209514 w 3169729"/>
                <a:gd name="connsiteY151" fmla="*/ 376047 h 4027551"/>
                <a:gd name="connsiteX152" fmla="*/ 2192274 w 3169729"/>
                <a:gd name="connsiteY152" fmla="*/ 354806 h 4027551"/>
                <a:gd name="connsiteX153" fmla="*/ 2174843 w 3169729"/>
                <a:gd name="connsiteY153" fmla="*/ 356806 h 4027551"/>
                <a:gd name="connsiteX154" fmla="*/ 2174843 w 3169729"/>
                <a:gd name="connsiteY154" fmla="*/ 364426 h 4027551"/>
                <a:gd name="connsiteX155" fmla="*/ 2165223 w 3169729"/>
                <a:gd name="connsiteY155" fmla="*/ 356806 h 4027551"/>
                <a:gd name="connsiteX156" fmla="*/ 2153698 w 3169729"/>
                <a:gd name="connsiteY156" fmla="*/ 362521 h 4027551"/>
                <a:gd name="connsiteX157" fmla="*/ 2140172 w 3169729"/>
                <a:gd name="connsiteY157" fmla="*/ 358616 h 4027551"/>
                <a:gd name="connsiteX158" fmla="*/ 2151698 w 3169729"/>
                <a:gd name="connsiteY158" fmla="*/ 350806 h 4027551"/>
                <a:gd name="connsiteX159" fmla="*/ 2128647 w 3169729"/>
                <a:gd name="connsiteY159" fmla="*/ 352806 h 4027551"/>
                <a:gd name="connsiteX160" fmla="*/ 2117027 w 3169729"/>
                <a:gd name="connsiteY160" fmla="*/ 343186 h 4027551"/>
                <a:gd name="connsiteX161" fmla="*/ 2049589 w 3169729"/>
                <a:gd name="connsiteY161" fmla="*/ 285369 h 4027551"/>
                <a:gd name="connsiteX162" fmla="*/ 1968627 w 3169729"/>
                <a:gd name="connsiteY162" fmla="*/ 275749 h 4027551"/>
                <a:gd name="connsiteX163" fmla="*/ 1947481 w 3169729"/>
                <a:gd name="connsiteY163" fmla="*/ 285369 h 4027551"/>
                <a:gd name="connsiteX164" fmla="*/ 1922431 w 3169729"/>
                <a:gd name="connsiteY164" fmla="*/ 275749 h 4027551"/>
                <a:gd name="connsiteX165" fmla="*/ 1908905 w 3169729"/>
                <a:gd name="connsiteY165" fmla="*/ 252603 h 4027551"/>
                <a:gd name="connsiteX166" fmla="*/ 1897380 w 3169729"/>
                <a:gd name="connsiteY166" fmla="*/ 202501 h 4027551"/>
                <a:gd name="connsiteX167" fmla="*/ 1841468 w 3169729"/>
                <a:gd name="connsiteY167" fmla="*/ 142684 h 4027551"/>
                <a:gd name="connsiteX168" fmla="*/ 1817941 w 3169729"/>
                <a:gd name="connsiteY168" fmla="*/ 134398 h 4027551"/>
                <a:gd name="connsiteX169" fmla="*/ 1770126 w 3169729"/>
                <a:gd name="connsiteY169" fmla="*/ 117634 h 4027551"/>
                <a:gd name="connsiteX170" fmla="*/ 1731550 w 3169729"/>
                <a:gd name="connsiteY170" fmla="*/ 125349 h 4027551"/>
                <a:gd name="connsiteX171" fmla="*/ 1702594 w 3169729"/>
                <a:gd name="connsiteY171" fmla="*/ 113729 h 4027551"/>
                <a:gd name="connsiteX172" fmla="*/ 1691069 w 3169729"/>
                <a:gd name="connsiteY172" fmla="*/ 119443 h 4027551"/>
                <a:gd name="connsiteX173" fmla="*/ 1706499 w 3169729"/>
                <a:gd name="connsiteY173" fmla="*/ 129064 h 4027551"/>
                <a:gd name="connsiteX174" fmla="*/ 1698689 w 3169729"/>
                <a:gd name="connsiteY174" fmla="*/ 134969 h 4027551"/>
                <a:gd name="connsiteX175" fmla="*/ 1673638 w 3169729"/>
                <a:gd name="connsiteY175" fmla="*/ 131064 h 4027551"/>
                <a:gd name="connsiteX176" fmla="*/ 1608201 w 3169729"/>
                <a:gd name="connsiteY176" fmla="*/ 75057 h 4027551"/>
                <a:gd name="connsiteX177" fmla="*/ 1494377 w 3169729"/>
                <a:gd name="connsiteY177" fmla="*/ 19241 h 4027551"/>
                <a:gd name="connsiteX178" fmla="*/ 1486853 w 3169729"/>
                <a:gd name="connsiteY178" fmla="*/ 476 h 4027551"/>
                <a:gd name="connsiteX179" fmla="*/ 1486662 w 3169729"/>
                <a:gd name="connsiteY179" fmla="*/ 0 h 4027551"/>
                <a:gd name="connsiteX180" fmla="*/ 1448086 w 3169729"/>
                <a:gd name="connsiteY180" fmla="*/ 1905 h 4027551"/>
                <a:gd name="connsiteX181" fmla="*/ 1444371 w 3169729"/>
                <a:gd name="connsiteY181" fmla="*/ 7620 h 4027551"/>
                <a:gd name="connsiteX182" fmla="*/ 1451991 w 3169729"/>
                <a:gd name="connsiteY182" fmla="*/ 25051 h 4027551"/>
                <a:gd name="connsiteX183" fmla="*/ 1434751 w 3169729"/>
                <a:gd name="connsiteY183" fmla="*/ 40481 h 4027551"/>
                <a:gd name="connsiteX184" fmla="*/ 1425131 w 3169729"/>
                <a:gd name="connsiteY184" fmla="*/ 34766 h 4027551"/>
                <a:gd name="connsiteX185" fmla="*/ 1411605 w 3169729"/>
                <a:gd name="connsiteY185" fmla="*/ 40481 h 4027551"/>
                <a:gd name="connsiteX186" fmla="*/ 1382649 w 3169729"/>
                <a:gd name="connsiteY186" fmla="*/ 30861 h 4027551"/>
                <a:gd name="connsiteX187" fmla="*/ 1367219 w 3169729"/>
                <a:gd name="connsiteY187" fmla="*/ 40481 h 4027551"/>
                <a:gd name="connsiteX188" fmla="*/ 1349788 w 3169729"/>
                <a:gd name="connsiteY188" fmla="*/ 28956 h 4027551"/>
                <a:gd name="connsiteX189" fmla="*/ 1291971 w 3169729"/>
                <a:gd name="connsiteY189" fmla="*/ 28956 h 4027551"/>
                <a:gd name="connsiteX190" fmla="*/ 1330547 w 3169729"/>
                <a:gd name="connsiteY190" fmla="*/ 44387 h 4027551"/>
                <a:gd name="connsiteX191" fmla="*/ 1344073 w 3169729"/>
                <a:gd name="connsiteY191" fmla="*/ 65532 h 4027551"/>
                <a:gd name="connsiteX192" fmla="*/ 1342073 w 3169729"/>
                <a:gd name="connsiteY192" fmla="*/ 75152 h 4027551"/>
                <a:gd name="connsiteX193" fmla="*/ 1307402 w 3169729"/>
                <a:gd name="connsiteY193" fmla="*/ 106108 h 4027551"/>
                <a:gd name="connsiteX194" fmla="*/ 1297781 w 3169729"/>
                <a:gd name="connsiteY194" fmla="*/ 131159 h 4027551"/>
                <a:gd name="connsiteX195" fmla="*/ 1249585 w 3169729"/>
                <a:gd name="connsiteY195" fmla="*/ 158115 h 4027551"/>
                <a:gd name="connsiteX196" fmla="*/ 1220629 w 3169729"/>
                <a:gd name="connsiteY196" fmla="*/ 206312 h 4027551"/>
                <a:gd name="connsiteX197" fmla="*/ 1222629 w 3169729"/>
                <a:gd name="connsiteY197" fmla="*/ 250793 h 4027551"/>
                <a:gd name="connsiteX198" fmla="*/ 1238059 w 3169729"/>
                <a:gd name="connsiteY198" fmla="*/ 300895 h 4027551"/>
                <a:gd name="connsiteX199" fmla="*/ 1270825 w 3169729"/>
                <a:gd name="connsiteY199" fmla="*/ 341281 h 4027551"/>
                <a:gd name="connsiteX200" fmla="*/ 1317022 w 3169729"/>
                <a:gd name="connsiteY200" fmla="*/ 362617 h 4027551"/>
                <a:gd name="connsiteX201" fmla="*/ 1315117 w 3169729"/>
                <a:gd name="connsiteY201" fmla="*/ 352996 h 4027551"/>
                <a:gd name="connsiteX202" fmla="*/ 1349788 w 3169729"/>
                <a:gd name="connsiteY202" fmla="*/ 358712 h 4027551"/>
                <a:gd name="connsiteX203" fmla="*/ 1361313 w 3169729"/>
                <a:gd name="connsiteY203" fmla="*/ 368332 h 4027551"/>
                <a:gd name="connsiteX204" fmla="*/ 1361313 w 3169729"/>
                <a:gd name="connsiteY204" fmla="*/ 385763 h 4027551"/>
                <a:gd name="connsiteX205" fmla="*/ 1309402 w 3169729"/>
                <a:gd name="connsiteY205" fmla="*/ 410813 h 4027551"/>
                <a:gd name="connsiteX206" fmla="*/ 1295876 w 3169729"/>
                <a:gd name="connsiteY206" fmla="*/ 408813 h 4027551"/>
                <a:gd name="connsiteX207" fmla="*/ 1276636 w 3169729"/>
                <a:gd name="connsiteY207" fmla="*/ 418433 h 4027551"/>
                <a:gd name="connsiteX208" fmla="*/ 1236345 w 3169729"/>
                <a:gd name="connsiteY208" fmla="*/ 411575 h 4027551"/>
                <a:gd name="connsiteX209" fmla="*/ 1209104 w 3169729"/>
                <a:gd name="connsiteY209" fmla="*/ 406908 h 4027551"/>
                <a:gd name="connsiteX210" fmla="*/ 1164812 w 3169729"/>
                <a:gd name="connsiteY210" fmla="*/ 418433 h 4027551"/>
                <a:gd name="connsiteX211" fmla="*/ 1132046 w 3169729"/>
                <a:gd name="connsiteY211" fmla="*/ 441579 h 4027551"/>
                <a:gd name="connsiteX212" fmla="*/ 1118521 w 3169729"/>
                <a:gd name="connsiteY212" fmla="*/ 462820 h 4027551"/>
                <a:gd name="connsiteX213" fmla="*/ 1095375 w 3169729"/>
                <a:gd name="connsiteY213" fmla="*/ 458914 h 4027551"/>
                <a:gd name="connsiteX214" fmla="*/ 1058799 w 3169729"/>
                <a:gd name="connsiteY214" fmla="*/ 495491 h 4027551"/>
                <a:gd name="connsiteX215" fmla="*/ 1045273 w 3169729"/>
                <a:gd name="connsiteY215" fmla="*/ 511016 h 4027551"/>
                <a:gd name="connsiteX216" fmla="*/ 1035653 w 3169729"/>
                <a:gd name="connsiteY216" fmla="*/ 545687 h 4027551"/>
                <a:gd name="connsiteX217" fmla="*/ 1037368 w 3169729"/>
                <a:gd name="connsiteY217" fmla="*/ 569785 h 4027551"/>
                <a:gd name="connsiteX218" fmla="*/ 1041463 w 3169729"/>
                <a:gd name="connsiteY218" fmla="*/ 628555 h 4027551"/>
                <a:gd name="connsiteX219" fmla="*/ 1052989 w 3169729"/>
                <a:gd name="connsiteY219" fmla="*/ 667131 h 4027551"/>
                <a:gd name="connsiteX220" fmla="*/ 1033748 w 3169729"/>
                <a:gd name="connsiteY220" fmla="*/ 838771 h 4027551"/>
                <a:gd name="connsiteX221" fmla="*/ 1001554 w 3169729"/>
                <a:gd name="connsiteY221" fmla="*/ 912781 h 4027551"/>
                <a:gd name="connsiteX222" fmla="*/ 987552 w 3169729"/>
                <a:gd name="connsiteY222" fmla="*/ 944785 h 4027551"/>
                <a:gd name="connsiteX223" fmla="*/ 958596 w 3169729"/>
                <a:gd name="connsiteY223" fmla="*/ 969835 h 4027551"/>
                <a:gd name="connsiteX224" fmla="*/ 956596 w 3169729"/>
                <a:gd name="connsiteY224" fmla="*/ 1002601 h 4027551"/>
                <a:gd name="connsiteX225" fmla="*/ 937355 w 3169729"/>
                <a:gd name="connsiteY225" fmla="*/ 1023747 h 4027551"/>
                <a:gd name="connsiteX226" fmla="*/ 916210 w 3169729"/>
                <a:gd name="connsiteY226" fmla="*/ 1018032 h 4027551"/>
                <a:gd name="connsiteX227" fmla="*/ 908399 w 3169729"/>
                <a:gd name="connsiteY227" fmla="*/ 1006411 h 4027551"/>
                <a:gd name="connsiteX228" fmla="*/ 918020 w 3169729"/>
                <a:gd name="connsiteY228" fmla="*/ 989171 h 4027551"/>
                <a:gd name="connsiteX229" fmla="*/ 921925 w 3169729"/>
                <a:gd name="connsiteY229" fmla="*/ 958215 h 4027551"/>
                <a:gd name="connsiteX230" fmla="*/ 962501 w 3169729"/>
                <a:gd name="connsiteY230" fmla="*/ 915924 h 4027551"/>
                <a:gd name="connsiteX231" fmla="*/ 968216 w 3169729"/>
                <a:gd name="connsiteY231" fmla="*/ 817531 h 4027551"/>
                <a:gd name="connsiteX232" fmla="*/ 983647 w 3169729"/>
                <a:gd name="connsiteY232" fmla="*/ 815626 h 4027551"/>
                <a:gd name="connsiteX233" fmla="*/ 977837 w 3169729"/>
                <a:gd name="connsiteY233" fmla="*/ 784669 h 4027551"/>
                <a:gd name="connsiteX234" fmla="*/ 948976 w 3169729"/>
                <a:gd name="connsiteY234" fmla="*/ 800195 h 4027551"/>
                <a:gd name="connsiteX235" fmla="*/ 939355 w 3169729"/>
                <a:gd name="connsiteY235" fmla="*/ 844486 h 4027551"/>
                <a:gd name="connsiteX236" fmla="*/ 916210 w 3169729"/>
                <a:gd name="connsiteY236" fmla="*/ 875252 h 4027551"/>
                <a:gd name="connsiteX237" fmla="*/ 920115 w 3169729"/>
                <a:gd name="connsiteY237" fmla="*/ 884873 h 4027551"/>
                <a:gd name="connsiteX238" fmla="*/ 931640 w 3169729"/>
                <a:gd name="connsiteY238" fmla="*/ 875252 h 4027551"/>
                <a:gd name="connsiteX239" fmla="*/ 941261 w 3169729"/>
                <a:gd name="connsiteY239" fmla="*/ 881062 h 4027551"/>
                <a:gd name="connsiteX240" fmla="*/ 904684 w 3169729"/>
                <a:gd name="connsiteY240" fmla="*/ 956310 h 4027551"/>
                <a:gd name="connsiteX241" fmla="*/ 895064 w 3169729"/>
                <a:gd name="connsiteY241" fmla="*/ 1004507 h 4027551"/>
                <a:gd name="connsiteX242" fmla="*/ 881539 w 3169729"/>
                <a:gd name="connsiteY242" fmla="*/ 1006411 h 4027551"/>
                <a:gd name="connsiteX243" fmla="*/ 864108 w 3169729"/>
                <a:gd name="connsiteY243" fmla="*/ 998792 h 4027551"/>
                <a:gd name="connsiteX244" fmla="*/ 864298 w 3169729"/>
                <a:gd name="connsiteY244" fmla="*/ 997553 h 4027551"/>
                <a:gd name="connsiteX245" fmla="*/ 868013 w 3169729"/>
                <a:gd name="connsiteY245" fmla="*/ 971741 h 4027551"/>
                <a:gd name="connsiteX246" fmla="*/ 854488 w 3169729"/>
                <a:gd name="connsiteY246" fmla="*/ 931259 h 4027551"/>
                <a:gd name="connsiteX247" fmla="*/ 858393 w 3169729"/>
                <a:gd name="connsiteY247" fmla="*/ 888778 h 4027551"/>
                <a:gd name="connsiteX248" fmla="*/ 873823 w 3169729"/>
                <a:gd name="connsiteY248" fmla="*/ 854107 h 4027551"/>
                <a:gd name="connsiteX249" fmla="*/ 887349 w 3169729"/>
                <a:gd name="connsiteY249" fmla="*/ 850201 h 4027551"/>
                <a:gd name="connsiteX250" fmla="*/ 891254 w 3169729"/>
                <a:gd name="connsiteY250" fmla="*/ 788479 h 4027551"/>
                <a:gd name="connsiteX251" fmla="*/ 866204 w 3169729"/>
                <a:gd name="connsiteY251" fmla="*/ 809720 h 4027551"/>
                <a:gd name="connsiteX252" fmla="*/ 858393 w 3169729"/>
                <a:gd name="connsiteY252" fmla="*/ 796195 h 4027551"/>
                <a:gd name="connsiteX253" fmla="*/ 887349 w 3169729"/>
                <a:gd name="connsiteY253" fmla="*/ 753713 h 4027551"/>
                <a:gd name="connsiteX254" fmla="*/ 896969 w 3169729"/>
                <a:gd name="connsiteY254" fmla="*/ 722947 h 4027551"/>
                <a:gd name="connsiteX255" fmla="*/ 912400 w 3169729"/>
                <a:gd name="connsiteY255" fmla="*/ 732568 h 4027551"/>
                <a:gd name="connsiteX256" fmla="*/ 912400 w 3169729"/>
                <a:gd name="connsiteY256" fmla="*/ 717042 h 4027551"/>
                <a:gd name="connsiteX257" fmla="*/ 889254 w 3169729"/>
                <a:gd name="connsiteY257" fmla="*/ 686276 h 4027551"/>
                <a:gd name="connsiteX258" fmla="*/ 879634 w 3169729"/>
                <a:gd name="connsiteY258" fmla="*/ 649605 h 4027551"/>
                <a:gd name="connsiteX259" fmla="*/ 898874 w 3169729"/>
                <a:gd name="connsiteY259" fmla="*/ 624554 h 4027551"/>
                <a:gd name="connsiteX260" fmla="*/ 908495 w 3169729"/>
                <a:gd name="connsiteY260" fmla="*/ 622649 h 4027551"/>
                <a:gd name="connsiteX261" fmla="*/ 918115 w 3169729"/>
                <a:gd name="connsiteY261" fmla="*/ 641890 h 4027551"/>
                <a:gd name="connsiteX262" fmla="*/ 918115 w 3169729"/>
                <a:gd name="connsiteY262" fmla="*/ 620554 h 4027551"/>
                <a:gd name="connsiteX263" fmla="*/ 939355 w 3169729"/>
                <a:gd name="connsiteY263" fmla="*/ 595503 h 4027551"/>
                <a:gd name="connsiteX264" fmla="*/ 925830 w 3169729"/>
                <a:gd name="connsiteY264" fmla="*/ 566547 h 4027551"/>
                <a:gd name="connsiteX265" fmla="*/ 898779 w 3169729"/>
                <a:gd name="connsiteY265" fmla="*/ 597503 h 4027551"/>
                <a:gd name="connsiteX266" fmla="*/ 875729 w 3169729"/>
                <a:gd name="connsiteY266" fmla="*/ 591598 h 4027551"/>
                <a:gd name="connsiteX267" fmla="*/ 858298 w 3169729"/>
                <a:gd name="connsiteY267" fmla="*/ 618649 h 4027551"/>
                <a:gd name="connsiteX268" fmla="*/ 835152 w 3169729"/>
                <a:gd name="connsiteY268" fmla="*/ 659035 h 4027551"/>
                <a:gd name="connsiteX269" fmla="*/ 833247 w 3169729"/>
                <a:gd name="connsiteY269" fmla="*/ 682180 h 4027551"/>
                <a:gd name="connsiteX270" fmla="*/ 810101 w 3169729"/>
                <a:gd name="connsiteY270" fmla="*/ 709231 h 4027551"/>
                <a:gd name="connsiteX271" fmla="*/ 786955 w 3169729"/>
                <a:gd name="connsiteY271" fmla="*/ 722757 h 4027551"/>
                <a:gd name="connsiteX272" fmla="*/ 763810 w 3169729"/>
                <a:gd name="connsiteY272" fmla="*/ 763143 h 4027551"/>
                <a:gd name="connsiteX273" fmla="*/ 763810 w 3169729"/>
                <a:gd name="connsiteY273" fmla="*/ 797814 h 4027551"/>
                <a:gd name="connsiteX274" fmla="*/ 750380 w 3169729"/>
                <a:gd name="connsiteY274" fmla="*/ 820960 h 4027551"/>
                <a:gd name="connsiteX275" fmla="*/ 711803 w 3169729"/>
                <a:gd name="connsiteY275" fmla="*/ 836390 h 4027551"/>
                <a:gd name="connsiteX276" fmla="*/ 700183 w 3169729"/>
                <a:gd name="connsiteY276" fmla="*/ 834485 h 4027551"/>
                <a:gd name="connsiteX277" fmla="*/ 680942 w 3169729"/>
                <a:gd name="connsiteY277" fmla="*/ 807434 h 4027551"/>
                <a:gd name="connsiteX278" fmla="*/ 655891 w 3169729"/>
                <a:gd name="connsiteY278" fmla="*/ 805529 h 4027551"/>
                <a:gd name="connsiteX279" fmla="*/ 628840 w 3169729"/>
                <a:gd name="connsiteY279" fmla="*/ 869156 h 4027551"/>
                <a:gd name="connsiteX280" fmla="*/ 599884 w 3169729"/>
                <a:gd name="connsiteY280" fmla="*/ 871061 h 4027551"/>
                <a:gd name="connsiteX281" fmla="*/ 584454 w 3169729"/>
                <a:gd name="connsiteY281" fmla="*/ 853821 h 4027551"/>
                <a:gd name="connsiteX282" fmla="*/ 561308 w 3169729"/>
                <a:gd name="connsiteY282" fmla="*/ 869251 h 4027551"/>
                <a:gd name="connsiteX283" fmla="*/ 563308 w 3169729"/>
                <a:gd name="connsiteY283" fmla="*/ 950214 h 4027551"/>
                <a:gd name="connsiteX284" fmla="*/ 556927 w 3169729"/>
                <a:gd name="connsiteY284" fmla="*/ 991648 h 4027551"/>
                <a:gd name="connsiteX285" fmla="*/ 551688 w 3169729"/>
                <a:gd name="connsiteY285" fmla="*/ 1025366 h 4027551"/>
                <a:gd name="connsiteX286" fmla="*/ 530542 w 3169729"/>
                <a:gd name="connsiteY286" fmla="*/ 1042797 h 4027551"/>
                <a:gd name="connsiteX287" fmla="*/ 503491 w 3169729"/>
                <a:gd name="connsiteY287" fmla="*/ 1038892 h 4027551"/>
                <a:gd name="connsiteX288" fmla="*/ 434149 w 3169729"/>
                <a:gd name="connsiteY288" fmla="*/ 1075563 h 4027551"/>
                <a:gd name="connsiteX289" fmla="*/ 432245 w 3169729"/>
                <a:gd name="connsiteY289" fmla="*/ 1112139 h 4027551"/>
                <a:gd name="connsiteX290" fmla="*/ 455295 w 3169729"/>
                <a:gd name="connsiteY290" fmla="*/ 1183481 h 4027551"/>
                <a:gd name="connsiteX291" fmla="*/ 453390 w 3169729"/>
                <a:gd name="connsiteY291" fmla="*/ 1224058 h 4027551"/>
                <a:gd name="connsiteX292" fmla="*/ 447104 w 3169729"/>
                <a:gd name="connsiteY292" fmla="*/ 1246060 h 4027551"/>
                <a:gd name="connsiteX293" fmla="*/ 437959 w 3169729"/>
                <a:gd name="connsiteY293" fmla="*/ 1278065 h 4027551"/>
                <a:gd name="connsiteX294" fmla="*/ 453390 w 3169729"/>
                <a:gd name="connsiteY294" fmla="*/ 1276064 h 4027551"/>
                <a:gd name="connsiteX295" fmla="*/ 437959 w 3169729"/>
                <a:gd name="connsiteY295" fmla="*/ 1285685 h 4027551"/>
                <a:gd name="connsiteX296" fmla="*/ 435959 w 3169729"/>
                <a:gd name="connsiteY296" fmla="*/ 1345502 h 4027551"/>
                <a:gd name="connsiteX297" fmla="*/ 422529 w 3169729"/>
                <a:gd name="connsiteY297" fmla="*/ 1416844 h 4027551"/>
                <a:gd name="connsiteX298" fmla="*/ 338804 w 3169729"/>
                <a:gd name="connsiteY298" fmla="*/ 1579721 h 4027551"/>
                <a:gd name="connsiteX299" fmla="*/ 316516 w 3169729"/>
                <a:gd name="connsiteY299" fmla="*/ 1622965 h 4027551"/>
                <a:gd name="connsiteX300" fmla="*/ 297275 w 3169729"/>
                <a:gd name="connsiteY300" fmla="*/ 1650016 h 4027551"/>
                <a:gd name="connsiteX301" fmla="*/ 245173 w 3169729"/>
                <a:gd name="connsiteY301" fmla="*/ 1696307 h 4027551"/>
                <a:gd name="connsiteX302" fmla="*/ 245173 w 3169729"/>
                <a:gd name="connsiteY302" fmla="*/ 1711738 h 4027551"/>
                <a:gd name="connsiteX303" fmla="*/ 285655 w 3169729"/>
                <a:gd name="connsiteY303" fmla="*/ 1796510 h 4027551"/>
                <a:gd name="connsiteX304" fmla="*/ 299180 w 3169729"/>
                <a:gd name="connsiteY304" fmla="*/ 1815751 h 4027551"/>
                <a:gd name="connsiteX305" fmla="*/ 312706 w 3169729"/>
                <a:gd name="connsiteY305" fmla="*/ 1819656 h 4027551"/>
                <a:gd name="connsiteX306" fmla="*/ 297275 w 3169729"/>
                <a:gd name="connsiteY306" fmla="*/ 1823561 h 4027551"/>
                <a:gd name="connsiteX307" fmla="*/ 285655 w 3169729"/>
                <a:gd name="connsiteY307" fmla="*/ 1802416 h 4027551"/>
                <a:gd name="connsiteX308" fmla="*/ 306133 w 3169729"/>
                <a:gd name="connsiteY308" fmla="*/ 1934242 h 4027551"/>
                <a:gd name="connsiteX309" fmla="*/ 306896 w 3169729"/>
                <a:gd name="connsiteY309" fmla="*/ 1939290 h 4027551"/>
                <a:gd name="connsiteX310" fmla="*/ 285655 w 3169729"/>
                <a:gd name="connsiteY310" fmla="*/ 2002917 h 4027551"/>
                <a:gd name="connsiteX311" fmla="*/ 235553 w 3169729"/>
                <a:gd name="connsiteY311" fmla="*/ 2070354 h 4027551"/>
                <a:gd name="connsiteX312" fmla="*/ 225933 w 3169729"/>
                <a:gd name="connsiteY312" fmla="*/ 2103120 h 4027551"/>
                <a:gd name="connsiteX313" fmla="*/ 229838 w 3169729"/>
                <a:gd name="connsiteY313" fmla="*/ 2145602 h 4027551"/>
                <a:gd name="connsiteX314" fmla="*/ 260604 w 3169729"/>
                <a:gd name="connsiteY314" fmla="*/ 2211038 h 4027551"/>
                <a:gd name="connsiteX315" fmla="*/ 277844 w 3169729"/>
                <a:gd name="connsiteY315" fmla="*/ 2275237 h 4027551"/>
                <a:gd name="connsiteX316" fmla="*/ 300990 w 3169729"/>
                <a:gd name="connsiteY316" fmla="*/ 2361438 h 4027551"/>
                <a:gd name="connsiteX317" fmla="*/ 362712 w 3169729"/>
                <a:gd name="connsiteY317" fmla="*/ 2511743 h 4027551"/>
                <a:gd name="connsiteX318" fmla="*/ 374332 w 3169729"/>
                <a:gd name="connsiteY318" fmla="*/ 2509742 h 4027551"/>
                <a:gd name="connsiteX319" fmla="*/ 372332 w 3169729"/>
                <a:gd name="connsiteY319" fmla="*/ 2496312 h 4027551"/>
                <a:gd name="connsiteX320" fmla="*/ 405098 w 3169729"/>
                <a:gd name="connsiteY320" fmla="*/ 2502027 h 4027551"/>
                <a:gd name="connsiteX321" fmla="*/ 420529 w 3169729"/>
                <a:gd name="connsiteY321" fmla="*/ 2486596 h 4027551"/>
                <a:gd name="connsiteX322" fmla="*/ 463010 w 3169729"/>
                <a:gd name="connsiteY322" fmla="*/ 2474976 h 4027551"/>
                <a:gd name="connsiteX323" fmla="*/ 435959 w 3169729"/>
                <a:gd name="connsiteY323" fmla="*/ 2482787 h 4027551"/>
                <a:gd name="connsiteX324" fmla="*/ 434054 w 3169729"/>
                <a:gd name="connsiteY324" fmla="*/ 2503932 h 4027551"/>
                <a:gd name="connsiteX325" fmla="*/ 395478 w 3169729"/>
                <a:gd name="connsiteY325" fmla="*/ 2528983 h 4027551"/>
                <a:gd name="connsiteX326" fmla="*/ 378047 w 3169729"/>
                <a:gd name="connsiteY326" fmla="*/ 2527078 h 4027551"/>
                <a:gd name="connsiteX327" fmla="*/ 376142 w 3169729"/>
                <a:gd name="connsiteY327" fmla="*/ 2515553 h 4027551"/>
                <a:gd name="connsiteX328" fmla="*/ 366522 w 3169729"/>
                <a:gd name="connsiteY328" fmla="*/ 2519267 h 4027551"/>
                <a:gd name="connsiteX329" fmla="*/ 413290 w 3169729"/>
                <a:gd name="connsiteY329" fmla="*/ 2626138 h 4027551"/>
                <a:gd name="connsiteX330" fmla="*/ 420529 w 3169729"/>
                <a:gd name="connsiteY330" fmla="*/ 2642616 h 4027551"/>
                <a:gd name="connsiteX331" fmla="*/ 443674 w 3169729"/>
                <a:gd name="connsiteY331" fmla="*/ 2752535 h 4027551"/>
                <a:gd name="connsiteX332" fmla="*/ 455486 w 3169729"/>
                <a:gd name="connsiteY332" fmla="*/ 2969228 h 4027551"/>
                <a:gd name="connsiteX333" fmla="*/ 457200 w 3169729"/>
                <a:gd name="connsiteY333" fmla="*/ 3001137 h 4027551"/>
                <a:gd name="connsiteX334" fmla="*/ 455200 w 3169729"/>
                <a:gd name="connsiteY334" fmla="*/ 3043619 h 4027551"/>
                <a:gd name="connsiteX335" fmla="*/ 437959 w 3169729"/>
                <a:gd name="connsiteY335" fmla="*/ 3114961 h 4027551"/>
                <a:gd name="connsiteX336" fmla="*/ 441865 w 3169729"/>
                <a:gd name="connsiteY336" fmla="*/ 3143917 h 4027551"/>
                <a:gd name="connsiteX337" fmla="*/ 418719 w 3169729"/>
                <a:gd name="connsiteY337" fmla="*/ 3278886 h 4027551"/>
                <a:gd name="connsiteX338" fmla="*/ 406908 w 3169729"/>
                <a:gd name="connsiteY338" fmla="*/ 3314319 h 4027551"/>
                <a:gd name="connsiteX339" fmla="*/ 368522 w 3169729"/>
                <a:gd name="connsiteY339" fmla="*/ 3429191 h 4027551"/>
                <a:gd name="connsiteX340" fmla="*/ 341662 w 3169729"/>
                <a:gd name="connsiteY340" fmla="*/ 3485102 h 4027551"/>
                <a:gd name="connsiteX341" fmla="*/ 341186 w 3169729"/>
                <a:gd name="connsiteY341" fmla="*/ 3485865 h 4027551"/>
                <a:gd name="connsiteX342" fmla="*/ 251079 w 3169729"/>
                <a:gd name="connsiteY342" fmla="*/ 3616166 h 4027551"/>
                <a:gd name="connsiteX343" fmla="*/ 160496 w 3169729"/>
                <a:gd name="connsiteY343" fmla="*/ 3822478 h 4027551"/>
                <a:gd name="connsiteX344" fmla="*/ 89154 w 3169729"/>
                <a:gd name="connsiteY344" fmla="*/ 3897630 h 4027551"/>
                <a:gd name="connsiteX345" fmla="*/ 0 w 3169729"/>
                <a:gd name="connsiteY345" fmla="*/ 3961829 h 4027551"/>
                <a:gd name="connsiteX346" fmla="*/ 33528 w 3169729"/>
                <a:gd name="connsiteY346" fmla="*/ 3962019 h 4027551"/>
                <a:gd name="connsiteX347" fmla="*/ 43148 w 3169729"/>
                <a:gd name="connsiteY347" fmla="*/ 3962019 h 4027551"/>
                <a:gd name="connsiteX348" fmla="*/ 64389 w 3169729"/>
                <a:gd name="connsiteY348" fmla="*/ 3962019 h 4027551"/>
                <a:gd name="connsiteX349" fmla="*/ 135636 w 3169729"/>
                <a:gd name="connsiteY349" fmla="*/ 3962019 h 4027551"/>
                <a:gd name="connsiteX350" fmla="*/ 216598 w 3169729"/>
                <a:gd name="connsiteY350" fmla="*/ 3963924 h 4027551"/>
                <a:gd name="connsiteX351" fmla="*/ 220504 w 3169729"/>
                <a:gd name="connsiteY351" fmla="*/ 3963924 h 4027551"/>
                <a:gd name="connsiteX352" fmla="*/ 272605 w 3169729"/>
                <a:gd name="connsiteY352" fmla="*/ 3963924 h 4027551"/>
                <a:gd name="connsiteX353" fmla="*/ 394049 w 3169729"/>
                <a:gd name="connsiteY353" fmla="*/ 3963924 h 4027551"/>
                <a:gd name="connsiteX354" fmla="*/ 438340 w 3169729"/>
                <a:gd name="connsiteY354" fmla="*/ 3963924 h 4027551"/>
                <a:gd name="connsiteX355" fmla="*/ 555879 w 3169729"/>
                <a:gd name="connsiteY355" fmla="*/ 3963924 h 4027551"/>
                <a:gd name="connsiteX356" fmla="*/ 652272 w 3169729"/>
                <a:gd name="connsiteY356" fmla="*/ 3963924 h 4027551"/>
                <a:gd name="connsiteX357" fmla="*/ 756380 w 3169729"/>
                <a:gd name="connsiteY357" fmla="*/ 3965924 h 4027551"/>
                <a:gd name="connsiteX358" fmla="*/ 777526 w 3169729"/>
                <a:gd name="connsiteY358" fmla="*/ 3965924 h 4027551"/>
                <a:gd name="connsiteX359" fmla="*/ 848868 w 3169729"/>
                <a:gd name="connsiteY359" fmla="*/ 3965924 h 4027551"/>
                <a:gd name="connsiteX360" fmla="*/ 910590 w 3169729"/>
                <a:gd name="connsiteY360" fmla="*/ 3965924 h 4027551"/>
                <a:gd name="connsiteX361" fmla="*/ 1118806 w 3169729"/>
                <a:gd name="connsiteY361" fmla="*/ 3965924 h 4027551"/>
                <a:gd name="connsiteX362" fmla="*/ 1169003 w 3169729"/>
                <a:gd name="connsiteY362" fmla="*/ 3965924 h 4027551"/>
                <a:gd name="connsiteX363" fmla="*/ 1186244 w 3169729"/>
                <a:gd name="connsiteY363" fmla="*/ 3965924 h 4027551"/>
                <a:gd name="connsiteX364" fmla="*/ 1427226 w 3169729"/>
                <a:gd name="connsiteY364" fmla="*/ 3963924 h 4027551"/>
                <a:gd name="connsiteX365" fmla="*/ 1456182 w 3169729"/>
                <a:gd name="connsiteY365" fmla="*/ 3963924 h 4027551"/>
                <a:gd name="connsiteX366" fmla="*/ 1471613 w 3169729"/>
                <a:gd name="connsiteY366" fmla="*/ 3963924 h 4027551"/>
                <a:gd name="connsiteX367" fmla="*/ 1471613 w 3169729"/>
                <a:gd name="connsiteY367" fmla="*/ 4027551 h 4027551"/>
                <a:gd name="connsiteX368" fmla="*/ 1568006 w 3169729"/>
                <a:gd name="connsiteY368" fmla="*/ 4021836 h 4027551"/>
                <a:gd name="connsiteX369" fmla="*/ 1598866 w 3169729"/>
                <a:gd name="connsiteY369" fmla="*/ 4019931 h 4027551"/>
                <a:gd name="connsiteX370" fmla="*/ 1697164 w 3169729"/>
                <a:gd name="connsiteY370" fmla="*/ 4016026 h 4027551"/>
                <a:gd name="connsiteX371" fmla="*/ 1770412 w 3169729"/>
                <a:gd name="connsiteY371" fmla="*/ 4012121 h 4027551"/>
                <a:gd name="connsiteX372" fmla="*/ 1795558 w 3169729"/>
                <a:gd name="connsiteY372" fmla="*/ 4010216 h 4027551"/>
                <a:gd name="connsiteX373" fmla="*/ 1957388 w 3169729"/>
                <a:gd name="connsiteY373" fmla="*/ 4004406 h 4027551"/>
                <a:gd name="connsiteX374" fmla="*/ 2059496 w 3169729"/>
                <a:gd name="connsiteY374" fmla="*/ 3998500 h 4027551"/>
                <a:gd name="connsiteX375" fmla="*/ 2107692 w 3169729"/>
                <a:gd name="connsiteY375" fmla="*/ 3996595 h 4027551"/>
                <a:gd name="connsiteX376" fmla="*/ 2144363 w 3169729"/>
                <a:gd name="connsiteY376" fmla="*/ 3994690 h 4027551"/>
                <a:gd name="connsiteX377" fmla="*/ 2184845 w 3169729"/>
                <a:gd name="connsiteY377" fmla="*/ 3990785 h 4027551"/>
                <a:gd name="connsiteX378" fmla="*/ 2217611 w 3169729"/>
                <a:gd name="connsiteY378" fmla="*/ 3988784 h 4027551"/>
                <a:gd name="connsiteX379" fmla="*/ 2219611 w 3169729"/>
                <a:gd name="connsiteY379" fmla="*/ 3988784 h 4027551"/>
                <a:gd name="connsiteX380" fmla="*/ 2231136 w 3169729"/>
                <a:gd name="connsiteY380" fmla="*/ 3988784 h 4027551"/>
                <a:gd name="connsiteX381" fmla="*/ 2438209 w 3169729"/>
                <a:gd name="connsiteY381" fmla="*/ 3973639 h 4027551"/>
                <a:gd name="connsiteX382" fmla="*/ 2450783 w 3169729"/>
                <a:gd name="connsiteY382" fmla="*/ 3960972 h 4027551"/>
                <a:gd name="connsiteX383" fmla="*/ 2444972 w 3169729"/>
                <a:gd name="connsiteY383" fmla="*/ 3947541 h 4027551"/>
                <a:gd name="connsiteX384" fmla="*/ 2464213 w 3169729"/>
                <a:gd name="connsiteY384" fmla="*/ 3945541 h 4027551"/>
                <a:gd name="connsiteX385" fmla="*/ 2454592 w 3169729"/>
                <a:gd name="connsiteY385" fmla="*/ 3922395 h 4027551"/>
                <a:gd name="connsiteX386" fmla="*/ 2462403 w 3169729"/>
                <a:gd name="connsiteY386" fmla="*/ 3914775 h 4027551"/>
                <a:gd name="connsiteX387" fmla="*/ 2475929 w 3169729"/>
                <a:gd name="connsiteY387" fmla="*/ 3968782 h 4027551"/>
                <a:gd name="connsiteX388" fmla="*/ 2481644 w 3169729"/>
                <a:gd name="connsiteY388" fmla="*/ 3968782 h 4027551"/>
                <a:gd name="connsiteX389" fmla="*/ 2468118 w 3169729"/>
                <a:gd name="connsiteY389" fmla="*/ 3895535 h 4027551"/>
                <a:gd name="connsiteX390" fmla="*/ 2487358 w 3169729"/>
                <a:gd name="connsiteY390" fmla="*/ 3882009 h 4027551"/>
                <a:gd name="connsiteX391" fmla="*/ 2508504 w 3169729"/>
                <a:gd name="connsiteY391" fmla="*/ 3839528 h 4027551"/>
                <a:gd name="connsiteX392" fmla="*/ 2527745 w 3169729"/>
                <a:gd name="connsiteY392" fmla="*/ 3828002 h 4027551"/>
                <a:gd name="connsiteX393" fmla="*/ 2522029 w 3169729"/>
                <a:gd name="connsiteY393" fmla="*/ 3812572 h 4027551"/>
                <a:gd name="connsiteX394" fmla="*/ 2537460 w 3169729"/>
                <a:gd name="connsiteY394" fmla="*/ 3814382 h 4027551"/>
                <a:gd name="connsiteX395" fmla="*/ 2541365 w 3169729"/>
                <a:gd name="connsiteY395" fmla="*/ 3822192 h 4027551"/>
                <a:gd name="connsiteX396" fmla="*/ 2547080 w 3169729"/>
                <a:gd name="connsiteY396" fmla="*/ 3785521 h 4027551"/>
                <a:gd name="connsiteX397" fmla="*/ 2556700 w 3169729"/>
                <a:gd name="connsiteY397" fmla="*/ 3770090 h 4027551"/>
                <a:gd name="connsiteX398" fmla="*/ 2570226 w 3169729"/>
                <a:gd name="connsiteY398" fmla="*/ 3762280 h 4027551"/>
                <a:gd name="connsiteX399" fmla="*/ 2593372 w 3169729"/>
                <a:gd name="connsiteY399" fmla="*/ 3770090 h 4027551"/>
                <a:gd name="connsiteX400" fmla="*/ 2599182 w 3169729"/>
                <a:gd name="connsiteY400" fmla="*/ 3762280 h 4027551"/>
                <a:gd name="connsiteX401" fmla="*/ 2603087 w 3169729"/>
                <a:gd name="connsiteY401" fmla="*/ 3737229 h 4027551"/>
                <a:gd name="connsiteX402" fmla="*/ 2591467 w 3169729"/>
                <a:gd name="connsiteY402" fmla="*/ 3725704 h 4027551"/>
                <a:gd name="connsiteX403" fmla="*/ 2604992 w 3169729"/>
                <a:gd name="connsiteY403" fmla="*/ 3731419 h 4027551"/>
                <a:gd name="connsiteX404" fmla="*/ 2632044 w 3169729"/>
                <a:gd name="connsiteY404" fmla="*/ 3706368 h 4027551"/>
                <a:gd name="connsiteX405" fmla="*/ 2632044 w 3169729"/>
                <a:gd name="connsiteY405" fmla="*/ 3671602 h 4027551"/>
                <a:gd name="connsiteX406" fmla="*/ 2643568 w 3169729"/>
                <a:gd name="connsiteY406" fmla="*/ 3675507 h 4027551"/>
                <a:gd name="connsiteX407" fmla="*/ 2643664 w 3169729"/>
                <a:gd name="connsiteY407" fmla="*/ 3674269 h 4027551"/>
                <a:gd name="connsiteX408" fmla="*/ 2645569 w 3169729"/>
                <a:gd name="connsiteY408" fmla="*/ 3656266 h 4027551"/>
                <a:gd name="connsiteX409" fmla="*/ 2635949 w 3169729"/>
                <a:gd name="connsiteY409" fmla="*/ 3621596 h 4027551"/>
                <a:gd name="connsiteX410" fmla="*/ 2643568 w 3169729"/>
                <a:gd name="connsiteY410" fmla="*/ 3625501 h 4027551"/>
                <a:gd name="connsiteX411" fmla="*/ 2645569 w 3169729"/>
                <a:gd name="connsiteY411" fmla="*/ 3617690 h 4027551"/>
                <a:gd name="connsiteX412" fmla="*/ 2643568 w 3169729"/>
                <a:gd name="connsiteY412" fmla="*/ 3586925 h 4027551"/>
                <a:gd name="connsiteX413" fmla="*/ 2674525 w 3169729"/>
                <a:gd name="connsiteY413" fmla="*/ 3488531 h 4027551"/>
                <a:gd name="connsiteX414" fmla="*/ 2668619 w 3169729"/>
                <a:gd name="connsiteY414" fmla="*/ 3467386 h 4027551"/>
                <a:gd name="connsiteX415" fmla="*/ 2682145 w 3169729"/>
                <a:gd name="connsiteY415" fmla="*/ 3459575 h 4027551"/>
                <a:gd name="connsiteX416" fmla="*/ 2693765 w 3169729"/>
                <a:gd name="connsiteY416" fmla="*/ 3440335 h 4027551"/>
                <a:gd name="connsiteX417" fmla="*/ 2689860 w 3169729"/>
                <a:gd name="connsiteY417" fmla="*/ 3432715 h 4027551"/>
                <a:gd name="connsiteX418" fmla="*/ 2716816 w 3169729"/>
                <a:gd name="connsiteY418" fmla="*/ 3394139 h 4027551"/>
                <a:gd name="connsiteX419" fmla="*/ 2747772 w 3169729"/>
                <a:gd name="connsiteY419" fmla="*/ 3376708 h 4027551"/>
                <a:gd name="connsiteX420" fmla="*/ 2782443 w 3169729"/>
                <a:gd name="connsiteY420" fmla="*/ 3351657 h 4027551"/>
                <a:gd name="connsiteX421" fmla="*/ 2822924 w 3169729"/>
                <a:gd name="connsiteY421" fmla="*/ 3345942 h 4027551"/>
                <a:gd name="connsiteX422" fmla="*/ 2848070 w 3169729"/>
                <a:gd name="connsiteY422" fmla="*/ 3314986 h 4027551"/>
                <a:gd name="connsiteX423" fmla="*/ 2863501 w 3169729"/>
                <a:gd name="connsiteY423" fmla="*/ 3251359 h 4027551"/>
                <a:gd name="connsiteX424" fmla="*/ 2862929 w 3169729"/>
                <a:gd name="connsiteY424" fmla="*/ 3250311 h 4027551"/>
                <a:gd name="connsiteX425" fmla="*/ 2853881 w 3169729"/>
                <a:gd name="connsiteY425" fmla="*/ 3234119 h 4027551"/>
                <a:gd name="connsiteX426" fmla="*/ 2855786 w 3169729"/>
                <a:gd name="connsiteY426" fmla="*/ 3185922 h 4027551"/>
                <a:gd name="connsiteX427" fmla="*/ 2884741 w 3169729"/>
                <a:gd name="connsiteY427" fmla="*/ 3139631 h 4027551"/>
                <a:gd name="connsiteX428" fmla="*/ 2911793 w 3169729"/>
                <a:gd name="connsiteY428" fmla="*/ 3133820 h 4027551"/>
                <a:gd name="connsiteX429" fmla="*/ 2921413 w 3169729"/>
                <a:gd name="connsiteY429" fmla="*/ 3139631 h 4027551"/>
                <a:gd name="connsiteX430" fmla="*/ 2921413 w 3169729"/>
                <a:gd name="connsiteY430" fmla="*/ 3116485 h 4027551"/>
                <a:gd name="connsiteX431" fmla="*/ 2929033 w 3169729"/>
                <a:gd name="connsiteY431" fmla="*/ 3110770 h 4027551"/>
                <a:gd name="connsiteX432" fmla="*/ 2896362 w 3169729"/>
                <a:gd name="connsiteY432" fmla="*/ 3089624 h 4027551"/>
                <a:gd name="connsiteX433" fmla="*/ 2896362 w 3169729"/>
                <a:gd name="connsiteY433" fmla="*/ 3072194 h 4027551"/>
                <a:gd name="connsiteX434" fmla="*/ 2907887 w 3169729"/>
                <a:gd name="connsiteY434" fmla="*/ 3052953 h 4027551"/>
                <a:gd name="connsiteX435" fmla="*/ 2936844 w 3169729"/>
                <a:gd name="connsiteY435" fmla="*/ 3047238 h 4027551"/>
                <a:gd name="connsiteX436" fmla="*/ 2944654 w 3169729"/>
                <a:gd name="connsiteY436" fmla="*/ 3031808 h 4027551"/>
                <a:gd name="connsiteX437" fmla="*/ 2958275 w 3169729"/>
                <a:gd name="connsiteY437" fmla="*/ 3025616 h 4027551"/>
                <a:gd name="connsiteX438" fmla="*/ 2986945 w 3169729"/>
                <a:gd name="connsiteY438" fmla="*/ 3012567 h 4027551"/>
                <a:gd name="connsiteX439" fmla="*/ 3012091 w 3169729"/>
                <a:gd name="connsiteY439" fmla="*/ 3033712 h 4027551"/>
                <a:gd name="connsiteX440" fmla="*/ 3035142 w 3169729"/>
                <a:gd name="connsiteY440" fmla="*/ 3031808 h 4027551"/>
                <a:gd name="connsiteX441" fmla="*/ 3033236 w 3169729"/>
                <a:gd name="connsiteY441" fmla="*/ 3051048 h 4027551"/>
                <a:gd name="connsiteX442" fmla="*/ 3015806 w 3169729"/>
                <a:gd name="connsiteY442" fmla="*/ 3070289 h 4027551"/>
                <a:gd name="connsiteX443" fmla="*/ 3083243 w 3169729"/>
                <a:gd name="connsiteY443" fmla="*/ 3081814 h 4027551"/>
                <a:gd name="connsiteX444" fmla="*/ 3092863 w 3169729"/>
                <a:gd name="connsiteY444" fmla="*/ 3091434 h 4027551"/>
                <a:gd name="connsiteX445" fmla="*/ 3112103 w 3169729"/>
                <a:gd name="connsiteY445" fmla="*/ 3070289 h 4027551"/>
                <a:gd name="connsiteX446" fmla="*/ 3129534 w 3169729"/>
                <a:gd name="connsiteY446" fmla="*/ 2958560 h 4027551"/>
                <a:gd name="connsiteX447" fmla="*/ 3141060 w 3169729"/>
                <a:gd name="connsiteY447" fmla="*/ 2941129 h 4027551"/>
                <a:gd name="connsiteX448" fmla="*/ 3129534 w 3169729"/>
                <a:gd name="connsiteY448" fmla="*/ 2885218 h 4027551"/>
                <a:gd name="connsiteX449" fmla="*/ 3137345 w 3169729"/>
                <a:gd name="connsiteY449" fmla="*/ 2850547 h 4027551"/>
                <a:gd name="connsiteX450" fmla="*/ 3133439 w 3169729"/>
                <a:gd name="connsiteY450" fmla="*/ 2810161 h 4027551"/>
                <a:gd name="connsiteX451" fmla="*/ 3144965 w 3169729"/>
                <a:gd name="connsiteY451" fmla="*/ 2765870 h 4027551"/>
                <a:gd name="connsiteX452" fmla="*/ 3169729 w 3169729"/>
                <a:gd name="connsiteY452" fmla="*/ 2729389 h 402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Lst>
              <a:rect l="l" t="t" r="r" b="b"/>
              <a:pathLst>
                <a:path w="3169729" h="4027551">
                  <a:moveTo>
                    <a:pt x="3169729" y="2729389"/>
                  </a:moveTo>
                  <a:lnTo>
                    <a:pt x="3167825" y="2696528"/>
                  </a:lnTo>
                  <a:lnTo>
                    <a:pt x="3119628" y="2602135"/>
                  </a:lnTo>
                  <a:lnTo>
                    <a:pt x="3102769" y="2537365"/>
                  </a:lnTo>
                  <a:lnTo>
                    <a:pt x="3092577" y="2497931"/>
                  </a:lnTo>
                  <a:lnTo>
                    <a:pt x="3069527" y="2274379"/>
                  </a:lnTo>
                  <a:lnTo>
                    <a:pt x="3032855" y="2174081"/>
                  </a:lnTo>
                  <a:lnTo>
                    <a:pt x="3011710" y="2054543"/>
                  </a:lnTo>
                  <a:lnTo>
                    <a:pt x="3009805" y="2026539"/>
                  </a:lnTo>
                  <a:lnTo>
                    <a:pt x="3003995" y="1940719"/>
                  </a:lnTo>
                  <a:lnTo>
                    <a:pt x="2973229" y="1853946"/>
                  </a:lnTo>
                  <a:lnTo>
                    <a:pt x="2951988" y="1823180"/>
                  </a:lnTo>
                  <a:lnTo>
                    <a:pt x="2911602" y="1736408"/>
                  </a:lnTo>
                  <a:lnTo>
                    <a:pt x="2894171" y="1718977"/>
                  </a:lnTo>
                  <a:lnTo>
                    <a:pt x="2878741" y="1717072"/>
                  </a:lnTo>
                  <a:lnTo>
                    <a:pt x="2869120" y="1699641"/>
                  </a:lnTo>
                  <a:lnTo>
                    <a:pt x="2813113" y="1682401"/>
                  </a:lnTo>
                  <a:lnTo>
                    <a:pt x="2778443" y="1659255"/>
                  </a:lnTo>
                  <a:lnTo>
                    <a:pt x="2759202" y="1667066"/>
                  </a:lnTo>
                  <a:lnTo>
                    <a:pt x="2751582" y="1661160"/>
                  </a:lnTo>
                  <a:lnTo>
                    <a:pt x="2726436" y="1680401"/>
                  </a:lnTo>
                  <a:lnTo>
                    <a:pt x="2703386" y="1684306"/>
                  </a:lnTo>
                  <a:lnTo>
                    <a:pt x="2695575" y="1709357"/>
                  </a:lnTo>
                  <a:lnTo>
                    <a:pt x="2678144" y="1728597"/>
                  </a:lnTo>
                  <a:lnTo>
                    <a:pt x="2643473" y="1726692"/>
                  </a:lnTo>
                  <a:lnTo>
                    <a:pt x="2600992" y="1747837"/>
                  </a:lnTo>
                  <a:lnTo>
                    <a:pt x="2539460" y="1755648"/>
                  </a:lnTo>
                  <a:lnTo>
                    <a:pt x="2533555" y="1790319"/>
                  </a:lnTo>
                  <a:lnTo>
                    <a:pt x="2516315" y="1809560"/>
                  </a:lnTo>
                  <a:lnTo>
                    <a:pt x="2493169" y="1817370"/>
                  </a:lnTo>
                  <a:lnTo>
                    <a:pt x="2444972" y="1821275"/>
                  </a:lnTo>
                  <a:lnTo>
                    <a:pt x="2443067" y="1824990"/>
                  </a:lnTo>
                  <a:lnTo>
                    <a:pt x="2495169" y="1832801"/>
                  </a:lnTo>
                  <a:lnTo>
                    <a:pt x="2497074" y="1850231"/>
                  </a:lnTo>
                  <a:lnTo>
                    <a:pt x="2475929" y="1877092"/>
                  </a:lnTo>
                  <a:lnTo>
                    <a:pt x="2454688" y="1886712"/>
                  </a:lnTo>
                  <a:lnTo>
                    <a:pt x="2456688" y="1898333"/>
                  </a:lnTo>
                  <a:lnTo>
                    <a:pt x="2448878" y="1917573"/>
                  </a:lnTo>
                  <a:lnTo>
                    <a:pt x="2400776" y="1993487"/>
                  </a:lnTo>
                  <a:lnTo>
                    <a:pt x="2398776" y="1996535"/>
                  </a:lnTo>
                  <a:lnTo>
                    <a:pt x="2400681" y="2008060"/>
                  </a:lnTo>
                  <a:lnTo>
                    <a:pt x="2387156" y="2033207"/>
                  </a:lnTo>
                  <a:lnTo>
                    <a:pt x="2369915" y="2036921"/>
                  </a:lnTo>
                  <a:lnTo>
                    <a:pt x="2367915" y="2013871"/>
                  </a:lnTo>
                  <a:lnTo>
                    <a:pt x="2362200" y="2011870"/>
                  </a:lnTo>
                  <a:lnTo>
                    <a:pt x="2342959" y="2048542"/>
                  </a:lnTo>
                  <a:lnTo>
                    <a:pt x="2258092" y="2148840"/>
                  </a:lnTo>
                  <a:lnTo>
                    <a:pt x="2241137" y="2137315"/>
                  </a:lnTo>
                  <a:lnTo>
                    <a:pt x="2204085" y="2112169"/>
                  </a:lnTo>
                  <a:lnTo>
                    <a:pt x="2151983" y="2102549"/>
                  </a:lnTo>
                  <a:lnTo>
                    <a:pt x="2101882" y="2077498"/>
                  </a:lnTo>
                  <a:lnTo>
                    <a:pt x="2065211" y="2015776"/>
                  </a:lnTo>
                  <a:lnTo>
                    <a:pt x="2057590" y="1986820"/>
                  </a:lnTo>
                  <a:lnTo>
                    <a:pt x="2065211" y="1986820"/>
                  </a:lnTo>
                  <a:lnTo>
                    <a:pt x="2063306" y="1969389"/>
                  </a:lnTo>
                  <a:lnTo>
                    <a:pt x="2065211" y="1977200"/>
                  </a:lnTo>
                  <a:lnTo>
                    <a:pt x="2071116" y="1957959"/>
                  </a:lnTo>
                  <a:lnTo>
                    <a:pt x="2071116" y="1969484"/>
                  </a:lnTo>
                  <a:lnTo>
                    <a:pt x="2076831" y="1961864"/>
                  </a:lnTo>
                  <a:lnTo>
                    <a:pt x="2078736" y="1890522"/>
                  </a:lnTo>
                  <a:lnTo>
                    <a:pt x="2094166" y="1892427"/>
                  </a:lnTo>
                  <a:lnTo>
                    <a:pt x="2082641" y="1882807"/>
                  </a:lnTo>
                  <a:lnTo>
                    <a:pt x="2084356" y="1833277"/>
                  </a:lnTo>
                  <a:lnTo>
                    <a:pt x="2084546" y="1828800"/>
                  </a:lnTo>
                  <a:lnTo>
                    <a:pt x="2098072" y="1819180"/>
                  </a:lnTo>
                  <a:lnTo>
                    <a:pt x="2107692" y="1784509"/>
                  </a:lnTo>
                  <a:lnTo>
                    <a:pt x="2117312" y="1778794"/>
                  </a:lnTo>
                  <a:lnTo>
                    <a:pt x="2125123" y="1755648"/>
                  </a:lnTo>
                  <a:lnTo>
                    <a:pt x="2136648" y="1746028"/>
                  </a:lnTo>
                  <a:lnTo>
                    <a:pt x="2155889" y="1744123"/>
                  </a:lnTo>
                  <a:lnTo>
                    <a:pt x="2157889" y="1757553"/>
                  </a:lnTo>
                  <a:lnTo>
                    <a:pt x="2165509" y="1749933"/>
                  </a:lnTo>
                  <a:lnTo>
                    <a:pt x="2177129" y="1757553"/>
                  </a:lnTo>
                  <a:lnTo>
                    <a:pt x="2198275" y="1755648"/>
                  </a:lnTo>
                  <a:lnTo>
                    <a:pt x="2203990" y="1736408"/>
                  </a:lnTo>
                  <a:lnTo>
                    <a:pt x="2246471" y="1753838"/>
                  </a:lnTo>
                  <a:lnTo>
                    <a:pt x="2240756" y="1719072"/>
                  </a:lnTo>
                  <a:lnTo>
                    <a:pt x="2250377" y="1713357"/>
                  </a:lnTo>
                  <a:lnTo>
                    <a:pt x="2248376" y="1703737"/>
                  </a:lnTo>
                  <a:lnTo>
                    <a:pt x="2256187" y="1696117"/>
                  </a:lnTo>
                  <a:lnTo>
                    <a:pt x="2296573" y="1684496"/>
                  </a:lnTo>
                  <a:lnTo>
                    <a:pt x="2317814" y="1692307"/>
                  </a:lnTo>
                  <a:lnTo>
                    <a:pt x="2306193" y="1659541"/>
                  </a:lnTo>
                  <a:lnTo>
                    <a:pt x="2325433" y="1634490"/>
                  </a:lnTo>
                  <a:lnTo>
                    <a:pt x="2321719" y="1588199"/>
                  </a:lnTo>
                  <a:lnTo>
                    <a:pt x="2323052" y="1579435"/>
                  </a:lnTo>
                  <a:lnTo>
                    <a:pt x="2331339" y="1524667"/>
                  </a:lnTo>
                  <a:lnTo>
                    <a:pt x="2346770" y="1484185"/>
                  </a:lnTo>
                  <a:lnTo>
                    <a:pt x="2362200" y="1468660"/>
                  </a:lnTo>
                  <a:lnTo>
                    <a:pt x="2392966" y="1464945"/>
                  </a:lnTo>
                  <a:lnTo>
                    <a:pt x="2408491" y="1476470"/>
                  </a:lnTo>
                  <a:lnTo>
                    <a:pt x="2394966" y="1491901"/>
                  </a:lnTo>
                  <a:lnTo>
                    <a:pt x="2404586" y="1489996"/>
                  </a:lnTo>
                  <a:lnTo>
                    <a:pt x="2423827" y="1449419"/>
                  </a:lnTo>
                  <a:lnTo>
                    <a:pt x="2456593" y="1410843"/>
                  </a:lnTo>
                  <a:lnTo>
                    <a:pt x="2479643" y="1414748"/>
                  </a:lnTo>
                  <a:lnTo>
                    <a:pt x="2492788" y="1232535"/>
                  </a:lnTo>
                  <a:lnTo>
                    <a:pt x="2495169" y="1198817"/>
                  </a:lnTo>
                  <a:lnTo>
                    <a:pt x="2489264" y="1144905"/>
                  </a:lnTo>
                  <a:lnTo>
                    <a:pt x="2516315" y="1036987"/>
                  </a:lnTo>
                  <a:lnTo>
                    <a:pt x="2497074" y="1000316"/>
                  </a:lnTo>
                  <a:lnTo>
                    <a:pt x="2498979" y="944499"/>
                  </a:lnTo>
                  <a:lnTo>
                    <a:pt x="2477833" y="898208"/>
                  </a:lnTo>
                  <a:lnTo>
                    <a:pt x="2478881" y="891064"/>
                  </a:lnTo>
                  <a:lnTo>
                    <a:pt x="2481739" y="871157"/>
                  </a:lnTo>
                  <a:lnTo>
                    <a:pt x="2452783" y="865346"/>
                  </a:lnTo>
                  <a:lnTo>
                    <a:pt x="2423827" y="848106"/>
                  </a:lnTo>
                  <a:lnTo>
                    <a:pt x="2396776" y="815340"/>
                  </a:lnTo>
                  <a:lnTo>
                    <a:pt x="2387156" y="771049"/>
                  </a:lnTo>
                  <a:lnTo>
                    <a:pt x="2375630" y="763238"/>
                  </a:lnTo>
                  <a:lnTo>
                    <a:pt x="2379536" y="745808"/>
                  </a:lnTo>
                  <a:lnTo>
                    <a:pt x="2398776" y="747808"/>
                  </a:lnTo>
                  <a:lnTo>
                    <a:pt x="2379536" y="736187"/>
                  </a:lnTo>
                  <a:lnTo>
                    <a:pt x="2391061" y="701516"/>
                  </a:lnTo>
                  <a:lnTo>
                    <a:pt x="2425732" y="680371"/>
                  </a:lnTo>
                  <a:lnTo>
                    <a:pt x="2441162" y="680371"/>
                  </a:lnTo>
                  <a:lnTo>
                    <a:pt x="2443163" y="695801"/>
                  </a:lnTo>
                  <a:lnTo>
                    <a:pt x="2454688" y="711232"/>
                  </a:lnTo>
                  <a:lnTo>
                    <a:pt x="2493264" y="726662"/>
                  </a:lnTo>
                  <a:lnTo>
                    <a:pt x="2514409" y="726662"/>
                  </a:lnTo>
                  <a:lnTo>
                    <a:pt x="2504789" y="709422"/>
                  </a:lnTo>
                  <a:lnTo>
                    <a:pt x="2477929" y="699802"/>
                  </a:lnTo>
                  <a:lnTo>
                    <a:pt x="2476024" y="668846"/>
                  </a:lnTo>
                  <a:lnTo>
                    <a:pt x="2468118" y="668846"/>
                  </a:lnTo>
                  <a:lnTo>
                    <a:pt x="2485549" y="661226"/>
                  </a:lnTo>
                  <a:lnTo>
                    <a:pt x="2472023" y="638080"/>
                  </a:lnTo>
                  <a:lnTo>
                    <a:pt x="2473928" y="614934"/>
                  </a:lnTo>
                  <a:lnTo>
                    <a:pt x="2460403" y="613029"/>
                  </a:lnTo>
                  <a:lnTo>
                    <a:pt x="2444972" y="593788"/>
                  </a:lnTo>
                  <a:lnTo>
                    <a:pt x="2431447" y="559118"/>
                  </a:lnTo>
                  <a:lnTo>
                    <a:pt x="2424303" y="549973"/>
                  </a:lnTo>
                  <a:lnTo>
                    <a:pt x="2410301" y="532067"/>
                  </a:lnTo>
                  <a:lnTo>
                    <a:pt x="2406396" y="510921"/>
                  </a:lnTo>
                  <a:lnTo>
                    <a:pt x="2400681" y="507016"/>
                  </a:lnTo>
                  <a:lnTo>
                    <a:pt x="2398776" y="497396"/>
                  </a:lnTo>
                  <a:lnTo>
                    <a:pt x="2418016" y="507016"/>
                  </a:lnTo>
                  <a:lnTo>
                    <a:pt x="2425637" y="489585"/>
                  </a:lnTo>
                  <a:lnTo>
                    <a:pt x="2396681" y="470344"/>
                  </a:lnTo>
                  <a:lnTo>
                    <a:pt x="2375535" y="443484"/>
                  </a:lnTo>
                  <a:lnTo>
                    <a:pt x="2367724" y="443484"/>
                  </a:lnTo>
                  <a:lnTo>
                    <a:pt x="2365820" y="431863"/>
                  </a:lnTo>
                  <a:lnTo>
                    <a:pt x="2354199" y="435769"/>
                  </a:lnTo>
                  <a:lnTo>
                    <a:pt x="2350484" y="424243"/>
                  </a:lnTo>
                  <a:lnTo>
                    <a:pt x="2358104" y="418338"/>
                  </a:lnTo>
                  <a:lnTo>
                    <a:pt x="2346579" y="402908"/>
                  </a:lnTo>
                  <a:lnTo>
                    <a:pt x="2344579" y="422148"/>
                  </a:lnTo>
                  <a:lnTo>
                    <a:pt x="2315623" y="404908"/>
                  </a:lnTo>
                  <a:lnTo>
                    <a:pt x="2308003" y="414528"/>
                  </a:lnTo>
                  <a:lnTo>
                    <a:pt x="2275237" y="414528"/>
                  </a:lnTo>
                  <a:lnTo>
                    <a:pt x="2267426" y="402908"/>
                  </a:lnTo>
                  <a:lnTo>
                    <a:pt x="2253996" y="402908"/>
                  </a:lnTo>
                  <a:lnTo>
                    <a:pt x="2209514" y="376047"/>
                  </a:lnTo>
                  <a:lnTo>
                    <a:pt x="2192274" y="354806"/>
                  </a:lnTo>
                  <a:lnTo>
                    <a:pt x="2174843" y="356806"/>
                  </a:lnTo>
                  <a:lnTo>
                    <a:pt x="2174843" y="364426"/>
                  </a:lnTo>
                  <a:lnTo>
                    <a:pt x="2165223" y="356806"/>
                  </a:lnTo>
                  <a:lnTo>
                    <a:pt x="2153698" y="362521"/>
                  </a:lnTo>
                  <a:lnTo>
                    <a:pt x="2140172" y="358616"/>
                  </a:lnTo>
                  <a:lnTo>
                    <a:pt x="2151698" y="350806"/>
                  </a:lnTo>
                  <a:lnTo>
                    <a:pt x="2128647" y="352806"/>
                  </a:lnTo>
                  <a:lnTo>
                    <a:pt x="2117027" y="343186"/>
                  </a:lnTo>
                  <a:lnTo>
                    <a:pt x="2049589" y="285369"/>
                  </a:lnTo>
                  <a:lnTo>
                    <a:pt x="1968627" y="275749"/>
                  </a:lnTo>
                  <a:lnTo>
                    <a:pt x="1947481" y="285369"/>
                  </a:lnTo>
                  <a:lnTo>
                    <a:pt x="1922431" y="275749"/>
                  </a:lnTo>
                  <a:lnTo>
                    <a:pt x="1908905" y="252603"/>
                  </a:lnTo>
                  <a:lnTo>
                    <a:pt x="1897380" y="202501"/>
                  </a:lnTo>
                  <a:lnTo>
                    <a:pt x="1841468" y="142684"/>
                  </a:lnTo>
                  <a:lnTo>
                    <a:pt x="1817941" y="134398"/>
                  </a:lnTo>
                  <a:lnTo>
                    <a:pt x="1770126" y="117634"/>
                  </a:lnTo>
                  <a:lnTo>
                    <a:pt x="1731550" y="125349"/>
                  </a:lnTo>
                  <a:lnTo>
                    <a:pt x="1702594" y="113729"/>
                  </a:lnTo>
                  <a:lnTo>
                    <a:pt x="1691069" y="119443"/>
                  </a:lnTo>
                  <a:lnTo>
                    <a:pt x="1706499" y="129064"/>
                  </a:lnTo>
                  <a:lnTo>
                    <a:pt x="1698689" y="134969"/>
                  </a:lnTo>
                  <a:lnTo>
                    <a:pt x="1673638" y="131064"/>
                  </a:lnTo>
                  <a:lnTo>
                    <a:pt x="1608201" y="75057"/>
                  </a:lnTo>
                  <a:lnTo>
                    <a:pt x="1494377" y="19241"/>
                  </a:lnTo>
                  <a:lnTo>
                    <a:pt x="1486853" y="476"/>
                  </a:lnTo>
                  <a:lnTo>
                    <a:pt x="1486662" y="0"/>
                  </a:lnTo>
                  <a:lnTo>
                    <a:pt x="1448086" y="1905"/>
                  </a:lnTo>
                  <a:lnTo>
                    <a:pt x="1444371" y="7620"/>
                  </a:lnTo>
                  <a:lnTo>
                    <a:pt x="1451991" y="25051"/>
                  </a:lnTo>
                  <a:lnTo>
                    <a:pt x="1434751" y="40481"/>
                  </a:lnTo>
                  <a:lnTo>
                    <a:pt x="1425131" y="34766"/>
                  </a:lnTo>
                  <a:lnTo>
                    <a:pt x="1411605" y="40481"/>
                  </a:lnTo>
                  <a:lnTo>
                    <a:pt x="1382649" y="30861"/>
                  </a:lnTo>
                  <a:lnTo>
                    <a:pt x="1367219" y="40481"/>
                  </a:lnTo>
                  <a:lnTo>
                    <a:pt x="1349788" y="28956"/>
                  </a:lnTo>
                  <a:lnTo>
                    <a:pt x="1291971" y="28956"/>
                  </a:lnTo>
                  <a:lnTo>
                    <a:pt x="1330547" y="44387"/>
                  </a:lnTo>
                  <a:lnTo>
                    <a:pt x="1344073" y="65532"/>
                  </a:lnTo>
                  <a:lnTo>
                    <a:pt x="1342073" y="75152"/>
                  </a:lnTo>
                  <a:lnTo>
                    <a:pt x="1307402" y="106108"/>
                  </a:lnTo>
                  <a:lnTo>
                    <a:pt x="1297781" y="131159"/>
                  </a:lnTo>
                  <a:lnTo>
                    <a:pt x="1249585" y="158115"/>
                  </a:lnTo>
                  <a:lnTo>
                    <a:pt x="1220629" y="206312"/>
                  </a:lnTo>
                  <a:lnTo>
                    <a:pt x="1222629" y="250793"/>
                  </a:lnTo>
                  <a:lnTo>
                    <a:pt x="1238059" y="300895"/>
                  </a:lnTo>
                  <a:lnTo>
                    <a:pt x="1270825" y="341281"/>
                  </a:lnTo>
                  <a:lnTo>
                    <a:pt x="1317022" y="362617"/>
                  </a:lnTo>
                  <a:lnTo>
                    <a:pt x="1315117" y="352996"/>
                  </a:lnTo>
                  <a:lnTo>
                    <a:pt x="1349788" y="358712"/>
                  </a:lnTo>
                  <a:lnTo>
                    <a:pt x="1361313" y="368332"/>
                  </a:lnTo>
                  <a:lnTo>
                    <a:pt x="1361313" y="385763"/>
                  </a:lnTo>
                  <a:lnTo>
                    <a:pt x="1309402" y="410813"/>
                  </a:lnTo>
                  <a:lnTo>
                    <a:pt x="1295876" y="408813"/>
                  </a:lnTo>
                  <a:lnTo>
                    <a:pt x="1276636" y="418433"/>
                  </a:lnTo>
                  <a:lnTo>
                    <a:pt x="1236345" y="411575"/>
                  </a:lnTo>
                  <a:lnTo>
                    <a:pt x="1209104" y="406908"/>
                  </a:lnTo>
                  <a:lnTo>
                    <a:pt x="1164812" y="418433"/>
                  </a:lnTo>
                  <a:lnTo>
                    <a:pt x="1132046" y="441579"/>
                  </a:lnTo>
                  <a:lnTo>
                    <a:pt x="1118521" y="462820"/>
                  </a:lnTo>
                  <a:lnTo>
                    <a:pt x="1095375" y="458914"/>
                  </a:lnTo>
                  <a:lnTo>
                    <a:pt x="1058799" y="495491"/>
                  </a:lnTo>
                  <a:lnTo>
                    <a:pt x="1045273" y="511016"/>
                  </a:lnTo>
                  <a:lnTo>
                    <a:pt x="1035653" y="545687"/>
                  </a:lnTo>
                  <a:lnTo>
                    <a:pt x="1037368" y="569785"/>
                  </a:lnTo>
                  <a:lnTo>
                    <a:pt x="1041463" y="628555"/>
                  </a:lnTo>
                  <a:lnTo>
                    <a:pt x="1052989" y="667131"/>
                  </a:lnTo>
                  <a:lnTo>
                    <a:pt x="1033748" y="838771"/>
                  </a:lnTo>
                  <a:lnTo>
                    <a:pt x="1001554" y="912781"/>
                  </a:lnTo>
                  <a:lnTo>
                    <a:pt x="987552" y="944785"/>
                  </a:lnTo>
                  <a:lnTo>
                    <a:pt x="958596" y="969835"/>
                  </a:lnTo>
                  <a:lnTo>
                    <a:pt x="956596" y="1002601"/>
                  </a:lnTo>
                  <a:lnTo>
                    <a:pt x="937355" y="1023747"/>
                  </a:lnTo>
                  <a:lnTo>
                    <a:pt x="916210" y="1018032"/>
                  </a:lnTo>
                  <a:lnTo>
                    <a:pt x="908399" y="1006411"/>
                  </a:lnTo>
                  <a:lnTo>
                    <a:pt x="918020" y="989171"/>
                  </a:lnTo>
                  <a:lnTo>
                    <a:pt x="921925" y="958215"/>
                  </a:lnTo>
                  <a:lnTo>
                    <a:pt x="962501" y="915924"/>
                  </a:lnTo>
                  <a:lnTo>
                    <a:pt x="968216" y="817531"/>
                  </a:lnTo>
                  <a:lnTo>
                    <a:pt x="983647" y="815626"/>
                  </a:lnTo>
                  <a:lnTo>
                    <a:pt x="977837" y="784669"/>
                  </a:lnTo>
                  <a:lnTo>
                    <a:pt x="948976" y="800195"/>
                  </a:lnTo>
                  <a:lnTo>
                    <a:pt x="939355" y="844486"/>
                  </a:lnTo>
                  <a:lnTo>
                    <a:pt x="916210" y="875252"/>
                  </a:lnTo>
                  <a:lnTo>
                    <a:pt x="920115" y="884873"/>
                  </a:lnTo>
                  <a:lnTo>
                    <a:pt x="931640" y="875252"/>
                  </a:lnTo>
                  <a:lnTo>
                    <a:pt x="941261" y="881062"/>
                  </a:lnTo>
                  <a:lnTo>
                    <a:pt x="904684" y="956310"/>
                  </a:lnTo>
                  <a:lnTo>
                    <a:pt x="895064" y="1004507"/>
                  </a:lnTo>
                  <a:lnTo>
                    <a:pt x="881539" y="1006411"/>
                  </a:lnTo>
                  <a:lnTo>
                    <a:pt x="864108" y="998792"/>
                  </a:lnTo>
                  <a:lnTo>
                    <a:pt x="864298" y="997553"/>
                  </a:lnTo>
                  <a:lnTo>
                    <a:pt x="868013" y="971741"/>
                  </a:lnTo>
                  <a:lnTo>
                    <a:pt x="854488" y="931259"/>
                  </a:lnTo>
                  <a:lnTo>
                    <a:pt x="858393" y="888778"/>
                  </a:lnTo>
                  <a:lnTo>
                    <a:pt x="873823" y="854107"/>
                  </a:lnTo>
                  <a:lnTo>
                    <a:pt x="887349" y="850201"/>
                  </a:lnTo>
                  <a:lnTo>
                    <a:pt x="891254" y="788479"/>
                  </a:lnTo>
                  <a:lnTo>
                    <a:pt x="866204" y="809720"/>
                  </a:lnTo>
                  <a:lnTo>
                    <a:pt x="858393" y="796195"/>
                  </a:lnTo>
                  <a:lnTo>
                    <a:pt x="887349" y="753713"/>
                  </a:lnTo>
                  <a:lnTo>
                    <a:pt x="896969" y="722947"/>
                  </a:lnTo>
                  <a:lnTo>
                    <a:pt x="912400" y="732568"/>
                  </a:lnTo>
                  <a:lnTo>
                    <a:pt x="912400" y="717042"/>
                  </a:lnTo>
                  <a:lnTo>
                    <a:pt x="889254" y="686276"/>
                  </a:lnTo>
                  <a:lnTo>
                    <a:pt x="879634" y="649605"/>
                  </a:lnTo>
                  <a:lnTo>
                    <a:pt x="898874" y="624554"/>
                  </a:lnTo>
                  <a:lnTo>
                    <a:pt x="908495" y="622649"/>
                  </a:lnTo>
                  <a:lnTo>
                    <a:pt x="918115" y="641890"/>
                  </a:lnTo>
                  <a:lnTo>
                    <a:pt x="918115" y="620554"/>
                  </a:lnTo>
                  <a:lnTo>
                    <a:pt x="939355" y="595503"/>
                  </a:lnTo>
                  <a:lnTo>
                    <a:pt x="925830" y="566547"/>
                  </a:lnTo>
                  <a:lnTo>
                    <a:pt x="898779" y="597503"/>
                  </a:lnTo>
                  <a:lnTo>
                    <a:pt x="875729" y="591598"/>
                  </a:lnTo>
                  <a:lnTo>
                    <a:pt x="858298" y="618649"/>
                  </a:lnTo>
                  <a:lnTo>
                    <a:pt x="835152" y="659035"/>
                  </a:lnTo>
                  <a:lnTo>
                    <a:pt x="833247" y="682180"/>
                  </a:lnTo>
                  <a:lnTo>
                    <a:pt x="810101" y="709231"/>
                  </a:lnTo>
                  <a:lnTo>
                    <a:pt x="786955" y="722757"/>
                  </a:lnTo>
                  <a:lnTo>
                    <a:pt x="763810" y="763143"/>
                  </a:lnTo>
                  <a:lnTo>
                    <a:pt x="763810" y="797814"/>
                  </a:lnTo>
                  <a:lnTo>
                    <a:pt x="750380" y="820960"/>
                  </a:lnTo>
                  <a:lnTo>
                    <a:pt x="711803" y="836390"/>
                  </a:lnTo>
                  <a:lnTo>
                    <a:pt x="700183" y="834485"/>
                  </a:lnTo>
                  <a:lnTo>
                    <a:pt x="680942" y="807434"/>
                  </a:lnTo>
                  <a:lnTo>
                    <a:pt x="655891" y="805529"/>
                  </a:lnTo>
                  <a:lnTo>
                    <a:pt x="628840" y="869156"/>
                  </a:lnTo>
                  <a:lnTo>
                    <a:pt x="599884" y="871061"/>
                  </a:lnTo>
                  <a:lnTo>
                    <a:pt x="584454" y="853821"/>
                  </a:lnTo>
                  <a:lnTo>
                    <a:pt x="561308" y="869251"/>
                  </a:lnTo>
                  <a:lnTo>
                    <a:pt x="563308" y="950214"/>
                  </a:lnTo>
                  <a:lnTo>
                    <a:pt x="556927" y="991648"/>
                  </a:lnTo>
                  <a:lnTo>
                    <a:pt x="551688" y="1025366"/>
                  </a:lnTo>
                  <a:lnTo>
                    <a:pt x="530542" y="1042797"/>
                  </a:lnTo>
                  <a:lnTo>
                    <a:pt x="503491" y="1038892"/>
                  </a:lnTo>
                  <a:lnTo>
                    <a:pt x="434149" y="1075563"/>
                  </a:lnTo>
                  <a:lnTo>
                    <a:pt x="432245" y="1112139"/>
                  </a:lnTo>
                  <a:lnTo>
                    <a:pt x="455295" y="1183481"/>
                  </a:lnTo>
                  <a:lnTo>
                    <a:pt x="453390" y="1224058"/>
                  </a:lnTo>
                  <a:lnTo>
                    <a:pt x="447104" y="1246060"/>
                  </a:lnTo>
                  <a:lnTo>
                    <a:pt x="437959" y="1278065"/>
                  </a:lnTo>
                  <a:lnTo>
                    <a:pt x="453390" y="1276064"/>
                  </a:lnTo>
                  <a:lnTo>
                    <a:pt x="437959" y="1285685"/>
                  </a:lnTo>
                  <a:lnTo>
                    <a:pt x="435959" y="1345502"/>
                  </a:lnTo>
                  <a:lnTo>
                    <a:pt x="422529" y="1416844"/>
                  </a:lnTo>
                  <a:lnTo>
                    <a:pt x="338804" y="1579721"/>
                  </a:lnTo>
                  <a:lnTo>
                    <a:pt x="316516" y="1622965"/>
                  </a:lnTo>
                  <a:lnTo>
                    <a:pt x="297275" y="1650016"/>
                  </a:lnTo>
                  <a:lnTo>
                    <a:pt x="245173" y="1696307"/>
                  </a:lnTo>
                  <a:lnTo>
                    <a:pt x="245173" y="1711738"/>
                  </a:lnTo>
                  <a:lnTo>
                    <a:pt x="285655" y="1796510"/>
                  </a:lnTo>
                  <a:lnTo>
                    <a:pt x="299180" y="1815751"/>
                  </a:lnTo>
                  <a:lnTo>
                    <a:pt x="312706" y="1819656"/>
                  </a:lnTo>
                  <a:lnTo>
                    <a:pt x="297275" y="1823561"/>
                  </a:lnTo>
                  <a:lnTo>
                    <a:pt x="285655" y="1802416"/>
                  </a:lnTo>
                  <a:lnTo>
                    <a:pt x="306133" y="1934242"/>
                  </a:lnTo>
                  <a:lnTo>
                    <a:pt x="306896" y="1939290"/>
                  </a:lnTo>
                  <a:lnTo>
                    <a:pt x="285655" y="2002917"/>
                  </a:lnTo>
                  <a:lnTo>
                    <a:pt x="235553" y="2070354"/>
                  </a:lnTo>
                  <a:lnTo>
                    <a:pt x="225933" y="2103120"/>
                  </a:lnTo>
                  <a:lnTo>
                    <a:pt x="229838" y="2145602"/>
                  </a:lnTo>
                  <a:lnTo>
                    <a:pt x="260604" y="2211038"/>
                  </a:lnTo>
                  <a:lnTo>
                    <a:pt x="277844" y="2275237"/>
                  </a:lnTo>
                  <a:lnTo>
                    <a:pt x="300990" y="2361438"/>
                  </a:lnTo>
                  <a:lnTo>
                    <a:pt x="362712" y="2511743"/>
                  </a:lnTo>
                  <a:lnTo>
                    <a:pt x="374332" y="2509742"/>
                  </a:lnTo>
                  <a:lnTo>
                    <a:pt x="372332" y="2496312"/>
                  </a:lnTo>
                  <a:lnTo>
                    <a:pt x="405098" y="2502027"/>
                  </a:lnTo>
                  <a:lnTo>
                    <a:pt x="420529" y="2486596"/>
                  </a:lnTo>
                  <a:lnTo>
                    <a:pt x="463010" y="2474976"/>
                  </a:lnTo>
                  <a:lnTo>
                    <a:pt x="435959" y="2482787"/>
                  </a:lnTo>
                  <a:lnTo>
                    <a:pt x="434054" y="2503932"/>
                  </a:lnTo>
                  <a:lnTo>
                    <a:pt x="395478" y="2528983"/>
                  </a:lnTo>
                  <a:lnTo>
                    <a:pt x="378047" y="2527078"/>
                  </a:lnTo>
                  <a:lnTo>
                    <a:pt x="376142" y="2515553"/>
                  </a:lnTo>
                  <a:lnTo>
                    <a:pt x="366522" y="2519267"/>
                  </a:lnTo>
                  <a:lnTo>
                    <a:pt x="413290" y="2626138"/>
                  </a:lnTo>
                  <a:lnTo>
                    <a:pt x="420529" y="2642616"/>
                  </a:lnTo>
                  <a:lnTo>
                    <a:pt x="443674" y="2752535"/>
                  </a:lnTo>
                  <a:lnTo>
                    <a:pt x="455486" y="2969228"/>
                  </a:lnTo>
                  <a:lnTo>
                    <a:pt x="457200" y="3001137"/>
                  </a:lnTo>
                  <a:lnTo>
                    <a:pt x="455200" y="3043619"/>
                  </a:lnTo>
                  <a:lnTo>
                    <a:pt x="437959" y="3114961"/>
                  </a:lnTo>
                  <a:lnTo>
                    <a:pt x="441865" y="3143917"/>
                  </a:lnTo>
                  <a:lnTo>
                    <a:pt x="418719" y="3278886"/>
                  </a:lnTo>
                  <a:lnTo>
                    <a:pt x="406908" y="3314319"/>
                  </a:lnTo>
                  <a:lnTo>
                    <a:pt x="368522" y="3429191"/>
                  </a:lnTo>
                  <a:lnTo>
                    <a:pt x="341662" y="3485102"/>
                  </a:lnTo>
                  <a:lnTo>
                    <a:pt x="341186" y="3485865"/>
                  </a:lnTo>
                  <a:lnTo>
                    <a:pt x="251079" y="3616166"/>
                  </a:lnTo>
                  <a:lnTo>
                    <a:pt x="160496" y="3822478"/>
                  </a:lnTo>
                  <a:lnTo>
                    <a:pt x="89154" y="3897630"/>
                  </a:lnTo>
                  <a:cubicBezTo>
                    <a:pt x="59436" y="3919061"/>
                    <a:pt x="29718" y="3940493"/>
                    <a:pt x="0" y="3961829"/>
                  </a:cubicBezTo>
                  <a:cubicBezTo>
                    <a:pt x="11144" y="3961924"/>
                    <a:pt x="22288" y="3962019"/>
                    <a:pt x="33528" y="3962019"/>
                  </a:cubicBezTo>
                  <a:lnTo>
                    <a:pt x="43148" y="3962019"/>
                  </a:lnTo>
                  <a:lnTo>
                    <a:pt x="64389" y="3962019"/>
                  </a:lnTo>
                  <a:lnTo>
                    <a:pt x="135636" y="3962019"/>
                  </a:lnTo>
                  <a:lnTo>
                    <a:pt x="216598" y="3963924"/>
                  </a:lnTo>
                  <a:lnTo>
                    <a:pt x="220504" y="3963924"/>
                  </a:lnTo>
                  <a:lnTo>
                    <a:pt x="272605" y="3963924"/>
                  </a:lnTo>
                  <a:lnTo>
                    <a:pt x="394049" y="3963924"/>
                  </a:lnTo>
                  <a:lnTo>
                    <a:pt x="438340" y="3963924"/>
                  </a:lnTo>
                  <a:lnTo>
                    <a:pt x="555879" y="3963924"/>
                  </a:lnTo>
                  <a:lnTo>
                    <a:pt x="652272" y="3963924"/>
                  </a:lnTo>
                  <a:lnTo>
                    <a:pt x="756380" y="3965924"/>
                  </a:lnTo>
                  <a:lnTo>
                    <a:pt x="777526" y="3965924"/>
                  </a:lnTo>
                  <a:lnTo>
                    <a:pt x="848868" y="3965924"/>
                  </a:lnTo>
                  <a:lnTo>
                    <a:pt x="910590" y="3965924"/>
                  </a:lnTo>
                  <a:lnTo>
                    <a:pt x="1118806" y="3965924"/>
                  </a:lnTo>
                  <a:lnTo>
                    <a:pt x="1169003" y="3965924"/>
                  </a:lnTo>
                  <a:lnTo>
                    <a:pt x="1186244" y="3965924"/>
                  </a:lnTo>
                  <a:lnTo>
                    <a:pt x="1427226" y="3963924"/>
                  </a:lnTo>
                  <a:lnTo>
                    <a:pt x="1456182" y="3963924"/>
                  </a:lnTo>
                  <a:lnTo>
                    <a:pt x="1471613" y="3963924"/>
                  </a:lnTo>
                  <a:lnTo>
                    <a:pt x="1471613" y="4027551"/>
                  </a:lnTo>
                  <a:lnTo>
                    <a:pt x="1568006" y="4021836"/>
                  </a:lnTo>
                  <a:lnTo>
                    <a:pt x="1598866" y="4019931"/>
                  </a:lnTo>
                  <a:lnTo>
                    <a:pt x="1697164" y="4016026"/>
                  </a:lnTo>
                  <a:lnTo>
                    <a:pt x="1770412" y="4012121"/>
                  </a:lnTo>
                  <a:lnTo>
                    <a:pt x="1795558" y="4010216"/>
                  </a:lnTo>
                  <a:lnTo>
                    <a:pt x="1957388" y="4004406"/>
                  </a:lnTo>
                  <a:lnTo>
                    <a:pt x="2059496" y="3998500"/>
                  </a:lnTo>
                  <a:lnTo>
                    <a:pt x="2107692" y="3996595"/>
                  </a:lnTo>
                  <a:lnTo>
                    <a:pt x="2144363" y="3994690"/>
                  </a:lnTo>
                  <a:lnTo>
                    <a:pt x="2184845" y="3990785"/>
                  </a:lnTo>
                  <a:lnTo>
                    <a:pt x="2217611" y="3988784"/>
                  </a:lnTo>
                  <a:lnTo>
                    <a:pt x="2219611" y="3988784"/>
                  </a:lnTo>
                  <a:lnTo>
                    <a:pt x="2231136" y="3988784"/>
                  </a:lnTo>
                  <a:cubicBezTo>
                    <a:pt x="2300192" y="3983736"/>
                    <a:pt x="2369153" y="3978688"/>
                    <a:pt x="2438209" y="3973639"/>
                  </a:cubicBezTo>
                  <a:lnTo>
                    <a:pt x="2450783" y="3960972"/>
                  </a:lnTo>
                  <a:lnTo>
                    <a:pt x="2444972" y="3947541"/>
                  </a:lnTo>
                  <a:lnTo>
                    <a:pt x="2464213" y="3945541"/>
                  </a:lnTo>
                  <a:lnTo>
                    <a:pt x="2454592" y="3922395"/>
                  </a:lnTo>
                  <a:lnTo>
                    <a:pt x="2462403" y="3914775"/>
                  </a:lnTo>
                  <a:lnTo>
                    <a:pt x="2475929" y="3968782"/>
                  </a:lnTo>
                  <a:lnTo>
                    <a:pt x="2481644" y="3968782"/>
                  </a:lnTo>
                  <a:lnTo>
                    <a:pt x="2468118" y="3895535"/>
                  </a:lnTo>
                  <a:lnTo>
                    <a:pt x="2487358" y="3882009"/>
                  </a:lnTo>
                  <a:lnTo>
                    <a:pt x="2508504" y="3839528"/>
                  </a:lnTo>
                  <a:lnTo>
                    <a:pt x="2527745" y="3828002"/>
                  </a:lnTo>
                  <a:lnTo>
                    <a:pt x="2522029" y="3812572"/>
                  </a:lnTo>
                  <a:lnTo>
                    <a:pt x="2537460" y="3814382"/>
                  </a:lnTo>
                  <a:lnTo>
                    <a:pt x="2541365" y="3822192"/>
                  </a:lnTo>
                  <a:lnTo>
                    <a:pt x="2547080" y="3785521"/>
                  </a:lnTo>
                  <a:lnTo>
                    <a:pt x="2556700" y="3770090"/>
                  </a:lnTo>
                  <a:lnTo>
                    <a:pt x="2570226" y="3762280"/>
                  </a:lnTo>
                  <a:lnTo>
                    <a:pt x="2593372" y="3770090"/>
                  </a:lnTo>
                  <a:lnTo>
                    <a:pt x="2599182" y="3762280"/>
                  </a:lnTo>
                  <a:lnTo>
                    <a:pt x="2603087" y="3737229"/>
                  </a:lnTo>
                  <a:lnTo>
                    <a:pt x="2591467" y="3725704"/>
                  </a:lnTo>
                  <a:lnTo>
                    <a:pt x="2604992" y="3731419"/>
                  </a:lnTo>
                  <a:lnTo>
                    <a:pt x="2632044" y="3706368"/>
                  </a:lnTo>
                  <a:lnTo>
                    <a:pt x="2632044" y="3671602"/>
                  </a:lnTo>
                  <a:lnTo>
                    <a:pt x="2643568" y="3675507"/>
                  </a:lnTo>
                  <a:lnTo>
                    <a:pt x="2643664" y="3674269"/>
                  </a:lnTo>
                  <a:lnTo>
                    <a:pt x="2645569" y="3656266"/>
                  </a:lnTo>
                  <a:lnTo>
                    <a:pt x="2635949" y="3621596"/>
                  </a:lnTo>
                  <a:lnTo>
                    <a:pt x="2643568" y="3625501"/>
                  </a:lnTo>
                  <a:lnTo>
                    <a:pt x="2645569" y="3617690"/>
                  </a:lnTo>
                  <a:lnTo>
                    <a:pt x="2643568" y="3586925"/>
                  </a:lnTo>
                  <a:lnTo>
                    <a:pt x="2674525" y="3488531"/>
                  </a:lnTo>
                  <a:lnTo>
                    <a:pt x="2668619" y="3467386"/>
                  </a:lnTo>
                  <a:lnTo>
                    <a:pt x="2682145" y="3459575"/>
                  </a:lnTo>
                  <a:lnTo>
                    <a:pt x="2693765" y="3440335"/>
                  </a:lnTo>
                  <a:lnTo>
                    <a:pt x="2689860" y="3432715"/>
                  </a:lnTo>
                  <a:lnTo>
                    <a:pt x="2716816" y="3394139"/>
                  </a:lnTo>
                  <a:lnTo>
                    <a:pt x="2747772" y="3376708"/>
                  </a:lnTo>
                  <a:lnTo>
                    <a:pt x="2782443" y="3351657"/>
                  </a:lnTo>
                  <a:lnTo>
                    <a:pt x="2822924" y="3345942"/>
                  </a:lnTo>
                  <a:lnTo>
                    <a:pt x="2848070" y="3314986"/>
                  </a:lnTo>
                  <a:lnTo>
                    <a:pt x="2863501" y="3251359"/>
                  </a:lnTo>
                  <a:lnTo>
                    <a:pt x="2862929" y="3250311"/>
                  </a:lnTo>
                  <a:lnTo>
                    <a:pt x="2853881" y="3234119"/>
                  </a:lnTo>
                  <a:lnTo>
                    <a:pt x="2855786" y="3185922"/>
                  </a:lnTo>
                  <a:lnTo>
                    <a:pt x="2884741" y="3139631"/>
                  </a:lnTo>
                  <a:lnTo>
                    <a:pt x="2911793" y="3133820"/>
                  </a:lnTo>
                  <a:lnTo>
                    <a:pt x="2921413" y="3139631"/>
                  </a:lnTo>
                  <a:lnTo>
                    <a:pt x="2921413" y="3116485"/>
                  </a:lnTo>
                  <a:lnTo>
                    <a:pt x="2929033" y="3110770"/>
                  </a:lnTo>
                  <a:lnTo>
                    <a:pt x="2896362" y="3089624"/>
                  </a:lnTo>
                  <a:lnTo>
                    <a:pt x="2896362" y="3072194"/>
                  </a:lnTo>
                  <a:lnTo>
                    <a:pt x="2907887" y="3052953"/>
                  </a:lnTo>
                  <a:lnTo>
                    <a:pt x="2936844" y="3047238"/>
                  </a:lnTo>
                  <a:lnTo>
                    <a:pt x="2944654" y="3031808"/>
                  </a:lnTo>
                  <a:lnTo>
                    <a:pt x="2958275" y="3025616"/>
                  </a:lnTo>
                  <a:lnTo>
                    <a:pt x="2986945" y="3012567"/>
                  </a:lnTo>
                  <a:lnTo>
                    <a:pt x="3012091" y="3033712"/>
                  </a:lnTo>
                  <a:lnTo>
                    <a:pt x="3035142" y="3031808"/>
                  </a:lnTo>
                  <a:lnTo>
                    <a:pt x="3033236" y="3051048"/>
                  </a:lnTo>
                  <a:lnTo>
                    <a:pt x="3015806" y="3070289"/>
                  </a:lnTo>
                  <a:lnTo>
                    <a:pt x="3083243" y="3081814"/>
                  </a:lnTo>
                  <a:lnTo>
                    <a:pt x="3092863" y="3091434"/>
                  </a:lnTo>
                  <a:lnTo>
                    <a:pt x="3112103" y="3070289"/>
                  </a:lnTo>
                  <a:lnTo>
                    <a:pt x="3129534" y="2958560"/>
                  </a:lnTo>
                  <a:lnTo>
                    <a:pt x="3141060" y="2941129"/>
                  </a:lnTo>
                  <a:lnTo>
                    <a:pt x="3129534" y="2885218"/>
                  </a:lnTo>
                  <a:lnTo>
                    <a:pt x="3137345" y="2850547"/>
                  </a:lnTo>
                  <a:lnTo>
                    <a:pt x="3133439" y="2810161"/>
                  </a:lnTo>
                  <a:lnTo>
                    <a:pt x="3144965" y="2765870"/>
                  </a:lnTo>
                  <a:lnTo>
                    <a:pt x="3169729" y="2729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61C345D4-D364-40C6-B874-B709923B2405}"/>
                </a:ext>
              </a:extLst>
            </p:cNvPr>
            <p:cNvSpPr/>
            <p:nvPr/>
          </p:nvSpPr>
          <p:spPr>
            <a:xfrm>
              <a:off x="8723661" y="5392674"/>
              <a:ext cx="4381" cy="1238"/>
            </a:xfrm>
            <a:custGeom>
              <a:avLst/>
              <a:gdLst>
                <a:gd name="connsiteX0" fmla="*/ 0 w 4381"/>
                <a:gd name="connsiteY0" fmla="*/ 1238 h 1238"/>
                <a:gd name="connsiteX1" fmla="*/ 4382 w 4381"/>
                <a:gd name="connsiteY1" fmla="*/ 667 h 1238"/>
                <a:gd name="connsiteX2" fmla="*/ 1048 w 4381"/>
                <a:gd name="connsiteY2" fmla="*/ 0 h 1238"/>
              </a:gdLst>
              <a:ahLst/>
              <a:cxnLst>
                <a:cxn ang="0">
                  <a:pos x="connsiteX0" y="connsiteY0"/>
                </a:cxn>
                <a:cxn ang="0">
                  <a:pos x="connsiteX1" y="connsiteY1"/>
                </a:cxn>
                <a:cxn ang="0">
                  <a:pos x="connsiteX2" y="connsiteY2"/>
                </a:cxn>
              </a:cxnLst>
              <a:rect l="l" t="t" r="r" b="b"/>
              <a:pathLst>
                <a:path w="4381" h="1238">
                  <a:moveTo>
                    <a:pt x="0" y="1238"/>
                  </a:moveTo>
                  <a:lnTo>
                    <a:pt x="4382" y="667"/>
                  </a:lnTo>
                  <a:lnTo>
                    <a:pt x="1048"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C0EF23A7-F15A-4130-A8C6-CE4BFA9F3C15}"/>
                </a:ext>
              </a:extLst>
            </p:cNvPr>
            <p:cNvSpPr/>
            <p:nvPr/>
          </p:nvSpPr>
          <p:spPr>
            <a:xfrm>
              <a:off x="8720994" y="5325236"/>
              <a:ext cx="32670" cy="28956"/>
            </a:xfrm>
            <a:custGeom>
              <a:avLst/>
              <a:gdLst>
                <a:gd name="connsiteX0" fmla="*/ 26860 w 32670"/>
                <a:gd name="connsiteY0" fmla="*/ 25051 h 28956"/>
                <a:gd name="connsiteX1" fmla="*/ 32671 w 32670"/>
                <a:gd name="connsiteY1" fmla="*/ 9620 h 28956"/>
                <a:gd name="connsiteX2" fmla="*/ 1905 w 32670"/>
                <a:gd name="connsiteY2" fmla="*/ 0 h 28956"/>
                <a:gd name="connsiteX3" fmla="*/ 0 w 32670"/>
                <a:gd name="connsiteY3" fmla="*/ 9620 h 28956"/>
                <a:gd name="connsiteX4" fmla="*/ 5715 w 32670"/>
                <a:gd name="connsiteY4" fmla="*/ 1905 h 28956"/>
                <a:gd name="connsiteX5" fmla="*/ 25050 w 32670"/>
                <a:gd name="connsiteY5" fmla="*/ 9620 h 28956"/>
                <a:gd name="connsiteX6" fmla="*/ 9620 w 32670"/>
                <a:gd name="connsiteY6" fmla="*/ 28956 h 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70" h="28956">
                  <a:moveTo>
                    <a:pt x="26860" y="25051"/>
                  </a:moveTo>
                  <a:lnTo>
                    <a:pt x="32671" y="9620"/>
                  </a:lnTo>
                  <a:lnTo>
                    <a:pt x="1905" y="0"/>
                  </a:lnTo>
                  <a:lnTo>
                    <a:pt x="0" y="9620"/>
                  </a:lnTo>
                  <a:lnTo>
                    <a:pt x="5715" y="1905"/>
                  </a:lnTo>
                  <a:lnTo>
                    <a:pt x="25050" y="9620"/>
                  </a:lnTo>
                  <a:lnTo>
                    <a:pt x="9620" y="2895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05983C27-198B-4B7D-A71E-13C0E4760B8E}"/>
                </a:ext>
              </a:extLst>
            </p:cNvPr>
            <p:cNvSpPr/>
            <p:nvPr/>
          </p:nvSpPr>
          <p:spPr>
            <a:xfrm>
              <a:off x="8703563" y="5334857"/>
              <a:ext cx="104203" cy="63626"/>
            </a:xfrm>
            <a:custGeom>
              <a:avLst/>
              <a:gdLst>
                <a:gd name="connsiteX0" fmla="*/ 75247 w 104203"/>
                <a:gd name="connsiteY0" fmla="*/ 0 h 63626"/>
                <a:gd name="connsiteX1" fmla="*/ 54007 w 104203"/>
                <a:gd name="connsiteY1" fmla="*/ 1905 h 63626"/>
                <a:gd name="connsiteX2" fmla="*/ 44291 w 104203"/>
                <a:gd name="connsiteY2" fmla="*/ 21241 h 63626"/>
                <a:gd name="connsiteX3" fmla="*/ 23146 w 104203"/>
                <a:gd name="connsiteY3" fmla="*/ 25051 h 63626"/>
                <a:gd name="connsiteX4" fmla="*/ 0 w 104203"/>
                <a:gd name="connsiteY4" fmla="*/ 46196 h 63626"/>
                <a:gd name="connsiteX5" fmla="*/ 7811 w 104203"/>
                <a:gd name="connsiteY5" fmla="*/ 46196 h 63626"/>
                <a:gd name="connsiteX6" fmla="*/ 23146 w 104203"/>
                <a:gd name="connsiteY6" fmla="*/ 28956 h 63626"/>
                <a:gd name="connsiteX7" fmla="*/ 40481 w 104203"/>
                <a:gd name="connsiteY7" fmla="*/ 48196 h 63626"/>
                <a:gd name="connsiteX8" fmla="*/ 50102 w 104203"/>
                <a:gd name="connsiteY8" fmla="*/ 44291 h 63626"/>
                <a:gd name="connsiteX9" fmla="*/ 56007 w 104203"/>
                <a:gd name="connsiteY9" fmla="*/ 52006 h 63626"/>
                <a:gd name="connsiteX10" fmla="*/ 42481 w 104203"/>
                <a:gd name="connsiteY10" fmla="*/ 48196 h 63626"/>
                <a:gd name="connsiteX11" fmla="*/ 42481 w 104203"/>
                <a:gd name="connsiteY11" fmla="*/ 55912 h 63626"/>
                <a:gd name="connsiteX12" fmla="*/ 24479 w 104203"/>
                <a:gd name="connsiteY12" fmla="*/ 58484 h 63626"/>
                <a:gd name="connsiteX13" fmla="*/ 54007 w 104203"/>
                <a:gd name="connsiteY13" fmla="*/ 63627 h 63626"/>
                <a:gd name="connsiteX14" fmla="*/ 104204 w 104203"/>
                <a:gd name="connsiteY14" fmla="*/ 0 h 63626"/>
                <a:gd name="connsiteX15" fmla="*/ 86773 w 104203"/>
                <a:gd name="connsiteY15" fmla="*/ 11525 h 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03" h="63626">
                  <a:moveTo>
                    <a:pt x="75247" y="0"/>
                  </a:moveTo>
                  <a:lnTo>
                    <a:pt x="54007" y="1905"/>
                  </a:lnTo>
                  <a:lnTo>
                    <a:pt x="44291" y="21241"/>
                  </a:lnTo>
                  <a:lnTo>
                    <a:pt x="23146" y="25051"/>
                  </a:lnTo>
                  <a:lnTo>
                    <a:pt x="0" y="46196"/>
                  </a:lnTo>
                  <a:lnTo>
                    <a:pt x="7811" y="46196"/>
                  </a:lnTo>
                  <a:lnTo>
                    <a:pt x="23146" y="28956"/>
                  </a:lnTo>
                  <a:lnTo>
                    <a:pt x="40481" y="48196"/>
                  </a:lnTo>
                  <a:lnTo>
                    <a:pt x="50102" y="44291"/>
                  </a:lnTo>
                  <a:lnTo>
                    <a:pt x="56007" y="52006"/>
                  </a:lnTo>
                  <a:lnTo>
                    <a:pt x="42481" y="48196"/>
                  </a:lnTo>
                  <a:lnTo>
                    <a:pt x="42481" y="55912"/>
                  </a:lnTo>
                  <a:lnTo>
                    <a:pt x="24479" y="58484"/>
                  </a:lnTo>
                  <a:lnTo>
                    <a:pt x="54007" y="63627"/>
                  </a:lnTo>
                  <a:lnTo>
                    <a:pt x="104204" y="0"/>
                  </a:lnTo>
                  <a:lnTo>
                    <a:pt x="86773" y="11525"/>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6CBD2AE-DDAD-4BF4-8927-9A466651D98C}"/>
                </a:ext>
              </a:extLst>
            </p:cNvPr>
            <p:cNvSpPr/>
            <p:nvPr/>
          </p:nvSpPr>
          <p:spPr>
            <a:xfrm>
              <a:off x="8104155" y="4126134"/>
              <a:ext cx="38481" cy="48196"/>
            </a:xfrm>
            <a:custGeom>
              <a:avLst/>
              <a:gdLst>
                <a:gd name="connsiteX0" fmla="*/ 7620 w 38481"/>
                <a:gd name="connsiteY0" fmla="*/ 25051 h 48196"/>
                <a:gd name="connsiteX1" fmla="*/ 0 w 38481"/>
                <a:gd name="connsiteY1" fmla="*/ 48196 h 48196"/>
                <a:gd name="connsiteX2" fmla="*/ 32766 w 38481"/>
                <a:gd name="connsiteY2" fmla="*/ 44387 h 48196"/>
                <a:gd name="connsiteX3" fmla="*/ 38481 w 38481"/>
                <a:gd name="connsiteY3" fmla="*/ 32861 h 48196"/>
                <a:gd name="connsiteX4" fmla="*/ 15335 w 38481"/>
                <a:gd name="connsiteY4" fmla="*/ 13525 h 48196"/>
                <a:gd name="connsiteX5" fmla="*/ 21146 w 38481"/>
                <a:gd name="connsiteY5" fmla="*/ 7715 h 48196"/>
                <a:gd name="connsiteX6" fmla="*/ 19241 w 38481"/>
                <a:gd name="connsiteY6" fmla="*/ 0 h 48196"/>
                <a:gd name="connsiteX7" fmla="*/ 9620 w 38481"/>
                <a:gd name="connsiteY7" fmla="*/ 1905 h 48196"/>
                <a:gd name="connsiteX8" fmla="*/ 17241 w 38481"/>
                <a:gd name="connsiteY8" fmla="*/ 26956 h 48196"/>
                <a:gd name="connsiteX9" fmla="*/ 17241 w 38481"/>
                <a:gd name="connsiteY9" fmla="*/ 36576 h 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 h="48196">
                  <a:moveTo>
                    <a:pt x="7620" y="25051"/>
                  </a:moveTo>
                  <a:lnTo>
                    <a:pt x="0" y="48196"/>
                  </a:lnTo>
                  <a:lnTo>
                    <a:pt x="32766" y="44387"/>
                  </a:lnTo>
                  <a:lnTo>
                    <a:pt x="38481" y="32861"/>
                  </a:lnTo>
                  <a:lnTo>
                    <a:pt x="15335" y="13525"/>
                  </a:lnTo>
                  <a:lnTo>
                    <a:pt x="21146" y="7715"/>
                  </a:lnTo>
                  <a:lnTo>
                    <a:pt x="19241" y="0"/>
                  </a:lnTo>
                  <a:lnTo>
                    <a:pt x="9620" y="1905"/>
                  </a:lnTo>
                  <a:lnTo>
                    <a:pt x="17241" y="26956"/>
                  </a:lnTo>
                  <a:lnTo>
                    <a:pt x="17241" y="365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9F5F8523-BD11-4128-9B8A-4758DDE9FC1D}"/>
                </a:ext>
              </a:extLst>
            </p:cNvPr>
            <p:cNvSpPr/>
            <p:nvPr/>
          </p:nvSpPr>
          <p:spPr>
            <a:xfrm>
              <a:off x="8125300" y="4099178"/>
              <a:ext cx="11620" cy="11620"/>
            </a:xfrm>
            <a:custGeom>
              <a:avLst/>
              <a:gdLst>
                <a:gd name="connsiteX0" fmla="*/ 0 w 11620"/>
                <a:gd name="connsiteY0" fmla="*/ 0 h 11620"/>
                <a:gd name="connsiteX1" fmla="*/ 2000 w 11620"/>
                <a:gd name="connsiteY1" fmla="*/ 9620 h 11620"/>
                <a:gd name="connsiteX2" fmla="*/ 11621 w 11620"/>
                <a:gd name="connsiteY2" fmla="*/ 11621 h 11620"/>
              </a:gdLst>
              <a:ahLst/>
              <a:cxnLst>
                <a:cxn ang="0">
                  <a:pos x="connsiteX0" y="connsiteY0"/>
                </a:cxn>
                <a:cxn ang="0">
                  <a:pos x="connsiteX1" y="connsiteY1"/>
                </a:cxn>
                <a:cxn ang="0">
                  <a:pos x="connsiteX2" y="connsiteY2"/>
                </a:cxn>
              </a:cxnLst>
              <a:rect l="l" t="t" r="r" b="b"/>
              <a:pathLst>
                <a:path w="11620" h="11620">
                  <a:moveTo>
                    <a:pt x="0" y="0"/>
                  </a:moveTo>
                  <a:lnTo>
                    <a:pt x="2000" y="9620"/>
                  </a:lnTo>
                  <a:lnTo>
                    <a:pt x="11621" y="116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9278A8F5-F120-4015-95CC-78301F7D6A05}"/>
                </a:ext>
              </a:extLst>
            </p:cNvPr>
            <p:cNvSpPr/>
            <p:nvPr/>
          </p:nvSpPr>
          <p:spPr>
            <a:xfrm>
              <a:off x="8352757" y="5760815"/>
              <a:ext cx="21240" cy="106108"/>
            </a:xfrm>
            <a:custGeom>
              <a:avLst/>
              <a:gdLst>
                <a:gd name="connsiteX0" fmla="*/ 0 w 21240"/>
                <a:gd name="connsiteY0" fmla="*/ 69437 h 106108"/>
                <a:gd name="connsiteX1" fmla="*/ 3810 w 21240"/>
                <a:gd name="connsiteY1" fmla="*/ 106109 h 106108"/>
                <a:gd name="connsiteX2" fmla="*/ 17336 w 21240"/>
                <a:gd name="connsiteY2" fmla="*/ 104108 h 106108"/>
                <a:gd name="connsiteX3" fmla="*/ 21241 w 21240"/>
                <a:gd name="connsiteY3" fmla="*/ 94392 h 106108"/>
                <a:gd name="connsiteX4" fmla="*/ 21241 w 21240"/>
                <a:gd name="connsiteY4" fmla="*/ 0 h 106108"/>
                <a:gd name="connsiteX5" fmla="*/ 7715 w 21240"/>
                <a:gd name="connsiteY5" fmla="*/ 25051 h 106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0" h="106108">
                  <a:moveTo>
                    <a:pt x="0" y="69437"/>
                  </a:moveTo>
                  <a:lnTo>
                    <a:pt x="3810" y="106109"/>
                  </a:lnTo>
                  <a:lnTo>
                    <a:pt x="17336" y="104108"/>
                  </a:lnTo>
                  <a:lnTo>
                    <a:pt x="21241" y="94392"/>
                  </a:lnTo>
                  <a:lnTo>
                    <a:pt x="21241" y="0"/>
                  </a:lnTo>
                  <a:lnTo>
                    <a:pt x="7715" y="2505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FFAB0816-7839-4A80-9101-88094748C65A}"/>
                </a:ext>
              </a:extLst>
            </p:cNvPr>
            <p:cNvSpPr/>
            <p:nvPr/>
          </p:nvSpPr>
          <p:spPr>
            <a:xfrm>
              <a:off x="8154161" y="6215729"/>
              <a:ext cx="5810" cy="7810"/>
            </a:xfrm>
            <a:custGeom>
              <a:avLst/>
              <a:gdLst>
                <a:gd name="connsiteX0" fmla="*/ 0 w 5810"/>
                <a:gd name="connsiteY0" fmla="*/ 7811 h 7810"/>
                <a:gd name="connsiteX1" fmla="*/ 5810 w 5810"/>
                <a:gd name="connsiteY1" fmla="*/ 7811 h 7810"/>
                <a:gd name="connsiteX2" fmla="*/ 3905 w 5810"/>
                <a:gd name="connsiteY2" fmla="*/ 0 h 7810"/>
              </a:gdLst>
              <a:ahLst/>
              <a:cxnLst>
                <a:cxn ang="0">
                  <a:pos x="connsiteX0" y="connsiteY0"/>
                </a:cxn>
                <a:cxn ang="0">
                  <a:pos x="connsiteX1" y="connsiteY1"/>
                </a:cxn>
                <a:cxn ang="0">
                  <a:pos x="connsiteX2" y="connsiteY2"/>
                </a:cxn>
              </a:cxnLst>
              <a:rect l="l" t="t" r="r" b="b"/>
              <a:pathLst>
                <a:path w="5810" h="7810">
                  <a:moveTo>
                    <a:pt x="0" y="7811"/>
                  </a:moveTo>
                  <a:lnTo>
                    <a:pt x="5810" y="7811"/>
                  </a:lnTo>
                  <a:lnTo>
                    <a:pt x="390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12D450D9-E065-4FC5-8C13-BF2158E26720}"/>
                </a:ext>
              </a:extLst>
            </p:cNvPr>
            <p:cNvSpPr/>
            <p:nvPr/>
          </p:nvSpPr>
          <p:spPr>
            <a:xfrm>
              <a:off x="8356758" y="5867590"/>
              <a:ext cx="9525" cy="9715"/>
            </a:xfrm>
            <a:custGeom>
              <a:avLst/>
              <a:gdLst>
                <a:gd name="connsiteX0" fmla="*/ 7715 w 9525"/>
                <a:gd name="connsiteY0" fmla="*/ 3905 h 9715"/>
                <a:gd name="connsiteX1" fmla="*/ 7715 w 9525"/>
                <a:gd name="connsiteY1" fmla="*/ 2095 h 9715"/>
                <a:gd name="connsiteX2" fmla="*/ 5811 w 9525"/>
                <a:gd name="connsiteY2" fmla="*/ 2095 h 9715"/>
                <a:gd name="connsiteX3" fmla="*/ 3810 w 9525"/>
                <a:gd name="connsiteY3" fmla="*/ 0 h 9715"/>
                <a:gd name="connsiteX4" fmla="*/ 2000 w 9525"/>
                <a:gd name="connsiteY4" fmla="*/ 2095 h 9715"/>
                <a:gd name="connsiteX5" fmla="*/ 0 w 9525"/>
                <a:gd name="connsiteY5" fmla="*/ 3905 h 9715"/>
                <a:gd name="connsiteX6" fmla="*/ 2000 w 9525"/>
                <a:gd name="connsiteY6" fmla="*/ 5810 h 9715"/>
                <a:gd name="connsiteX7" fmla="*/ 2096 w 9525"/>
                <a:gd name="connsiteY7" fmla="*/ 5905 h 9715"/>
                <a:gd name="connsiteX8" fmla="*/ 1715 w 9525"/>
                <a:gd name="connsiteY8" fmla="*/ 6953 h 9715"/>
                <a:gd name="connsiteX9" fmla="*/ 3048 w 9525"/>
                <a:gd name="connsiteY9" fmla="*/ 6953 h 9715"/>
                <a:gd name="connsiteX10" fmla="*/ 3810 w 9525"/>
                <a:gd name="connsiteY10" fmla="*/ 7811 h 9715"/>
                <a:gd name="connsiteX11" fmla="*/ 5811 w 9525"/>
                <a:gd name="connsiteY11" fmla="*/ 9715 h 9715"/>
                <a:gd name="connsiteX12" fmla="*/ 5811 w 9525"/>
                <a:gd name="connsiteY12" fmla="*/ 7811 h 9715"/>
                <a:gd name="connsiteX13" fmla="*/ 7715 w 9525"/>
                <a:gd name="connsiteY13" fmla="*/ 7811 h 9715"/>
                <a:gd name="connsiteX14" fmla="*/ 7715 w 9525"/>
                <a:gd name="connsiteY14" fmla="*/ 6953 h 9715"/>
                <a:gd name="connsiteX15" fmla="*/ 9525 w 9525"/>
                <a:gd name="connsiteY15" fmla="*/ 6953 h 9715"/>
                <a:gd name="connsiteX16" fmla="*/ 7715 w 9525"/>
                <a:gd name="connsiteY16" fmla="*/ 5143 h 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 h="9715">
                  <a:moveTo>
                    <a:pt x="7715" y="3905"/>
                  </a:moveTo>
                  <a:lnTo>
                    <a:pt x="7715" y="2095"/>
                  </a:lnTo>
                  <a:lnTo>
                    <a:pt x="5811" y="2095"/>
                  </a:lnTo>
                  <a:lnTo>
                    <a:pt x="3810" y="0"/>
                  </a:lnTo>
                  <a:lnTo>
                    <a:pt x="2000" y="2095"/>
                  </a:lnTo>
                  <a:lnTo>
                    <a:pt x="0" y="3905"/>
                  </a:lnTo>
                  <a:lnTo>
                    <a:pt x="2000" y="5810"/>
                  </a:lnTo>
                  <a:lnTo>
                    <a:pt x="2096" y="5905"/>
                  </a:lnTo>
                  <a:lnTo>
                    <a:pt x="1715" y="6953"/>
                  </a:lnTo>
                  <a:lnTo>
                    <a:pt x="3048" y="6953"/>
                  </a:lnTo>
                  <a:lnTo>
                    <a:pt x="3810" y="7811"/>
                  </a:lnTo>
                  <a:lnTo>
                    <a:pt x="5811" y="9715"/>
                  </a:lnTo>
                  <a:lnTo>
                    <a:pt x="5811" y="7811"/>
                  </a:lnTo>
                  <a:lnTo>
                    <a:pt x="7715" y="7811"/>
                  </a:lnTo>
                  <a:lnTo>
                    <a:pt x="7715" y="6953"/>
                  </a:lnTo>
                  <a:lnTo>
                    <a:pt x="9525" y="6953"/>
                  </a:lnTo>
                  <a:lnTo>
                    <a:pt x="7715" y="51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B87A1F9-B5AC-4FDA-A9C9-D31FE1DBB964}"/>
                </a:ext>
              </a:extLst>
            </p:cNvPr>
            <p:cNvSpPr/>
            <p:nvPr/>
          </p:nvSpPr>
          <p:spPr>
            <a:xfrm>
              <a:off x="8343328" y="5883021"/>
              <a:ext cx="7524" cy="11620"/>
            </a:xfrm>
            <a:custGeom>
              <a:avLst/>
              <a:gdLst>
                <a:gd name="connsiteX0" fmla="*/ 5715 w 7524"/>
                <a:gd name="connsiteY0" fmla="*/ 3905 h 11620"/>
                <a:gd name="connsiteX1" fmla="*/ 5715 w 7524"/>
                <a:gd name="connsiteY1" fmla="*/ 2000 h 11620"/>
                <a:gd name="connsiteX2" fmla="*/ 3715 w 7524"/>
                <a:gd name="connsiteY2" fmla="*/ 0 h 11620"/>
                <a:gd name="connsiteX3" fmla="*/ 0 w 7524"/>
                <a:gd name="connsiteY3" fmla="*/ 2000 h 11620"/>
                <a:gd name="connsiteX4" fmla="*/ 0 w 7524"/>
                <a:gd name="connsiteY4" fmla="*/ 5905 h 11620"/>
                <a:gd name="connsiteX5" fmla="*/ 0 w 7524"/>
                <a:gd name="connsiteY5" fmla="*/ 7811 h 11620"/>
                <a:gd name="connsiteX6" fmla="*/ 0 w 7524"/>
                <a:gd name="connsiteY6" fmla="*/ 9620 h 11620"/>
                <a:gd name="connsiteX7" fmla="*/ 1905 w 7524"/>
                <a:gd name="connsiteY7" fmla="*/ 11620 h 11620"/>
                <a:gd name="connsiteX8" fmla="*/ 3429 w 7524"/>
                <a:gd name="connsiteY8" fmla="*/ 10001 h 11620"/>
                <a:gd name="connsiteX9" fmla="*/ 3620 w 7524"/>
                <a:gd name="connsiteY9" fmla="*/ 10763 h 11620"/>
                <a:gd name="connsiteX10" fmla="*/ 4382 w 7524"/>
                <a:gd name="connsiteY10" fmla="*/ 9620 h 11620"/>
                <a:gd name="connsiteX11" fmla="*/ 5715 w 7524"/>
                <a:gd name="connsiteY11" fmla="*/ 9620 h 11620"/>
                <a:gd name="connsiteX12" fmla="*/ 5715 w 7524"/>
                <a:gd name="connsiteY12" fmla="*/ 7811 h 11620"/>
                <a:gd name="connsiteX13" fmla="*/ 5715 w 7524"/>
                <a:gd name="connsiteY13" fmla="*/ 7620 h 11620"/>
                <a:gd name="connsiteX14" fmla="*/ 7525 w 7524"/>
                <a:gd name="connsiteY14" fmla="*/ 5048 h 11620"/>
                <a:gd name="connsiteX15" fmla="*/ 5715 w 7524"/>
                <a:gd name="connsiteY15" fmla="*/ 447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 h="11620">
                  <a:moveTo>
                    <a:pt x="5715" y="3905"/>
                  </a:moveTo>
                  <a:lnTo>
                    <a:pt x="5715" y="2000"/>
                  </a:lnTo>
                  <a:lnTo>
                    <a:pt x="3715" y="0"/>
                  </a:lnTo>
                  <a:lnTo>
                    <a:pt x="0" y="2000"/>
                  </a:lnTo>
                  <a:lnTo>
                    <a:pt x="0" y="5905"/>
                  </a:lnTo>
                  <a:lnTo>
                    <a:pt x="0" y="7811"/>
                  </a:lnTo>
                  <a:lnTo>
                    <a:pt x="0" y="9620"/>
                  </a:lnTo>
                  <a:lnTo>
                    <a:pt x="1905" y="11620"/>
                  </a:lnTo>
                  <a:lnTo>
                    <a:pt x="3429" y="10001"/>
                  </a:lnTo>
                  <a:lnTo>
                    <a:pt x="3620" y="10763"/>
                  </a:lnTo>
                  <a:lnTo>
                    <a:pt x="4382" y="9620"/>
                  </a:lnTo>
                  <a:lnTo>
                    <a:pt x="5715" y="9620"/>
                  </a:lnTo>
                  <a:lnTo>
                    <a:pt x="5715" y="7811"/>
                  </a:lnTo>
                  <a:lnTo>
                    <a:pt x="5715" y="7620"/>
                  </a:lnTo>
                  <a:lnTo>
                    <a:pt x="7525" y="5048"/>
                  </a:lnTo>
                  <a:lnTo>
                    <a:pt x="5715" y="447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9C483FF8-2A7A-4259-8C34-A60E44EF8FB0}"/>
                </a:ext>
              </a:extLst>
            </p:cNvPr>
            <p:cNvSpPr/>
            <p:nvPr/>
          </p:nvSpPr>
          <p:spPr>
            <a:xfrm>
              <a:off x="8349042" y="5875401"/>
              <a:ext cx="7715" cy="5714"/>
            </a:xfrm>
            <a:custGeom>
              <a:avLst/>
              <a:gdLst>
                <a:gd name="connsiteX0" fmla="*/ 3906 w 7715"/>
                <a:gd name="connsiteY0" fmla="*/ 0 h 5714"/>
                <a:gd name="connsiteX1" fmla="*/ 3143 w 7715"/>
                <a:gd name="connsiteY1" fmla="*/ 0 h 5714"/>
                <a:gd name="connsiteX2" fmla="*/ 1905 w 7715"/>
                <a:gd name="connsiteY2" fmla="*/ 0 h 5714"/>
                <a:gd name="connsiteX3" fmla="*/ 0 w 7715"/>
                <a:gd name="connsiteY3" fmla="*/ 1905 h 5714"/>
                <a:gd name="connsiteX4" fmla="*/ 1905 w 7715"/>
                <a:gd name="connsiteY4" fmla="*/ 3905 h 5714"/>
                <a:gd name="connsiteX5" fmla="*/ 3906 w 7715"/>
                <a:gd name="connsiteY5" fmla="*/ 3905 h 5714"/>
                <a:gd name="connsiteX6" fmla="*/ 5811 w 7715"/>
                <a:gd name="connsiteY6" fmla="*/ 5715 h 5714"/>
                <a:gd name="connsiteX7" fmla="*/ 5811 w 7715"/>
                <a:gd name="connsiteY7" fmla="*/ 1905 h 5714"/>
                <a:gd name="connsiteX8" fmla="*/ 5811 w 7715"/>
                <a:gd name="connsiteY8" fmla="*/ 1810 h 5714"/>
                <a:gd name="connsiteX9" fmla="*/ 7715 w 7715"/>
                <a:gd name="connsiteY9" fmla="*/ 0 h 5714"/>
                <a:gd name="connsiteX10" fmla="*/ 5811 w 7715"/>
                <a:gd name="connsiteY10" fmla="*/ 0 h 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5" h="5714">
                  <a:moveTo>
                    <a:pt x="3906" y="0"/>
                  </a:moveTo>
                  <a:lnTo>
                    <a:pt x="3143" y="0"/>
                  </a:lnTo>
                  <a:lnTo>
                    <a:pt x="1905" y="0"/>
                  </a:lnTo>
                  <a:lnTo>
                    <a:pt x="0" y="1905"/>
                  </a:lnTo>
                  <a:lnTo>
                    <a:pt x="1905" y="3905"/>
                  </a:lnTo>
                  <a:lnTo>
                    <a:pt x="3906" y="3905"/>
                  </a:lnTo>
                  <a:lnTo>
                    <a:pt x="5811" y="5715"/>
                  </a:lnTo>
                  <a:lnTo>
                    <a:pt x="5811" y="1905"/>
                  </a:lnTo>
                  <a:lnTo>
                    <a:pt x="5811" y="1810"/>
                  </a:lnTo>
                  <a:lnTo>
                    <a:pt x="7715" y="0"/>
                  </a:lnTo>
                  <a:lnTo>
                    <a:pt x="5811"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F64F6E3B-9650-42CD-B90C-B1384A0841E3}"/>
                </a:ext>
              </a:extLst>
            </p:cNvPr>
            <p:cNvSpPr/>
            <p:nvPr/>
          </p:nvSpPr>
          <p:spPr>
            <a:xfrm>
              <a:off x="8470391" y="5602795"/>
              <a:ext cx="28860" cy="17335"/>
            </a:xfrm>
            <a:custGeom>
              <a:avLst/>
              <a:gdLst>
                <a:gd name="connsiteX0" fmla="*/ 0 w 28860"/>
                <a:gd name="connsiteY0" fmla="*/ 17336 h 17335"/>
                <a:gd name="connsiteX1" fmla="*/ 21145 w 28860"/>
                <a:gd name="connsiteY1" fmla="*/ 9620 h 17335"/>
                <a:gd name="connsiteX2" fmla="*/ 28860 w 28860"/>
                <a:gd name="connsiteY2" fmla="*/ 3810 h 17335"/>
                <a:gd name="connsiteX3" fmla="*/ 21145 w 28860"/>
                <a:gd name="connsiteY3" fmla="*/ 0 h 17335"/>
              </a:gdLst>
              <a:ahLst/>
              <a:cxnLst>
                <a:cxn ang="0">
                  <a:pos x="connsiteX0" y="connsiteY0"/>
                </a:cxn>
                <a:cxn ang="0">
                  <a:pos x="connsiteX1" y="connsiteY1"/>
                </a:cxn>
                <a:cxn ang="0">
                  <a:pos x="connsiteX2" y="connsiteY2"/>
                </a:cxn>
                <a:cxn ang="0">
                  <a:pos x="connsiteX3" y="connsiteY3"/>
                </a:cxn>
              </a:cxnLst>
              <a:rect l="l" t="t" r="r" b="b"/>
              <a:pathLst>
                <a:path w="28860" h="17335">
                  <a:moveTo>
                    <a:pt x="0" y="17336"/>
                  </a:moveTo>
                  <a:lnTo>
                    <a:pt x="21145" y="9620"/>
                  </a:lnTo>
                  <a:lnTo>
                    <a:pt x="28860" y="3810"/>
                  </a:lnTo>
                  <a:lnTo>
                    <a:pt x="21145"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3587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1954</Words>
  <Application>Microsoft Office PowerPoint</Application>
  <PresentationFormat>Widescreen</PresentationFormat>
  <Paragraphs>288</Paragraphs>
  <Slides>28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Franklin Gothic Book</vt:lpstr>
      <vt:lpstr>Franklin Gothic Demi</vt:lpstr>
      <vt:lpstr>Franklin Gothic Heavy</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Hurtado-Arboleda</dc:creator>
  <cp:lastModifiedBy>Maurer, Jennifer (TREASURY)</cp:lastModifiedBy>
  <cp:revision>24</cp:revision>
  <dcterms:created xsi:type="dcterms:W3CDTF">2022-08-31T11:13:34Z</dcterms:created>
  <dcterms:modified xsi:type="dcterms:W3CDTF">2023-05-17T13:09:38Z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2022-09-29T02:10:10Z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f3c5f508-57f0-47d6-8293-70ded920739c</vt:lpwstr>
  </property>
  <property fmtid="{D5CDD505-2E9C-101B-9397-08002B2CF9AE}" pid="8" name="MSIP_Label_3a2fed65-62e7-46ea-af74-187e0c17143a_ContentBits">
    <vt:lpwstr>0</vt:lpwstr>
  </property>
</Properties>
</file>