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M0xYIKEGHQhPoikDIRYJrAq5S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D0467C-68CA-45AF-BB60-471696298866}">
  <a:tblStyle styleId="{8CD0467C-68CA-45AF-BB60-47169629886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75" autoAdjust="0"/>
  </p:normalViewPr>
  <p:slideViewPr>
    <p:cSldViewPr snapToGrid="0">
      <p:cViewPr>
        <p:scale>
          <a:sx n="74" d="100"/>
          <a:sy n="74" d="100"/>
        </p:scale>
        <p:origin x="1254" y="28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5455"/>
          </a:xfrm>
          <a:prstGeom prst="rect">
            <a:avLst/>
          </a:prstGeom>
          <a:noFill/>
          <a:ln>
            <a:noFill/>
          </a:ln>
        </p:spPr>
        <p:txBody>
          <a:bodyPr spcFirstLastPara="1" wrap="square" lIns="93300" tIns="46650" rIns="93300" bIns="466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8132" y="0"/>
            <a:ext cx="3043343" cy="465455"/>
          </a:xfrm>
          <a:prstGeom prst="rect">
            <a:avLst/>
          </a:prstGeom>
          <a:noFill/>
          <a:ln>
            <a:noFill/>
          </a:ln>
        </p:spPr>
        <p:txBody>
          <a:bodyPr spcFirstLastPara="1" wrap="square" lIns="93300" tIns="46650" rIns="93300" bIns="466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29"/>
            <a:ext cx="3043343" cy="465455"/>
          </a:xfrm>
          <a:prstGeom prst="rect">
            <a:avLst/>
          </a:prstGeom>
          <a:noFill/>
          <a:ln>
            <a:noFill/>
          </a:ln>
        </p:spPr>
        <p:txBody>
          <a:bodyPr spcFirstLastPara="1" wrap="square" lIns="93300" tIns="46650" rIns="93300" bIns="466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orensicglobal.org/blog-single.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nasfaa.org/certification_fee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mailto:CFAA@nasfaa.org"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asfaa.org/whycertif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 name="Google Shape;63;p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64" name="Google Shape;64;p1:notes"/>
          <p:cNvSpPr txBox="1">
            <a:spLocks noGrp="1"/>
          </p:cNvSpPr>
          <p:nvPr>
            <p:ph type="hdr" idx="3"/>
          </p:nvPr>
        </p:nvSpPr>
        <p:spPr>
          <a:xfrm>
            <a:off x="0" y="0"/>
            <a:ext cx="3043343" cy="465455"/>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5" name="Google Shape;65;p1:notes"/>
          <p:cNvSpPr txBox="1">
            <a:spLocks noGrp="1"/>
          </p:cNvSpPr>
          <p:nvPr>
            <p:ph type="dt" idx="10"/>
          </p:nvPr>
        </p:nvSpPr>
        <p:spPr>
          <a:xfrm>
            <a:off x="3978132" y="0"/>
            <a:ext cx="3043343" cy="465455"/>
          </a:xfrm>
          <a:prstGeom prst="rect">
            <a:avLst/>
          </a:prstGeom>
          <a:noFill/>
          <a:ln>
            <a:noFill/>
          </a:ln>
        </p:spPr>
        <p:txBody>
          <a:bodyPr spcFirstLastPara="1" wrap="square" lIns="93300" tIns="46650" rIns="93300" bIns="46650" anchor="t" anchorCtr="0">
            <a:noAutofit/>
          </a:bodyPr>
          <a:lstStyle/>
          <a:p>
            <a:pPr marL="0" marR="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1/18/2022 3:38 PM</a:t>
            </a:r>
            <a:endParaRPr sz="1200" b="0" i="0" u="none" strike="noStrike" cap="none">
              <a:solidFill>
                <a:schemeClr val="dk1"/>
              </a:solidFill>
              <a:latin typeface="Calibri"/>
              <a:ea typeface="Calibri"/>
              <a:cs typeface="Calibri"/>
              <a:sym typeface="Calibri"/>
            </a:endParaRPr>
          </a:p>
        </p:txBody>
      </p:sp>
      <p:sp>
        <p:nvSpPr>
          <p:cNvPr id="66" name="Google Shape;66;p1:notes"/>
          <p:cNvSpPr txBox="1">
            <a:spLocks noGrp="1"/>
          </p:cNvSpPr>
          <p:nvPr>
            <p:ph type="ftr" idx="11"/>
          </p:nvPr>
        </p:nvSpPr>
        <p:spPr>
          <a:xfrm>
            <a:off x="0" y="8842029"/>
            <a:ext cx="6320790" cy="465455"/>
          </a:xfrm>
          <a:prstGeom prst="rect">
            <a:avLst/>
          </a:prstGeom>
          <a:noFill/>
          <a:ln>
            <a:noFill/>
          </a:ln>
        </p:spPr>
        <p:txBody>
          <a:bodyPr spcFirstLastPara="1" wrap="square" lIns="93300" tIns="46650" rIns="93300" bIns="46650" anchor="b" anchorCtr="0">
            <a:noAutofit/>
          </a:bodyPr>
          <a:lstStyle/>
          <a:p>
            <a:pPr marL="0" marR="0" lvl="0" indent="0" algn="l" rtl="0">
              <a:spcBef>
                <a:spcPts val="0"/>
              </a:spcBef>
              <a:spcAft>
                <a:spcPts val="0"/>
              </a:spcAft>
              <a:buNone/>
            </a:pPr>
            <a:r>
              <a:rPr lang="en-US" sz="500" b="0" i="0" u="none" strike="noStrike" cap="none">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a:p>
          <a:p>
            <a:pPr marL="0" marR="0" lvl="0" indent="0" algn="l" rtl="0">
              <a:spcBef>
                <a:spcPts val="0"/>
              </a:spcBef>
              <a:spcAft>
                <a:spcPts val="0"/>
              </a:spcAft>
              <a:buNone/>
            </a:pPr>
            <a:r>
              <a:rPr lang="en-US" sz="500" b="0" i="0" u="none" strike="noStrike" cap="none">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b="0" i="0" u="none" strike="noStrike" cap="none">
                <a:solidFill>
                  <a:srgbClr val="000000"/>
                </a:solidFill>
                <a:latin typeface="Calibri"/>
                <a:ea typeface="Calibri"/>
                <a:cs typeface="Calibri"/>
                <a:sym typeface="Calibri"/>
              </a:rPr>
            </a:br>
            <a:r>
              <a:rPr lang="en-US" sz="500" b="0" i="0" u="none" strike="noStrike" cap="none">
                <a:solidFill>
                  <a:srgbClr val="000000"/>
                </a:solidFill>
                <a:latin typeface="Calibri"/>
                <a:ea typeface="Calibri"/>
                <a:cs typeface="Calibri"/>
                <a:sym typeface="Calibri"/>
              </a:rPr>
              <a:t>MICROSOFT MAKES NO WARRANTIES, EXPRESS, IMPLIED OR STATUTORY, AS TO THE INFORMATION IN THIS PRESENTATION.</a:t>
            </a:r>
            <a:endParaRPr/>
          </a:p>
          <a:p>
            <a:pPr marL="0" marR="0" lvl="0" indent="0" algn="l" rtl="0">
              <a:spcBef>
                <a:spcPts val="0"/>
              </a:spcBef>
              <a:spcAft>
                <a:spcPts val="0"/>
              </a:spcAft>
              <a:buNone/>
            </a:pPr>
            <a:endParaRPr sz="500" b="0" i="0" u="none" strike="noStrike" cap="none">
              <a:solidFill>
                <a:schemeClr val="dk1"/>
              </a:solidFill>
              <a:latin typeface="Calibri"/>
              <a:ea typeface="Calibri"/>
              <a:cs typeface="Calibri"/>
              <a:sym typeface="Calibri"/>
            </a:endParaRPr>
          </a:p>
        </p:txBody>
      </p:sp>
      <p:sp>
        <p:nvSpPr>
          <p:cNvPr id="67" name="Google Shape;67;p1:notes"/>
          <p:cNvSpPr txBox="1">
            <a:spLocks noGrp="1"/>
          </p:cNvSpPr>
          <p:nvPr>
            <p:ph type="sldNum" idx="12"/>
          </p:nvPr>
        </p:nvSpPr>
        <p:spPr>
          <a:xfrm>
            <a:off x="6320790" y="8842029"/>
            <a:ext cx="700685" cy="46545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sz="1200" b="1" dirty="0" smtClean="0"/>
              <a:t>Get Started Today</a:t>
            </a:r>
            <a:endParaRPr lang="en-US" sz="1200" dirty="0" smtClean="0"/>
          </a:p>
          <a:p>
            <a:pPr marL="0" lvl="0" indent="0" algn="l" rtl="0">
              <a:spcBef>
                <a:spcPts val="0"/>
              </a:spcBef>
              <a:spcAft>
                <a:spcPts val="0"/>
              </a:spcAft>
              <a:buNone/>
            </a:pPr>
            <a:r>
              <a:rPr lang="en-US" sz="1200" dirty="0" smtClean="0"/>
              <a:t> </a:t>
            </a:r>
          </a:p>
          <a:p>
            <a:pPr marL="0" lvl="0" indent="0" algn="l" rtl="0">
              <a:spcBef>
                <a:spcPts val="0"/>
              </a:spcBef>
              <a:spcAft>
                <a:spcPts val="0"/>
              </a:spcAft>
              <a:buNone/>
            </a:pPr>
            <a:r>
              <a:rPr lang="en-US" sz="1200" dirty="0" smtClean="0"/>
              <a:t>To earn the recognition you deserve, the initial process is straightforward:</a:t>
            </a:r>
          </a:p>
          <a:p>
            <a:pPr marL="0" lvl="0" indent="0" algn="l" rtl="0">
              <a:spcBef>
                <a:spcPts val="0"/>
              </a:spcBef>
              <a:spcAft>
                <a:spcPts val="0"/>
              </a:spcAft>
              <a:buNone/>
            </a:pPr>
            <a:r>
              <a:rPr lang="en-US" sz="1200" dirty="0" smtClean="0"/>
              <a:t> </a:t>
            </a:r>
          </a:p>
          <a:p>
            <a:pPr marL="0" lvl="0" indent="0" algn="l" rtl="0">
              <a:spcBef>
                <a:spcPts val="0"/>
              </a:spcBef>
              <a:spcAft>
                <a:spcPts val="0"/>
              </a:spcAft>
              <a:buNone/>
            </a:pPr>
            <a:r>
              <a:rPr lang="en-US" sz="1200" dirty="0" smtClean="0"/>
              <a:t>First, check to make sure you meet the qualifying criteria, established by the Commission. </a:t>
            </a:r>
            <a:br>
              <a:rPr lang="en-US" sz="1200" dirty="0" smtClean="0"/>
            </a:br>
            <a:endParaRPr lang="en-US" sz="1200" dirty="0" smtClean="0"/>
          </a:p>
          <a:p>
            <a:pPr marL="0" lvl="0" indent="0" algn="l" rtl="0">
              <a:spcBef>
                <a:spcPts val="0"/>
              </a:spcBef>
              <a:spcAft>
                <a:spcPts val="0"/>
              </a:spcAft>
              <a:buNone/>
            </a:pPr>
            <a:r>
              <a:rPr lang="en-US" sz="1200" dirty="0" smtClean="0"/>
              <a:t>Once you’ve confirmed you’re eligible, you’ll apply online and get ready to sit for the knowledge exam.</a:t>
            </a:r>
          </a:p>
          <a:p>
            <a:pPr marL="0" lvl="0" indent="0" algn="l" rtl="0">
              <a:spcBef>
                <a:spcPts val="0"/>
              </a:spcBef>
              <a:spcAft>
                <a:spcPts val="0"/>
              </a:spcAft>
              <a:buNone/>
            </a:pPr>
            <a:r>
              <a:rPr lang="en-US" sz="1200" dirty="0" smtClean="0"/>
              <a:t> </a:t>
            </a:r>
          </a:p>
          <a:p>
            <a:pPr marL="0" lvl="0" indent="0" algn="l" rtl="0">
              <a:spcBef>
                <a:spcPts val="0"/>
              </a:spcBef>
              <a:spcAft>
                <a:spcPts val="0"/>
              </a:spcAft>
              <a:buNone/>
            </a:pPr>
            <a:r>
              <a:rPr lang="en-US" sz="1200" dirty="0" smtClean="0"/>
              <a:t>Then you’ll need to take and pass the exam! </a:t>
            </a:r>
          </a:p>
          <a:p>
            <a:pPr marL="0" lvl="0" indent="0" algn="l" rtl="0">
              <a:spcBef>
                <a:spcPts val="0"/>
              </a:spcBef>
              <a:spcAft>
                <a:spcPts val="0"/>
              </a:spcAft>
              <a:buNone/>
            </a:pPr>
            <a:r>
              <a:rPr lang="en-US" sz="1200" dirty="0" smtClean="0"/>
              <a:t> </a:t>
            </a:r>
          </a:p>
          <a:p>
            <a:pPr marL="0" lvl="0" indent="0" algn="l" rtl="0">
              <a:spcBef>
                <a:spcPts val="0"/>
              </a:spcBef>
              <a:spcAft>
                <a:spcPts val="0"/>
              </a:spcAft>
              <a:buNone/>
            </a:pPr>
            <a:r>
              <a:rPr lang="en-US" sz="1200" dirty="0" smtClean="0"/>
              <a:t>Fortunately, you’ll only have to take the exam once. You can maintain the FAAC designation without taking the exam again, as long as you keep up with the recertification requirements and don’t let your FAAC designation expire.</a:t>
            </a:r>
          </a:p>
          <a:p>
            <a:pPr marL="0" lvl="0" indent="0" algn="l" rtl="0">
              <a:spcBef>
                <a:spcPts val="0"/>
              </a:spcBef>
              <a:spcAft>
                <a:spcPts val="0"/>
              </a:spcAft>
              <a:buNone/>
            </a:pPr>
            <a:endParaRPr lang="en-US" sz="1200" dirty="0"/>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818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sz="1200" b="1" dirty="0" smtClean="0"/>
              <a:t>Check Your Eligibility  </a:t>
            </a:r>
            <a:endParaRPr lang="en-US" sz="1200" dirty="0" smtClean="0"/>
          </a:p>
          <a:p>
            <a:pPr marL="0" lvl="0" indent="0" algn="l" rtl="0">
              <a:spcBef>
                <a:spcPts val="0"/>
              </a:spcBef>
              <a:spcAft>
                <a:spcPts val="0"/>
              </a:spcAft>
              <a:buNone/>
            </a:pPr>
            <a:r>
              <a:rPr lang="en-US" sz="1200" dirty="0" smtClean="0"/>
              <a:t> </a:t>
            </a:r>
          </a:p>
          <a:p>
            <a:pPr marL="0" lvl="0" indent="0" algn="l" rtl="0">
              <a:spcBef>
                <a:spcPts val="0"/>
              </a:spcBef>
              <a:spcAft>
                <a:spcPts val="0"/>
              </a:spcAft>
              <a:buNone/>
            </a:pPr>
            <a:r>
              <a:rPr lang="en-US" sz="1200" dirty="0" smtClean="0"/>
              <a:t>To qualify to sit for the certification knowledge exam, you do need to meet the qualifying criteria outlined on the screen. </a:t>
            </a:r>
          </a:p>
          <a:p>
            <a:pPr marL="0" lvl="0" indent="0" algn="l" rtl="0">
              <a:spcBef>
                <a:spcPts val="0"/>
              </a:spcBef>
              <a:spcAft>
                <a:spcPts val="0"/>
              </a:spcAft>
              <a:buNone/>
            </a:pPr>
            <a:r>
              <a:rPr lang="en-US" sz="1200" dirty="0" smtClean="0"/>
              <a:t> </a:t>
            </a:r>
          </a:p>
          <a:p>
            <a:pPr marL="0" lvl="0" indent="0" algn="l" rtl="0">
              <a:spcBef>
                <a:spcPts val="0"/>
              </a:spcBef>
              <a:spcAft>
                <a:spcPts val="0"/>
              </a:spcAft>
              <a:buNone/>
            </a:pPr>
            <a:r>
              <a:rPr lang="en-US" sz="1200" dirty="0" smtClean="0"/>
              <a:t>There is an interactive tool to check whether you meet the eligibility requirements. The tool is free and completely anonymous and requires no commitment. It’s available to both members and non-members, which is important to note. You don’t have to be a NASFAA member to become an FAAC. </a:t>
            </a:r>
          </a:p>
          <a:p>
            <a:pPr marL="0" lvl="0" indent="0" algn="l" rtl="0">
              <a:spcBef>
                <a:spcPts val="0"/>
              </a:spcBef>
              <a:spcAft>
                <a:spcPts val="0"/>
              </a:spcAft>
              <a:buNone/>
            </a:pPr>
            <a:r>
              <a:rPr lang="en-US" sz="1200" dirty="0" smtClean="0"/>
              <a:t> </a:t>
            </a:r>
          </a:p>
          <a:p>
            <a:pPr marL="0" lvl="0" indent="0" algn="l" rtl="0">
              <a:spcBef>
                <a:spcPts val="0"/>
              </a:spcBef>
              <a:spcAft>
                <a:spcPts val="0"/>
              </a:spcAft>
              <a:buNone/>
            </a:pPr>
            <a:r>
              <a:rPr lang="en-US" sz="1200" dirty="0" smtClean="0"/>
              <a:t>If you don’t meet an eligibility requirement, the tool will provide feedback on what you need to do to qualify, such as gaining more years of experience or earning more professional credentials. </a:t>
            </a:r>
          </a:p>
          <a:p>
            <a:pPr marL="0" lvl="0" indent="0" algn="l" rtl="0">
              <a:spcBef>
                <a:spcPts val="0"/>
              </a:spcBef>
              <a:spcAft>
                <a:spcPts val="0"/>
              </a:spcAft>
              <a:buNone/>
            </a:pPr>
            <a:r>
              <a:rPr lang="en-US" sz="1200" dirty="0" smtClean="0"/>
              <a:t> </a:t>
            </a:r>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2816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sz="1200" b="1" dirty="0" smtClean="0"/>
              <a:t>Essential Competencies</a:t>
            </a:r>
            <a:endParaRPr lang="en-US" sz="1200" dirty="0" smtClean="0"/>
          </a:p>
          <a:p>
            <a:pPr marL="0" lvl="0" indent="0" algn="l" rtl="0">
              <a:spcBef>
                <a:spcPts val="0"/>
              </a:spcBef>
              <a:spcAft>
                <a:spcPts val="0"/>
              </a:spcAft>
              <a:buNone/>
            </a:pPr>
            <a:r>
              <a:rPr lang="en-US" sz="1200" dirty="0" smtClean="0"/>
              <a:t> </a:t>
            </a:r>
          </a:p>
          <a:p>
            <a:pPr marL="0" marR="0" lvl="0" indent="0" algn="l" rtl="0">
              <a:lnSpc>
                <a:spcPct val="100000"/>
              </a:lnSpc>
              <a:spcBef>
                <a:spcPts val="0"/>
              </a:spcBef>
              <a:spcAft>
                <a:spcPts val="0"/>
              </a:spcAft>
              <a:buClr>
                <a:schemeClr val="dk1"/>
              </a:buClr>
              <a:buSzPts val="1300"/>
              <a:buFont typeface="Calibri"/>
              <a:buNone/>
            </a:pPr>
            <a:r>
              <a:rPr lang="en-US" sz="1200" dirty="0" smtClean="0"/>
              <a:t>This is a good time to talk about what’s covered on the exam. The composition of the exam is guided by extensive research on the job competencies performed and knowledge needed by financial aid administrators. Our subject matter experts divided the content into 12 main areas. These essential competencies are described in the exam content outline in the Candidate Handbook, with the percentage range of the test devoted to each area in parentheses.</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Let’s talk about a free resource designed to help you explore these competencies and develop your own strategy for exam preparation </a:t>
            </a:r>
          </a:p>
          <a:p>
            <a:pPr marL="0" lvl="0" indent="0" algn="l" rtl="0">
              <a:spcBef>
                <a:spcPts val="0"/>
              </a:spcBef>
              <a:spcAft>
                <a:spcPts val="0"/>
              </a:spcAft>
              <a:buNone/>
            </a:pPr>
            <a:endParaRPr lang="en-US" sz="1200" dirty="0"/>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7642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sz="1200" b="1" dirty="0" smtClean="0"/>
              <a:t>Self-Assessment Worksheet</a:t>
            </a:r>
            <a:endParaRPr lang="en-US" sz="1200" b="0" dirty="0" smtClean="0"/>
          </a:p>
          <a:p>
            <a:pPr marL="0" lvl="0" indent="0" algn="l" rtl="0">
              <a:spcBef>
                <a:spcPts val="0"/>
              </a:spcBef>
              <a:spcAft>
                <a:spcPts val="0"/>
              </a:spcAft>
              <a:buNone/>
            </a:pPr>
            <a:endParaRPr lang="en-US" sz="1200" b="0" dirty="0" smtClean="0"/>
          </a:p>
          <a:p>
            <a:pPr marL="0" lvl="0" indent="0" algn="l" rtl="0">
              <a:spcBef>
                <a:spcPts val="0"/>
              </a:spcBef>
              <a:spcAft>
                <a:spcPts val="0"/>
              </a:spcAft>
              <a:buNone/>
            </a:pPr>
            <a:r>
              <a:rPr lang="en-US" sz="1200" b="0" dirty="0" smtClean="0"/>
              <a:t>This worksheet is available to everyone for free. It helps you explore each content area – or essential competency – on the exam.  </a:t>
            </a:r>
            <a:endParaRPr lang="en-US" sz="1200" dirty="0" smtClean="0"/>
          </a:p>
          <a:p>
            <a:pPr marL="0" lvl="0" indent="0" algn="l" rtl="0">
              <a:spcBef>
                <a:spcPts val="0"/>
              </a:spcBef>
              <a:spcAft>
                <a:spcPts val="0"/>
              </a:spcAft>
              <a:buNone/>
            </a:pPr>
            <a:endParaRPr lang="en-US" sz="1200" b="0" dirty="0" smtClean="0"/>
          </a:p>
          <a:p>
            <a:pPr marL="0" lvl="0" indent="0" algn="l" rtl="0">
              <a:spcBef>
                <a:spcPts val="0"/>
              </a:spcBef>
              <a:spcAft>
                <a:spcPts val="0"/>
              </a:spcAft>
              <a:buNone/>
            </a:pPr>
            <a:r>
              <a:rPr lang="en-US" sz="1200" b="0" dirty="0" smtClean="0"/>
              <a:t>Use this worksheet to </a:t>
            </a:r>
            <a:r>
              <a:rPr lang="en-US" sz="1200" dirty="0" smtClean="0"/>
              <a:t>identify </a:t>
            </a:r>
            <a:r>
              <a:rPr lang="en-US" sz="1200" b="0" dirty="0" smtClean="0"/>
              <a:t>what these content areas are and to </a:t>
            </a:r>
            <a:r>
              <a:rPr lang="en-US" sz="1200" dirty="0" smtClean="0"/>
              <a:t>pinpoint </a:t>
            </a:r>
            <a:r>
              <a:rPr lang="en-US" sz="1200" b="0" dirty="0" smtClean="0"/>
              <a:t>the areas where you might have limited experience or knowledge. </a:t>
            </a:r>
            <a:r>
              <a:rPr lang="en-US" sz="1200" dirty="0" smtClean="0"/>
              <a:t>We recommend reviewing the outline and asking yourself “Do I have a good understanding of the content area” and “Do I use this knowledge regularly at work?” and then focusing your preparation on the areas you may not be as familiar with.</a:t>
            </a:r>
            <a:r>
              <a:rPr lang="en-US" sz="1200" b="0" dirty="0" smtClean="0"/>
              <a:t> </a:t>
            </a:r>
            <a:endParaRPr lang="en-US" sz="1200" dirty="0" smtClean="0"/>
          </a:p>
          <a:p>
            <a:pPr marL="0" lvl="0" indent="0" algn="l" rtl="0">
              <a:spcBef>
                <a:spcPts val="0"/>
              </a:spcBef>
              <a:spcAft>
                <a:spcPts val="0"/>
              </a:spcAft>
              <a:buNone/>
            </a:pPr>
            <a:endParaRPr lang="en-US" sz="1200" b="0" dirty="0" smtClean="0"/>
          </a:p>
          <a:p>
            <a:pPr marL="0" lvl="0" indent="0" algn="l" rtl="0">
              <a:spcBef>
                <a:spcPts val="0"/>
              </a:spcBef>
              <a:spcAft>
                <a:spcPts val="0"/>
              </a:spcAft>
              <a:buNone/>
            </a:pPr>
            <a:r>
              <a:rPr lang="en-US" sz="1200" b="0" dirty="0" smtClean="0"/>
              <a:t>Using this worksheet, you’ll gain a sense for how much prep time you’ll need before you take the exam. This is where you can be strategic</a:t>
            </a:r>
            <a:r>
              <a:rPr lang="en-US" sz="1200" dirty="0" smtClean="0"/>
              <a:t>! Do you want to spend time preparing first, before you apply to the program? Or do you want to apply, and then use some of your one-year eligibility period to prepare? Or maybe you’re ready to apply and book your exam right away because the worksheet helped boost your confidence and now you’re ready to go! The key is to find the strategy that will work best for </a:t>
            </a:r>
            <a:r>
              <a:rPr lang="en-US" sz="1200" i="1" dirty="0" smtClean="0"/>
              <a:t>you</a:t>
            </a:r>
            <a:r>
              <a:rPr lang="en-US" sz="1200" dirty="0" smtClean="0"/>
              <a:t>.</a:t>
            </a:r>
          </a:p>
          <a:p>
            <a:pPr marL="0" lvl="0" indent="0" algn="l" rtl="0">
              <a:spcBef>
                <a:spcPts val="0"/>
              </a:spcBef>
              <a:spcAft>
                <a:spcPts val="0"/>
              </a:spcAft>
              <a:buNone/>
            </a:pPr>
            <a:endParaRPr lang="en-US" sz="1200" b="0" dirty="0"/>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7352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sz="1200" b="1" dirty="0" smtClean="0"/>
              <a:t>Preparation Resources</a:t>
            </a:r>
            <a:endParaRPr lang="en-US" sz="1200" dirty="0" smtClean="0"/>
          </a:p>
          <a:p>
            <a:pPr marL="0" lvl="0" indent="0" algn="l" rtl="0">
              <a:spcBef>
                <a:spcPts val="0"/>
              </a:spcBef>
              <a:spcAft>
                <a:spcPts val="0"/>
              </a:spcAft>
              <a:buNone/>
            </a:pPr>
            <a:endParaRPr lang="en-US" sz="1200" b="0" dirty="0" smtClean="0"/>
          </a:p>
          <a:p>
            <a:pPr marL="0" lvl="0" indent="0" algn="l" rtl="0">
              <a:spcBef>
                <a:spcPts val="0"/>
              </a:spcBef>
              <a:spcAft>
                <a:spcPts val="0"/>
              </a:spcAft>
              <a:buNone/>
            </a:pPr>
            <a:r>
              <a:rPr lang="en-US" sz="1200" dirty="0" smtClean="0">
                <a:solidFill>
                  <a:schemeClr val="dk1"/>
                </a:solidFill>
              </a:rPr>
              <a:t>These resources help you t</a:t>
            </a:r>
            <a:r>
              <a:rPr lang="en-US" sz="1200" b="0" dirty="0" smtClean="0"/>
              <a:t>o prepare for the exam. </a:t>
            </a:r>
            <a:endParaRPr lang="en-US" sz="1200" dirty="0" smtClean="0"/>
          </a:p>
          <a:p>
            <a:pPr marL="0" lvl="0" indent="0" algn="l" rtl="0">
              <a:spcBef>
                <a:spcPts val="0"/>
              </a:spcBef>
              <a:spcAft>
                <a:spcPts val="0"/>
              </a:spcAft>
              <a:buNone/>
            </a:pPr>
            <a:endParaRPr lang="en-US" sz="1200" b="0" dirty="0" smtClean="0"/>
          </a:p>
          <a:p>
            <a:pPr marL="0" lvl="0" indent="0" algn="l" rtl="0">
              <a:spcBef>
                <a:spcPts val="0"/>
              </a:spcBef>
              <a:spcAft>
                <a:spcPts val="0"/>
              </a:spcAft>
              <a:buNone/>
            </a:pPr>
            <a:r>
              <a:rPr lang="en-US" sz="1200" dirty="0" smtClean="0"/>
              <a:t>T</a:t>
            </a:r>
            <a:r>
              <a:rPr lang="en-US" sz="1200" b="0" dirty="0" smtClean="0"/>
              <a:t>he </a:t>
            </a:r>
            <a:r>
              <a:rPr lang="en-US" sz="1200" b="1" dirty="0" smtClean="0"/>
              <a:t>Candidate Handbook </a:t>
            </a:r>
            <a:r>
              <a:rPr lang="en-US" sz="1200" dirty="0" smtClean="0"/>
              <a:t>is also free and is your primary resource as you get ready to become certified. It covers everything from what’s on the exam, to how to apply, to technology requirements for the exam, to how and when you’ll recertify.</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As I just mentioned on the last slide, the free </a:t>
            </a:r>
            <a:r>
              <a:rPr lang="en-US" sz="1200" b="1" dirty="0" smtClean="0"/>
              <a:t>Exam Self-Assessment Worksheet</a:t>
            </a:r>
            <a:r>
              <a:rPr lang="en-US" sz="1200" b="0" dirty="0" smtClean="0"/>
              <a:t> helps you gauge how soon you’ll be ready for the exam.</a:t>
            </a:r>
            <a:endParaRPr lang="en-US" sz="1200" dirty="0" smtClean="0"/>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NASFAA’s </a:t>
            </a:r>
            <a:r>
              <a:rPr lang="en-US" sz="1200" b="1" dirty="0" smtClean="0"/>
              <a:t>Exam Preparation Guide </a:t>
            </a:r>
            <a:r>
              <a:rPr lang="en-US" sz="1200" dirty="0" smtClean="0"/>
              <a:t>is useful in preparing to be a financial aid administrator, as well as for preparing to take the knowledge exam. Each lesson covers concepts directly relevant to the administration of Title IV aid, within the scope of the twelve major content areas in the Exam Content Outline. It includes assessments to gauge both knowledge and application of principles. Designed for use in conjunction with other generally available resources, including regulatory guidance provided by the U.S. Department of Education, the information will complement and enhance the knowledge you already have.</a:t>
            </a:r>
          </a:p>
          <a:p>
            <a:pPr marL="0" lvl="0" indent="0" algn="l" rtl="0">
              <a:spcBef>
                <a:spcPts val="0"/>
              </a:spcBef>
              <a:spcAft>
                <a:spcPts val="0"/>
              </a:spcAft>
              <a:buNone/>
            </a:pPr>
            <a:endParaRPr lang="en-US" sz="1200" b="0" dirty="0" smtClean="0"/>
          </a:p>
          <a:p>
            <a:pPr marL="0" lvl="0" indent="0" algn="l" rtl="0">
              <a:spcBef>
                <a:spcPts val="0"/>
              </a:spcBef>
              <a:spcAft>
                <a:spcPts val="0"/>
              </a:spcAft>
              <a:buNone/>
            </a:pPr>
            <a:r>
              <a:rPr lang="en-US" sz="1200" b="0" dirty="0" smtClean="0"/>
              <a:t>MASFAA (our </a:t>
            </a:r>
            <a:r>
              <a:rPr lang="en-US" sz="1200" b="0" dirty="0" err="1" smtClean="0"/>
              <a:t>midwest</a:t>
            </a:r>
            <a:r>
              <a:rPr lang="en-US" sz="1200" b="0" baseline="0" dirty="0" smtClean="0"/>
              <a:t> regional association ) </a:t>
            </a:r>
            <a:r>
              <a:rPr lang="en-US" sz="1200" b="0" dirty="0" smtClean="0"/>
              <a:t>and your own state associations also offer training workshops based on the Exam Prep Guide and their own resources. NASFAA’s </a:t>
            </a:r>
            <a:r>
              <a:rPr lang="en-US" sz="1200" b="1" dirty="0" smtClean="0"/>
              <a:t>Facilitator Guide </a:t>
            </a:r>
            <a:r>
              <a:rPr lang="en-US" sz="1200" b="0" dirty="0" smtClean="0"/>
              <a:t>helps our state and regional associations</a:t>
            </a:r>
            <a:r>
              <a:rPr lang="en-US" sz="1200" b="0" baseline="0" dirty="0" smtClean="0"/>
              <a:t> </a:t>
            </a:r>
            <a:r>
              <a:rPr lang="en-US" sz="1200" b="0" dirty="0" smtClean="0"/>
              <a:t>design workshops and study groups.  In fact, these trainings</a:t>
            </a:r>
            <a:r>
              <a:rPr lang="en-US" sz="1200" b="0" baseline="0" dirty="0" smtClean="0"/>
              <a:t> </a:t>
            </a:r>
            <a:r>
              <a:rPr lang="en-US" sz="1200" b="0" dirty="0" smtClean="0"/>
              <a:t>serve as key core</a:t>
            </a:r>
            <a:r>
              <a:rPr lang="en-US" sz="1200" b="0" baseline="0" dirty="0" smtClean="0"/>
              <a:t> for much of our summer institute that is held annually in June.</a:t>
            </a:r>
            <a:endParaRPr lang="en-US" sz="1200" b="0" dirty="0" smtClean="0"/>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b="1" dirty="0" smtClean="0"/>
              <a:t>Question </a:t>
            </a:r>
            <a:r>
              <a:rPr lang="en-US" sz="1200" dirty="0" smtClean="0"/>
              <a:t>- How did you prepare for the knowledge exam?</a:t>
            </a:r>
            <a:endParaRPr lang="en-US" sz="1200" dirty="0"/>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5363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sz="1200" b="1" dirty="0" smtClean="0"/>
              <a:t>NASFAA Professional Credentials</a:t>
            </a:r>
            <a:endParaRPr lang="en-US" sz="1200" dirty="0" smtClean="0"/>
          </a:p>
          <a:p>
            <a:pPr marL="0" lvl="0" indent="0" algn="l" rtl="0">
              <a:spcBef>
                <a:spcPts val="0"/>
              </a:spcBef>
              <a:spcAft>
                <a:spcPts val="0"/>
              </a:spcAft>
              <a:buNone/>
            </a:pPr>
            <a:r>
              <a:rPr lang="en-US" sz="1200" b="1" dirty="0" smtClean="0"/>
              <a:t> </a:t>
            </a:r>
            <a:endParaRPr lang="en-US" sz="1200" dirty="0" smtClean="0"/>
          </a:p>
          <a:p>
            <a:pPr marL="0" lvl="0" indent="0" algn="l" rtl="0">
              <a:spcBef>
                <a:spcPts val="0"/>
              </a:spcBef>
              <a:spcAft>
                <a:spcPts val="0"/>
              </a:spcAft>
              <a:buNone/>
            </a:pPr>
            <a:r>
              <a:rPr lang="en-US" sz="1200" dirty="0" smtClean="0"/>
              <a:t>NASFAA</a:t>
            </a:r>
            <a:r>
              <a:rPr lang="en-US" sz="1200" baseline="0" dirty="0" smtClean="0"/>
              <a:t> also offers</a:t>
            </a:r>
            <a:r>
              <a:rPr lang="en-US" sz="1200" dirty="0" smtClean="0"/>
              <a:t> Professional Credentials and these can be a helpful way to prepare for the knowledge exam, especially in areas you’re less familiar with. While </a:t>
            </a:r>
            <a:r>
              <a:rPr lang="en-US" sz="1200" b="1" dirty="0" smtClean="0"/>
              <a:t>NASFAA</a:t>
            </a:r>
            <a:r>
              <a:rPr lang="en-US" sz="1200" b="1" baseline="0" dirty="0" smtClean="0"/>
              <a:t> p</a:t>
            </a:r>
            <a:r>
              <a:rPr lang="en-US" sz="1200" b="1" dirty="0" smtClean="0"/>
              <a:t>rofessional credentials are not required </a:t>
            </a:r>
            <a:r>
              <a:rPr lang="en-US" sz="1200" b="0" i="0" dirty="0" smtClean="0"/>
              <a:t>i</a:t>
            </a:r>
            <a:r>
              <a:rPr lang="en-US" sz="1200" dirty="0" smtClean="0"/>
              <a:t>f you already have five years or more of experience, we are seeing that candidates with five or more credentials have a higher success rate when taking the certification exam. </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The key difference between these credentials and the certification is that credentials take a deeper dive into each of 16 different subject areas, compared to the certification program which requires greater breadth of knowledge.</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You can qualify to take a credential through any one of several different pathways. </a:t>
            </a:r>
          </a:p>
          <a:p>
            <a:pPr marL="0" lvl="0" indent="0" algn="l" rtl="0">
              <a:spcBef>
                <a:spcPts val="0"/>
              </a:spcBef>
              <a:spcAft>
                <a:spcPts val="0"/>
              </a:spcAft>
              <a:buNone/>
            </a:pPr>
            <a:r>
              <a:rPr lang="en-US" sz="1200" dirty="0" smtClean="0"/>
              <a:t> </a:t>
            </a:r>
          </a:p>
          <a:p>
            <a:pPr marL="0" lvl="0" indent="0" algn="l" rtl="0">
              <a:spcBef>
                <a:spcPts val="0"/>
              </a:spcBef>
              <a:spcAft>
                <a:spcPts val="0"/>
              </a:spcAft>
              <a:buNone/>
            </a:pPr>
            <a:r>
              <a:rPr lang="en-US" sz="1200" dirty="0" smtClean="0"/>
              <a:t>By the way, once you become certified, you can continue to earn or renew your credentials </a:t>
            </a:r>
            <a:r>
              <a:rPr lang="en-US" sz="1200" i="1" dirty="0" smtClean="0"/>
              <a:t>and</a:t>
            </a:r>
            <a:r>
              <a:rPr lang="en-US" sz="1200" dirty="0" smtClean="0"/>
              <a:t> earn recertification points for credentials you earn or renew. </a:t>
            </a:r>
            <a:endParaRPr lang="en-US" sz="1200" dirty="0"/>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1703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sz="1200" b="1" dirty="0" smtClean="0"/>
              <a:t>Apply Online  </a:t>
            </a:r>
            <a:endParaRPr lang="en-US" sz="1200" dirty="0" smtClean="0"/>
          </a:p>
          <a:p>
            <a:pPr marL="0" lvl="0" indent="0" algn="l" rtl="0">
              <a:spcBef>
                <a:spcPts val="0"/>
              </a:spcBef>
              <a:spcAft>
                <a:spcPts val="0"/>
              </a:spcAft>
              <a:buNone/>
            </a:pPr>
            <a:r>
              <a:rPr lang="en-US" sz="1200" dirty="0" smtClean="0"/>
              <a:t> </a:t>
            </a:r>
          </a:p>
          <a:p>
            <a:pPr marL="0" lvl="0" indent="0" algn="l" rtl="0">
              <a:spcBef>
                <a:spcPts val="0"/>
              </a:spcBef>
              <a:spcAft>
                <a:spcPts val="0"/>
              </a:spcAft>
              <a:buNone/>
            </a:pPr>
            <a:r>
              <a:rPr lang="en-US" sz="1200" dirty="0" smtClean="0"/>
              <a:t>Once you’re ready to apply, your next stop is your personal certification dashboard. This is your landing page for all things related to being an FAAC. </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It’s easy to apply online and you typically get a response within a matter of days. Once approved, it’s also easy to purchase and schedule your exam for any testing window within your one-year eligibility period after your application is approved. You’ll receive all the instructions you need, and the certification team at NASFAA is standing by to help.</a:t>
            </a:r>
          </a:p>
          <a:p>
            <a:pPr marL="0" lvl="0" indent="0" algn="l" rtl="0">
              <a:spcBef>
                <a:spcPts val="0"/>
              </a:spcBef>
              <a:spcAft>
                <a:spcPts val="0"/>
              </a:spcAft>
              <a:buNone/>
            </a:pPr>
            <a:r>
              <a:rPr lang="en-US" sz="1200" dirty="0" smtClean="0"/>
              <a:t> </a:t>
            </a:r>
          </a:p>
          <a:p>
            <a:pPr marL="0" lvl="0" indent="0" algn="l" rtl="0">
              <a:spcBef>
                <a:spcPts val="0"/>
              </a:spcBef>
              <a:spcAft>
                <a:spcPts val="0"/>
              </a:spcAft>
              <a:buNone/>
            </a:pPr>
            <a:endParaRPr lang="en-US" sz="1200" dirty="0"/>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0315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sz="1200" b="1" dirty="0" smtClean="0"/>
              <a:t>Taking the Certification Knowledge Exam</a:t>
            </a:r>
            <a:endParaRPr lang="en-US" sz="1200" dirty="0" smtClean="0"/>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The exam itself is a closed-book multiple-choice exam. It’s administered online using remote proctors, and you’ll have up to two hours. This means you can take the exam from your campus, or even from home as long as your setup meets the technical requirements. </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A quick platform tutorial helps you learn how to use the testing center platform, which is very intuitive and user-friendly.</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You’ll have multiple testing windows to choose from throughout the year. Just make sure to take your exam within your one-year eligibility window that begins when your application is approved. You can re-take the exam if you need to, for a fee, just not during the same testing window. So don’t schedule your first attempt during the last testing window in your eligibility period, just in case!</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b="1" dirty="0" smtClean="0"/>
              <a:t>Panel Question </a:t>
            </a:r>
            <a:r>
              <a:rPr lang="en-US" sz="1200" dirty="0" smtClean="0"/>
              <a:t>– What was your testing experience like?</a:t>
            </a:r>
            <a:endParaRPr lang="en-US" sz="1200" dirty="0"/>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2173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sz="1200" b="1" dirty="0" smtClean="0"/>
              <a:t>Congratulations, you passed! </a:t>
            </a:r>
            <a:endParaRPr lang="en-US" sz="1200" dirty="0" smtClean="0"/>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If you meet the eligibility requirements and take time to prepare using the approach I just outlined, you’ll likely receive a congratulatory email immediately upon completing your exam!</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You’ll find out your results immediately. All exam outcomes are held in confidence. NASFAA honors those who were successful by publishing the names and institutions of everyone who earns the certification in the Registry, which is available online.  </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Once you’ve passed the exam, you can add the FAAC® acronym to your name, adding that additional level of credibility we discussed earlier. You’ll be able to highlight your achievement on social media with your digital badge, and in your office with your new certificate and lapel pin. And most importantly, you’ll have the opportunity to connect with fellow FAACs through the community! </a:t>
            </a:r>
          </a:p>
          <a:p>
            <a:pPr marL="0" lvl="0" indent="0" algn="l" rtl="0">
              <a:spcBef>
                <a:spcPts val="0"/>
              </a:spcBef>
              <a:spcAft>
                <a:spcPts val="0"/>
              </a:spcAft>
              <a:buNone/>
            </a:pPr>
            <a:endParaRPr lang="en-US" sz="1200" dirty="0"/>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667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lang="en-US" sz="1200" dirty="0"/>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7568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sz="1200" b="1" i="0" u="none" strike="noStrike" dirty="0" smtClean="0">
                <a:solidFill>
                  <a:srgbClr val="000000"/>
                </a:solidFill>
              </a:rPr>
              <a:t>Introductions</a:t>
            </a:r>
            <a:r>
              <a:rPr lang="en-US" sz="1200" dirty="0" smtClean="0"/>
              <a:t/>
            </a:r>
            <a:br>
              <a:rPr lang="en-US" sz="1200" dirty="0" smtClean="0"/>
            </a:br>
            <a:r>
              <a:rPr lang="en-US" sz="1200" dirty="0" smtClean="0"/>
              <a:t>Good afternoon.</a:t>
            </a:r>
            <a:r>
              <a:rPr lang="en-US" sz="1200" baseline="0" dirty="0" smtClean="0"/>
              <a:t> My name is Craig Slaughter, I’m associate vice president for enrollment and director of financial aid for Kenyon College. A small private college in central Ohio.  </a:t>
            </a:r>
          </a:p>
          <a:p>
            <a:pPr marL="0" lvl="0" indent="0" algn="l" rtl="0">
              <a:spcBef>
                <a:spcPts val="0"/>
              </a:spcBef>
              <a:spcAft>
                <a:spcPts val="0"/>
              </a:spcAft>
              <a:buNone/>
            </a:pPr>
            <a:endParaRPr lang="en-US" sz="1200" baseline="0" dirty="0" smtClean="0"/>
          </a:p>
          <a:p>
            <a:pPr marL="0" lvl="0" indent="0" algn="l" rtl="0">
              <a:spcBef>
                <a:spcPts val="0"/>
              </a:spcBef>
              <a:spcAft>
                <a:spcPts val="0"/>
              </a:spcAft>
              <a:buNone/>
            </a:pPr>
            <a:r>
              <a:rPr lang="en-US" sz="1200" baseline="0" dirty="0" smtClean="0"/>
              <a:t>You’ll notice after my name it references that I am an FAAC, but you’ll notice that the Program called CFAA.  </a:t>
            </a:r>
          </a:p>
          <a:p>
            <a:pPr marL="0" lvl="0" indent="0" algn="l" rtl="0">
              <a:spcBef>
                <a:spcPts val="0"/>
              </a:spcBef>
              <a:spcAft>
                <a:spcPts val="0"/>
              </a:spcAft>
              <a:buNone/>
            </a:pPr>
            <a:endParaRPr lang="en-US" sz="1200" baseline="0" dirty="0" smtClean="0"/>
          </a:p>
          <a:p>
            <a:pPr marL="0" lvl="0" indent="0" algn="l" rtl="0">
              <a:spcBef>
                <a:spcPts val="0"/>
              </a:spcBef>
              <a:spcAft>
                <a:spcPts val="0"/>
              </a:spcAft>
              <a:buNone/>
            </a:pPr>
            <a:r>
              <a:rPr lang="en-US" sz="1200" baseline="0" dirty="0" smtClean="0"/>
              <a:t>Just curious who knows the difference between the two and why there is a difference?</a:t>
            </a:r>
          </a:p>
          <a:p>
            <a:pPr marL="0" lvl="0" indent="0" algn="l" rtl="0">
              <a:spcBef>
                <a:spcPts val="0"/>
              </a:spcBef>
              <a:spcAft>
                <a:spcPts val="0"/>
              </a:spcAft>
              <a:buNone/>
            </a:pPr>
            <a:endParaRPr lang="en-US" sz="1200" baseline="0" dirty="0" smtClean="0"/>
          </a:p>
          <a:p>
            <a:pPr marL="0" lvl="0" indent="0" algn="l" rtl="0">
              <a:spcBef>
                <a:spcPts val="0"/>
              </a:spcBef>
              <a:spcAft>
                <a:spcPts val="0"/>
              </a:spcAft>
              <a:buNone/>
            </a:pPr>
            <a:r>
              <a:rPr lang="en-US" sz="1050" b="0" i="0" u="none" strike="noStrike" cap="none" dirty="0" smtClean="0">
                <a:solidFill>
                  <a:srgbClr val="000000"/>
                </a:solidFill>
                <a:effectLst/>
                <a:latin typeface="Arial"/>
                <a:ea typeface="Arial"/>
                <a:cs typeface="Arial"/>
                <a:sym typeface="Arial"/>
              </a:rPr>
              <a:t>The “Financial Aid Administrator – Certified” or FAAC® designation is awarded through NASFAA’s Certified Financial Aid Administrator® Program </a:t>
            </a:r>
          </a:p>
          <a:p>
            <a:pPr marL="0" lvl="0" indent="0" algn="l" rtl="0">
              <a:spcBef>
                <a:spcPts val="0"/>
              </a:spcBef>
              <a:spcAft>
                <a:spcPts val="0"/>
              </a:spcAft>
              <a:buNone/>
            </a:pPr>
            <a:endParaRPr lang="en-US" sz="105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050" b="0" i="0" u="none" strike="noStrike" cap="none" dirty="0" smtClean="0">
                <a:solidFill>
                  <a:srgbClr val="000000"/>
                </a:solidFill>
                <a:effectLst/>
                <a:latin typeface="Arial"/>
                <a:ea typeface="Arial"/>
                <a:cs typeface="Arial"/>
                <a:sym typeface="Arial"/>
              </a:rPr>
              <a:t>And affirms that individuals who hold this designation</a:t>
            </a:r>
            <a:r>
              <a:rPr lang="en-US" sz="1050" b="0" i="0" u="none" strike="noStrike" cap="none" baseline="0" dirty="0" smtClean="0">
                <a:solidFill>
                  <a:srgbClr val="000000"/>
                </a:solidFill>
                <a:effectLst/>
                <a:latin typeface="Arial"/>
                <a:ea typeface="Arial"/>
                <a:cs typeface="Arial"/>
                <a:sym typeface="Arial"/>
              </a:rPr>
              <a:t> </a:t>
            </a:r>
            <a:r>
              <a:rPr lang="en-US" sz="1050" b="0" i="0" u="none" strike="noStrike" cap="none" dirty="0" smtClean="0">
                <a:solidFill>
                  <a:srgbClr val="000000"/>
                </a:solidFill>
                <a:effectLst/>
                <a:latin typeface="Arial"/>
                <a:ea typeface="Arial"/>
                <a:cs typeface="Arial"/>
                <a:sym typeface="Arial"/>
              </a:rPr>
              <a:t>possess foundational knowledge necessary to effectively administer Title IV federal student aid programs at colleges and universities across the country as a financial aid professional. </a:t>
            </a:r>
          </a:p>
          <a:p>
            <a:pPr marL="0" lvl="0" indent="0" algn="l" rtl="0">
              <a:spcBef>
                <a:spcPts val="0"/>
              </a:spcBef>
              <a:spcAft>
                <a:spcPts val="0"/>
              </a:spcAft>
              <a:buNone/>
            </a:pPr>
            <a:endParaRPr lang="en-US" sz="105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50" b="1" i="0" u="none" strike="noStrike" cap="none" dirty="0" smtClean="0">
                <a:solidFill>
                  <a:srgbClr val="000000"/>
                </a:solidFill>
                <a:effectLst/>
                <a:latin typeface="Arial"/>
                <a:ea typeface="Arial"/>
                <a:cs typeface="Arial"/>
                <a:sym typeface="Arial"/>
                <a:hlinkClick r:id="rId3"/>
              </a:rPr>
              <a:t>Certified Forensic Accounting Analyst - CFAA</a:t>
            </a:r>
            <a:endParaRPr lang="en-US" sz="1050" b="1"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05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200" baseline="0" dirty="0" smtClean="0"/>
          </a:p>
          <a:p>
            <a:pPr marL="0" lvl="0" indent="0" algn="l" rtl="0">
              <a:spcBef>
                <a:spcPts val="0"/>
              </a:spcBef>
              <a:spcAft>
                <a:spcPts val="0"/>
              </a:spcAft>
              <a:buNone/>
            </a:pPr>
            <a:r>
              <a:rPr lang="en-US" sz="1200" baseline="0" dirty="0" smtClean="0"/>
              <a:t>I sat for my credential exam in May 2019 so I have been an FAAC for four years.</a:t>
            </a:r>
          </a:p>
          <a:p>
            <a:pPr marL="0" lvl="0" indent="0" algn="l" rtl="0">
              <a:spcBef>
                <a:spcPts val="0"/>
              </a:spcBef>
              <a:spcAft>
                <a:spcPts val="0"/>
              </a:spcAft>
              <a:buNone/>
            </a:pPr>
            <a:endParaRPr lang="en-US" sz="1200" dirty="0" smtClean="0"/>
          </a:p>
        </p:txBody>
      </p:sp>
      <p:sp>
        <p:nvSpPr>
          <p:cNvPr id="75" name="Google Shape;75;p2: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sz="1200" b="1" dirty="0" smtClean="0"/>
              <a:t>Maintain Your Certification </a:t>
            </a:r>
            <a:endParaRPr lang="en-US" sz="1200" dirty="0" smtClean="0"/>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You need to maintain your FAAC designation by recertifying every three years. Recertification is the most important phase of the program because it demonstrates that you are keeping your knowledge up to date, and that you’re continuing to engage in activities that support your long-term professional development and personal growth as a financial aid administrator.  </a:t>
            </a:r>
          </a:p>
          <a:p>
            <a:pPr marL="0" lvl="0" indent="0" algn="l" rtl="0">
              <a:spcBef>
                <a:spcPts val="0"/>
              </a:spcBef>
              <a:spcAft>
                <a:spcPts val="0"/>
              </a:spcAft>
              <a:buNone/>
            </a:pPr>
            <a:r>
              <a:rPr lang="en-US" sz="1200" dirty="0" smtClean="0"/>
              <a:t> </a:t>
            </a:r>
          </a:p>
          <a:p>
            <a:pPr marL="0" lvl="0" indent="0" algn="l" rtl="0">
              <a:spcBef>
                <a:spcPts val="0"/>
              </a:spcBef>
              <a:spcAft>
                <a:spcPts val="0"/>
              </a:spcAft>
              <a:buNone/>
            </a:pPr>
            <a:r>
              <a:rPr lang="en-US" sz="1200" dirty="0" smtClean="0"/>
              <a:t>I want to emphasize that </a:t>
            </a:r>
            <a:r>
              <a:rPr lang="en-US" sz="1200" b="1" dirty="0" smtClean="0"/>
              <a:t>you will not need to take the exam again</a:t>
            </a:r>
            <a:r>
              <a:rPr lang="en-US" sz="1200" dirty="0" smtClean="0"/>
              <a:t>, as long as you recertify before the end of your three-year recertification period. What you </a:t>
            </a:r>
            <a:r>
              <a:rPr lang="en-US" sz="1200" i="1" dirty="0" smtClean="0"/>
              <a:t>will </a:t>
            </a:r>
            <a:r>
              <a:rPr lang="en-US" sz="1200" dirty="0" smtClean="0"/>
              <a:t>need to do is earn recertification points (RPs) for activities related to your work in financial aid. Many of these activities are likely things that you’re already doing (like attending a CONFERENCE which awards 6 RPs). You can view the list of activities online, even before you become certified, and plan from the beginning what your strategy will be for earning at least 60 RPs every three years.</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You might be able to leverage your certification to create even more opportunities. FAACs have told us that the need to recertify helped them to get approval to attend training events and conference, and other opportunities such as leadership positions in their regional and state associations.</a:t>
            </a:r>
          </a:p>
          <a:p>
            <a:pPr marL="0" lvl="0" indent="0" algn="l" rtl="0">
              <a:spcBef>
                <a:spcPts val="0"/>
              </a:spcBef>
              <a:spcAft>
                <a:spcPts val="0"/>
              </a:spcAft>
              <a:buNone/>
            </a:pPr>
            <a:endParaRPr lang="en-US" sz="1200" dirty="0" smtClean="0"/>
          </a:p>
          <a:p>
            <a:pPr marL="0" marR="0" lvl="0" indent="0" algn="l" rtl="0">
              <a:lnSpc>
                <a:spcPct val="100000"/>
              </a:lnSpc>
              <a:spcBef>
                <a:spcPts val="0"/>
              </a:spcBef>
              <a:spcAft>
                <a:spcPts val="0"/>
              </a:spcAft>
              <a:buClr>
                <a:schemeClr val="dk1"/>
              </a:buClr>
              <a:buSzPts val="1100"/>
              <a:buFont typeface="Calibri"/>
              <a:buNone/>
            </a:pPr>
            <a:r>
              <a:rPr lang="en-US" sz="1200" b="1" dirty="0" smtClean="0"/>
              <a:t>Panel Question </a:t>
            </a:r>
            <a:r>
              <a:rPr lang="en-US" sz="1200" dirty="0" smtClean="0"/>
              <a:t>– What was your recertification experience like?</a:t>
            </a:r>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5843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sz="1200" b="1" dirty="0" smtClean="0"/>
              <a:t>Join the 100+ Club</a:t>
            </a:r>
            <a:endParaRPr lang="en-US" sz="1200" dirty="0" smtClean="0"/>
          </a:p>
          <a:p>
            <a:pPr marL="0" lvl="0" indent="0" algn="l" rtl="0">
              <a:spcBef>
                <a:spcPts val="0"/>
              </a:spcBef>
              <a:spcAft>
                <a:spcPts val="0"/>
              </a:spcAft>
              <a:buNone/>
            </a:pPr>
            <a:endParaRPr lang="en-US" sz="1200" b="1" dirty="0" smtClean="0"/>
          </a:p>
          <a:p>
            <a:pPr marL="0" lvl="0" indent="0" algn="l" rtl="0">
              <a:spcBef>
                <a:spcPts val="0"/>
              </a:spcBef>
              <a:spcAft>
                <a:spcPts val="0"/>
              </a:spcAft>
              <a:buNone/>
            </a:pPr>
            <a:r>
              <a:rPr lang="en-US" sz="1200" dirty="0" smtClean="0"/>
              <a:t>FAACs who recertify with 100 or more RPs qualify to join the 100+ Club! A major benefit for this level of recertification is the 40% discount that is applied to the recertification fee, as well as additional opportunities and special recognition. </a:t>
            </a:r>
            <a:endParaRPr lang="en-US" sz="1200" dirty="0"/>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1396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sz="1200" b="1" dirty="0" smtClean="0"/>
              <a:t>Make the Investment</a:t>
            </a:r>
            <a:endParaRPr lang="en-US" sz="1200" dirty="0" smtClean="0"/>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b="0" i="0" u="none" strike="noStrike" dirty="0" smtClean="0">
                <a:solidFill>
                  <a:srgbClr val="000000"/>
                </a:solidFill>
                <a:latin typeface="Calibri"/>
                <a:ea typeface="Calibri"/>
                <a:cs typeface="Calibri"/>
                <a:sym typeface="Calibri"/>
              </a:rPr>
              <a:t>NASFAA prepared a customizable justification letter for those interested in pursuing the FAAC designation. You can share this with managers and leadership at your institution to help explain the Program and encourage them to support your participation. </a:t>
            </a:r>
            <a:endParaRPr lang="en-US" sz="1200" b="0" dirty="0" smtClean="0"/>
          </a:p>
          <a:p>
            <a:pPr marL="0" lvl="0" indent="0" algn="l" rtl="0">
              <a:spcBef>
                <a:spcPts val="0"/>
              </a:spcBef>
              <a:spcAft>
                <a:spcPts val="0"/>
              </a:spcAft>
              <a:buNone/>
            </a:pPr>
            <a:r>
              <a:rPr lang="en-US" sz="1200" b="0" dirty="0" smtClean="0"/>
              <a:t/>
            </a:r>
            <a:br>
              <a:rPr lang="en-US" sz="1200" b="0" dirty="0" smtClean="0"/>
            </a:br>
            <a:r>
              <a:rPr lang="en-US" sz="1200" b="0" i="0" u="none" strike="noStrike" dirty="0" smtClean="0">
                <a:solidFill>
                  <a:srgbClr val="000000"/>
                </a:solidFill>
                <a:latin typeface="Calibri"/>
                <a:ea typeface="Calibri"/>
                <a:cs typeface="Calibri"/>
                <a:sym typeface="Calibri"/>
              </a:rPr>
              <a:t>They have also prepared a customizable justification letter to request support for </a:t>
            </a:r>
            <a:r>
              <a:rPr lang="en-US" sz="1200" b="0" i="1" u="none" strike="noStrike" dirty="0" smtClean="0">
                <a:solidFill>
                  <a:srgbClr val="000000"/>
                </a:solidFill>
                <a:latin typeface="Calibri"/>
                <a:ea typeface="Calibri"/>
                <a:cs typeface="Calibri"/>
                <a:sym typeface="Calibri"/>
              </a:rPr>
              <a:t>recertification</a:t>
            </a:r>
            <a:r>
              <a:rPr lang="en-US" sz="1200" b="0" i="0" u="none" strike="noStrike" dirty="0" smtClean="0">
                <a:solidFill>
                  <a:srgbClr val="000000"/>
                </a:solidFill>
                <a:latin typeface="Calibri"/>
                <a:ea typeface="Calibri"/>
                <a:cs typeface="Calibri"/>
                <a:sym typeface="Calibri"/>
              </a:rPr>
              <a:t>, when the time comes.</a:t>
            </a:r>
            <a:endParaRPr lang="en-US" sz="1200" b="0" dirty="0" smtClean="0"/>
          </a:p>
          <a:p>
            <a:pPr marL="0" lvl="0" indent="0" algn="l" rtl="0">
              <a:spcBef>
                <a:spcPts val="0"/>
              </a:spcBef>
              <a:spcAft>
                <a:spcPts val="0"/>
              </a:spcAft>
              <a:buNone/>
            </a:pPr>
            <a:r>
              <a:rPr lang="en-US" sz="1200" b="0" dirty="0" smtClean="0"/>
              <a:t/>
            </a:r>
            <a:br>
              <a:rPr lang="en-US" sz="1200" b="0" dirty="0" smtClean="0"/>
            </a:br>
            <a:endParaRPr lang="en-US" sz="1200" dirty="0"/>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6244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sz="1200" b="1" dirty="0" smtClean="0"/>
              <a:t>It’s More Than Just An Exam…</a:t>
            </a:r>
            <a:endParaRPr lang="en-US" sz="1200" dirty="0" smtClean="0"/>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The CFAA Program builds upon the foundation of the work that you already do as a member of the financial aid community. </a:t>
            </a:r>
          </a:p>
          <a:p>
            <a:pPr marL="0" lvl="0" indent="0" algn="l" rtl="0">
              <a:spcBef>
                <a:spcPts val="0"/>
              </a:spcBef>
              <a:spcAft>
                <a:spcPts val="0"/>
              </a:spcAft>
              <a:buNone/>
            </a:pPr>
            <a:r>
              <a:rPr lang="en-US" sz="1200" dirty="0" smtClean="0"/>
              <a:t> </a:t>
            </a:r>
          </a:p>
          <a:p>
            <a:pPr marL="0" lvl="0" indent="0" algn="l" rtl="0">
              <a:spcBef>
                <a:spcPts val="0"/>
              </a:spcBef>
              <a:spcAft>
                <a:spcPts val="0"/>
              </a:spcAft>
              <a:buNone/>
            </a:pPr>
            <a:r>
              <a:rPr lang="en-US" sz="1200" dirty="0" smtClean="0"/>
              <a:t>You begin accumulating knowledge and experience by working in the financial aid office, creating a solid foundation. You’re supported along the way by your state, regional, and national professional associations, through conferences, workshops and training events, and even mentoring by your peers. </a:t>
            </a:r>
          </a:p>
          <a:p>
            <a:pPr marL="0" lvl="0" indent="0" algn="l" rtl="0">
              <a:spcBef>
                <a:spcPts val="0"/>
              </a:spcBef>
              <a:spcAft>
                <a:spcPts val="0"/>
              </a:spcAft>
              <a:buNone/>
            </a:pPr>
            <a:r>
              <a:rPr lang="en-US" sz="1200" dirty="0" smtClean="0"/>
              <a:t> </a:t>
            </a:r>
          </a:p>
          <a:p>
            <a:pPr marL="0" lvl="0" indent="0" algn="l" rtl="0">
              <a:spcBef>
                <a:spcPts val="0"/>
              </a:spcBef>
              <a:spcAft>
                <a:spcPts val="0"/>
              </a:spcAft>
              <a:buNone/>
            </a:pPr>
            <a:r>
              <a:rPr lang="en-US" sz="1200" dirty="0" smtClean="0"/>
              <a:t>You can follow any one of multiple pathways to becoming a financial aid expert leader… and the FAAC designation is just one step on your pathway toward expertise! The great thing is that </a:t>
            </a:r>
            <a:r>
              <a:rPr lang="en-US" sz="1200" b="1" dirty="0" smtClean="0"/>
              <a:t>you get to decide what your path to expertise looks like</a:t>
            </a:r>
            <a:r>
              <a:rPr lang="en-US" sz="1200" dirty="0" smtClean="0"/>
              <a:t>. </a:t>
            </a:r>
          </a:p>
          <a:p>
            <a:pPr marL="0" lvl="0" indent="0" algn="l" rtl="0">
              <a:spcBef>
                <a:spcPts val="0"/>
              </a:spcBef>
              <a:spcAft>
                <a:spcPts val="0"/>
              </a:spcAft>
              <a:buNone/>
            </a:pPr>
            <a:r>
              <a:rPr lang="en-US" sz="1200" dirty="0" smtClean="0"/>
              <a:t> </a:t>
            </a:r>
          </a:p>
          <a:p>
            <a:pPr marL="0" lvl="0" indent="0" algn="l" rtl="0">
              <a:spcBef>
                <a:spcPts val="0"/>
              </a:spcBef>
              <a:spcAft>
                <a:spcPts val="0"/>
              </a:spcAft>
              <a:buNone/>
            </a:pPr>
            <a:r>
              <a:rPr lang="en-US" sz="1200" dirty="0" smtClean="0"/>
              <a:t>The opportunity you have now is to get recognition for what you’ve learned as you go… like milestones on a long journey. I want to point out that being an FAAC doesn’t mean that you’re a financial aid expert. The CFAA Program is meant to be </a:t>
            </a:r>
            <a:r>
              <a:rPr lang="en-US" sz="1200" i="1" dirty="0" smtClean="0"/>
              <a:t>part of </a:t>
            </a:r>
            <a:r>
              <a:rPr lang="en-US" sz="1200" dirty="0" smtClean="0"/>
              <a:t>your journey, and it shouldn’t stop there. The journey most certainly includes continuing education, which is part of the Recertification requirements. </a:t>
            </a:r>
          </a:p>
          <a:p>
            <a:pPr marL="0" lvl="0" indent="0" algn="l" rtl="0">
              <a:spcBef>
                <a:spcPts val="0"/>
              </a:spcBef>
              <a:spcAft>
                <a:spcPts val="0"/>
              </a:spcAft>
              <a:buNone/>
            </a:pPr>
            <a:endParaRPr lang="en-US" sz="1200" dirty="0"/>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7369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sz="1200" b="1" dirty="0" smtClean="0"/>
              <a:t>Get Certified</a:t>
            </a:r>
            <a:endParaRPr lang="en-US" sz="1200" dirty="0" smtClean="0"/>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So get certified as an FAAC and get ready to join a vibrant community of your peers who share your passion and commitment to financial aid administration. You’ll become a part of a strong network of professionals who have demonstrated their knowledge and proven their experience. Within this community, you can seek guidance, mentorship, and friendship. You will continue to grow and learn within a distinguished community of like-minded and skilled financial aid professionals.  </a:t>
            </a:r>
          </a:p>
          <a:p>
            <a:pPr marL="0" lvl="0" indent="0" algn="l" rtl="0">
              <a:spcBef>
                <a:spcPts val="0"/>
              </a:spcBef>
              <a:spcAft>
                <a:spcPts val="0"/>
              </a:spcAft>
              <a:buNone/>
            </a:pPr>
            <a:r>
              <a:rPr lang="en-US" sz="1200" dirty="0" smtClean="0"/>
              <a:t> </a:t>
            </a:r>
          </a:p>
          <a:p>
            <a:pPr marL="0" lvl="0" indent="0" algn="l" rtl="0">
              <a:spcBef>
                <a:spcPts val="0"/>
              </a:spcBef>
              <a:spcAft>
                <a:spcPts val="0"/>
              </a:spcAft>
              <a:buNone/>
            </a:pPr>
            <a:endParaRPr lang="en-US" sz="1200" dirty="0"/>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2537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sz="1200" b="1" i="0" u="none" strike="noStrike" dirty="0" smtClean="0">
                <a:solidFill>
                  <a:srgbClr val="000000"/>
                </a:solidFill>
              </a:rPr>
              <a:t>Questions? </a:t>
            </a:r>
            <a:r>
              <a:rPr lang="en-US" sz="1200" i="0" u="none" strike="noStrike" dirty="0" smtClean="0">
                <a:solidFill>
                  <a:srgbClr val="000000"/>
                </a:solidFill>
              </a:rPr>
              <a:t>[</a:t>
            </a:r>
          </a:p>
          <a:p>
            <a:pPr marL="0" lvl="0" indent="0" algn="l" rtl="0">
              <a:spcBef>
                <a:spcPts val="0"/>
              </a:spcBef>
              <a:spcAft>
                <a:spcPts val="0"/>
              </a:spcAft>
              <a:buNone/>
            </a:pPr>
            <a:endParaRPr lang="en-US" sz="1200" i="0" u="none" strike="noStrike" dirty="0" smtClean="0">
              <a:solidFill>
                <a:srgbClr val="000000"/>
              </a:solidFill>
            </a:endParaRPr>
          </a:p>
          <a:p>
            <a:pPr marL="0" lvl="0" indent="0" algn="l" rtl="0">
              <a:spcBef>
                <a:spcPts val="0"/>
              </a:spcBef>
              <a:spcAft>
                <a:spcPts val="0"/>
              </a:spcAft>
              <a:buNone/>
            </a:pPr>
            <a:r>
              <a:rPr lang="en-US" sz="1200" i="0" u="none" strike="noStrike" dirty="0" smtClean="0">
                <a:solidFill>
                  <a:srgbClr val="000000"/>
                </a:solidFill>
              </a:rPr>
              <a:t>So what questions do you have? I’ll do my best to answer them here or follow up with you later. You can also send in your specific questions to certification@nasfaa.org</a:t>
            </a:r>
          </a:p>
          <a:p>
            <a:pPr marL="0" lvl="0" indent="0" algn="l" rtl="0">
              <a:spcBef>
                <a:spcPts val="0"/>
              </a:spcBef>
              <a:spcAft>
                <a:spcPts val="0"/>
              </a:spcAft>
              <a:buNone/>
            </a:pPr>
            <a:r>
              <a:rPr lang="en-US" sz="1200" dirty="0" smtClean="0"/>
              <a:t/>
            </a:r>
            <a:br>
              <a:rPr lang="en-US" sz="1200" dirty="0" smtClean="0"/>
            </a:br>
            <a:r>
              <a:rPr lang="en-US" sz="1200" i="0" u="none" strike="noStrike" dirty="0" smtClean="0">
                <a:solidFill>
                  <a:srgbClr val="000000"/>
                </a:solidFill>
              </a:rPr>
              <a:t>Do I need to get all of the credentials first? </a:t>
            </a:r>
            <a:endParaRPr lang="en-US" sz="1200" dirty="0" smtClean="0"/>
          </a:p>
          <a:p>
            <a:pPr marL="215900" lvl="0" indent="-88900" algn="l" rtl="0">
              <a:spcBef>
                <a:spcPts val="0"/>
              </a:spcBef>
              <a:spcAft>
                <a:spcPts val="0"/>
              </a:spcAft>
              <a:buClr>
                <a:srgbClr val="000000"/>
              </a:buClr>
              <a:buSzPts val="1400"/>
              <a:buFont typeface="Arial"/>
              <a:buChar char="•"/>
            </a:pPr>
            <a:r>
              <a:rPr lang="en-US" sz="1200" i="0" u="none" strike="noStrike" dirty="0" smtClean="0">
                <a:solidFill>
                  <a:srgbClr val="000000"/>
                </a:solidFill>
              </a:rPr>
              <a:t> No, you can become an FAAC without earning any of NASFAA’s credentials as long as you have at least 5 years of experience; however, statistically speaking, we’re seeing a correlation between success on the exam and having earned at least five credentials.</a:t>
            </a:r>
            <a:br>
              <a:rPr lang="en-US" sz="1200" i="0" u="none" strike="noStrike" dirty="0" smtClean="0">
                <a:solidFill>
                  <a:srgbClr val="000000"/>
                </a:solidFill>
              </a:rPr>
            </a:br>
            <a:endParaRPr lang="en-US" sz="1200" i="0" u="none" strike="noStrike" dirty="0" smtClean="0">
              <a:solidFill>
                <a:srgbClr val="000000"/>
              </a:solidFill>
            </a:endParaRPr>
          </a:p>
          <a:p>
            <a:pPr marL="0" lvl="0" indent="0" algn="l" rtl="0">
              <a:spcBef>
                <a:spcPts val="0"/>
              </a:spcBef>
              <a:spcAft>
                <a:spcPts val="0"/>
              </a:spcAft>
              <a:buNone/>
            </a:pPr>
            <a:r>
              <a:rPr lang="en-US" sz="1200" i="0" u="none" strike="noStrike" dirty="0" smtClean="0">
                <a:solidFill>
                  <a:srgbClr val="000000"/>
                </a:solidFill>
              </a:rPr>
              <a:t>Do I have to be working in the financial aid office to qualify? What if I know financial aid but I work in another office?</a:t>
            </a:r>
            <a:endParaRPr lang="en-US" sz="1200" dirty="0" smtClean="0"/>
          </a:p>
          <a:p>
            <a:pPr marL="215900" lvl="0" indent="-88900" algn="l" rtl="0">
              <a:spcBef>
                <a:spcPts val="0"/>
              </a:spcBef>
              <a:spcAft>
                <a:spcPts val="0"/>
              </a:spcAft>
              <a:buClr>
                <a:srgbClr val="000000"/>
              </a:buClr>
              <a:buSzPts val="1400"/>
              <a:buChar char="•"/>
            </a:pPr>
            <a:r>
              <a:rPr lang="en-US" sz="1200" i="0" u="none" strike="noStrike" dirty="0" smtClean="0">
                <a:solidFill>
                  <a:srgbClr val="000000"/>
                </a:solidFill>
              </a:rPr>
              <a:t> You could become an FAAC even if you’re not currently working in a financial aid office, as long as you have the minimum experience that’s required. As you would expect, it’s very difficult to pass the exam without prior experience working in a financial aid office.</a:t>
            </a:r>
          </a:p>
          <a:p>
            <a:pPr marL="0" lvl="0" indent="0" algn="l" rtl="0">
              <a:spcBef>
                <a:spcPts val="0"/>
              </a:spcBef>
              <a:spcAft>
                <a:spcPts val="0"/>
              </a:spcAft>
              <a:buNone/>
            </a:pPr>
            <a:r>
              <a:rPr lang="en-US" sz="1200" dirty="0" smtClean="0"/>
              <a:t/>
            </a:r>
            <a:br>
              <a:rPr lang="en-US" sz="1200" dirty="0" smtClean="0"/>
            </a:br>
            <a:r>
              <a:rPr lang="en-US" sz="1200" i="0" u="none" strike="noStrike" dirty="0" smtClean="0">
                <a:solidFill>
                  <a:srgbClr val="000000"/>
                </a:solidFill>
              </a:rPr>
              <a:t>If I don’t have a bachelor’s degree, but I have lots of FA experience, can I get the FAAC?</a:t>
            </a:r>
            <a:endParaRPr lang="en-US" sz="1200" dirty="0" smtClean="0"/>
          </a:p>
          <a:p>
            <a:pPr marL="215900" lvl="0" indent="-88900" algn="l" rtl="0">
              <a:spcBef>
                <a:spcPts val="0"/>
              </a:spcBef>
              <a:spcAft>
                <a:spcPts val="0"/>
              </a:spcAft>
              <a:buClr>
                <a:srgbClr val="000000"/>
              </a:buClr>
              <a:buSzPts val="1400"/>
              <a:buChar char="•"/>
            </a:pPr>
            <a:r>
              <a:rPr lang="en-US" sz="1200" i="0" u="none" strike="noStrike" dirty="0" smtClean="0">
                <a:solidFill>
                  <a:srgbClr val="000000"/>
                </a:solidFill>
              </a:rPr>
              <a:t> No, unfortunately. A certification candidate must hold a bachelor’s degree or higher from an accredited institution of higher education, a criterion that was considered very carefully when designing this program. A bachelor’s degree is required due to the environment within which certified FAAs move, higher education. This requirement is supported by data collected in NASFAA’s Benchmarking Report and the certification Job Task Analysis Survey, which found that the vast majority – 96% or greater – of financial aid professionals hold at least a bachelor’s degree. The Commission and NASFAA Board both support this eligibility requirement.</a:t>
            </a:r>
          </a:p>
          <a:p>
            <a:pPr marL="0" lvl="0" indent="0" algn="l" rtl="0">
              <a:spcBef>
                <a:spcPts val="0"/>
              </a:spcBef>
              <a:spcAft>
                <a:spcPts val="0"/>
              </a:spcAft>
              <a:buNone/>
            </a:pPr>
            <a:r>
              <a:rPr lang="en-US" sz="1200" dirty="0" smtClean="0"/>
              <a:t/>
            </a:r>
            <a:br>
              <a:rPr lang="en-US" sz="1200" dirty="0" smtClean="0"/>
            </a:br>
            <a:r>
              <a:rPr lang="en-US" sz="1200" i="0" u="none" strike="noStrike" dirty="0" smtClean="0">
                <a:solidFill>
                  <a:srgbClr val="000000"/>
                </a:solidFill>
              </a:rPr>
              <a:t>How much does it cost? Is there a fee to renew?</a:t>
            </a:r>
            <a:endParaRPr lang="en-US" sz="1200" dirty="0" smtClean="0"/>
          </a:p>
          <a:p>
            <a:pPr marL="215900" lvl="0" indent="-88900" algn="l" rtl="0">
              <a:spcBef>
                <a:spcPts val="0"/>
              </a:spcBef>
              <a:spcAft>
                <a:spcPts val="0"/>
              </a:spcAft>
              <a:buClr>
                <a:srgbClr val="000000"/>
              </a:buClr>
              <a:buSzPts val="1400"/>
              <a:buChar char="•"/>
            </a:pPr>
            <a:r>
              <a:rPr lang="en-US" sz="1200" i="0" u="none" strike="noStrike" dirty="0" smtClean="0">
                <a:solidFill>
                  <a:srgbClr val="000000"/>
                </a:solidFill>
              </a:rPr>
              <a:t> The fees are outlined in the Candidate Handbook and online (</a:t>
            </a:r>
            <a:r>
              <a:rPr lang="en-US" sz="1200" i="0" u="sng" strike="noStrike" dirty="0" smtClean="0">
                <a:solidFill>
                  <a:schemeClr val="hlink"/>
                </a:solidFill>
                <a:hlinkClick r:id="rId3"/>
              </a:rPr>
              <a:t>https://www.nasfaa.org/certification_fees</a:t>
            </a:r>
            <a:r>
              <a:rPr lang="en-US" sz="1200" i="0" u="none" strike="noStrike" dirty="0" smtClean="0">
                <a:solidFill>
                  <a:srgbClr val="000000"/>
                </a:solidFill>
              </a:rPr>
              <a:t>). Currently, the application fee is $50, the exam fee is $375, and the recertification fee is $300 once every three years. This certification is priced fairly and competitively compared to other professional certification programs.</a:t>
            </a:r>
          </a:p>
          <a:p>
            <a:pPr marL="0" lvl="0" indent="0" algn="l" rtl="0">
              <a:spcBef>
                <a:spcPts val="0"/>
              </a:spcBef>
              <a:spcAft>
                <a:spcPts val="0"/>
              </a:spcAft>
              <a:buNone/>
            </a:pPr>
            <a:r>
              <a:rPr lang="en-US" sz="1200" dirty="0" smtClean="0"/>
              <a:t/>
            </a:r>
            <a:br>
              <a:rPr lang="en-US" sz="1200" dirty="0" smtClean="0"/>
            </a:br>
            <a:r>
              <a:rPr lang="en-US" sz="1200" i="0" u="none" strike="noStrike" dirty="0" smtClean="0">
                <a:solidFill>
                  <a:srgbClr val="000000"/>
                </a:solidFill>
              </a:rPr>
              <a:t>Do I have to be a NASFAA member to participate?</a:t>
            </a:r>
            <a:endParaRPr lang="en-US" sz="1200" dirty="0" smtClean="0"/>
          </a:p>
          <a:p>
            <a:pPr marL="215900" lvl="0" indent="-88900" algn="l" rtl="0">
              <a:spcBef>
                <a:spcPts val="0"/>
              </a:spcBef>
              <a:spcAft>
                <a:spcPts val="0"/>
              </a:spcAft>
              <a:buClr>
                <a:srgbClr val="000000"/>
              </a:buClr>
              <a:buSzPts val="1400"/>
              <a:buChar char="•"/>
            </a:pPr>
            <a:r>
              <a:rPr lang="en-US" sz="1200" i="0" u="none" strike="noStrike" dirty="0" smtClean="0">
                <a:solidFill>
                  <a:srgbClr val="000000"/>
                </a:solidFill>
              </a:rPr>
              <a:t> No. Nonmembers are welcome to participate! </a:t>
            </a:r>
          </a:p>
          <a:p>
            <a:pPr marL="0" lvl="0" indent="0" algn="l" rtl="0">
              <a:spcBef>
                <a:spcPts val="0"/>
              </a:spcBef>
              <a:spcAft>
                <a:spcPts val="0"/>
              </a:spcAft>
              <a:buNone/>
            </a:pPr>
            <a:r>
              <a:rPr lang="en-US" sz="1200" dirty="0" smtClean="0"/>
              <a:t/>
            </a:r>
            <a:br>
              <a:rPr lang="en-US" sz="1200" dirty="0" smtClean="0"/>
            </a:br>
            <a:r>
              <a:rPr lang="en-US" sz="1200" i="0" u="none" strike="noStrike" dirty="0" smtClean="0">
                <a:solidFill>
                  <a:srgbClr val="000000"/>
                </a:solidFill>
              </a:rPr>
              <a:t>[Note: refer applicants with questions to </a:t>
            </a:r>
            <a:r>
              <a:rPr lang="en-US" sz="1200" i="0" u="sng" strike="noStrike" dirty="0" smtClean="0">
                <a:solidFill>
                  <a:schemeClr val="hlink"/>
                </a:solidFill>
                <a:hlinkClick r:id="rId4"/>
              </a:rPr>
              <a:t>certification@nasfaa.org</a:t>
            </a:r>
            <a:r>
              <a:rPr lang="en-US" sz="1200" i="0" u="none" strike="noStrike" dirty="0" smtClean="0">
                <a:solidFill>
                  <a:srgbClr val="000000"/>
                </a:solidFill>
              </a:rPr>
              <a:t>]</a:t>
            </a:r>
            <a:endParaRPr lang="en-US" sz="1200" dirty="0" smtClean="0"/>
          </a:p>
          <a:p>
            <a:pPr marL="0" lvl="0" indent="0" algn="l" rtl="0">
              <a:spcBef>
                <a:spcPts val="0"/>
              </a:spcBef>
              <a:spcAft>
                <a:spcPts val="0"/>
              </a:spcAft>
              <a:buNone/>
            </a:pPr>
            <a:r>
              <a:rPr lang="en-US" sz="1200" dirty="0" smtClean="0"/>
              <a:t/>
            </a:r>
            <a:br>
              <a:rPr lang="en-US" sz="1200" dirty="0" smtClean="0"/>
            </a:br>
            <a:endParaRPr lang="en-US" sz="1200" dirty="0"/>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094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4234292273_2_297:notes"/>
          <p:cNvSpPr txBox="1">
            <a:spLocks noGrp="1"/>
          </p:cNvSpPr>
          <p:nvPr>
            <p:ph type="body" idx="1"/>
          </p:nvPr>
        </p:nvSpPr>
        <p:spPr>
          <a:xfrm>
            <a:off x="685800" y="4400550"/>
            <a:ext cx="5486400" cy="3600450"/>
          </a:xfrm>
          <a:prstGeom prst="rect">
            <a:avLst/>
          </a:prstGeom>
        </p:spPr>
        <p:txBody>
          <a:bodyPr spcFirstLastPara="1" wrap="square" lIns="86175" tIns="86175" rIns="86175" bIns="86175" anchor="t" anchorCtr="0">
            <a:noAutofit/>
          </a:bodyPr>
          <a:lstStyle/>
          <a:p>
            <a:pPr marL="0" lvl="0" indent="0" algn="l" rtl="0">
              <a:spcBef>
                <a:spcPts val="0"/>
              </a:spcBef>
              <a:spcAft>
                <a:spcPts val="0"/>
              </a:spcAft>
              <a:buNone/>
            </a:pPr>
            <a:endParaRPr/>
          </a:p>
        </p:txBody>
      </p:sp>
      <p:sp>
        <p:nvSpPr>
          <p:cNvPr id="373" name="Google Shape;373;g14234292273_2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5993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sz="1200" b="1" dirty="0" smtClean="0"/>
              <a:t>Agenda</a:t>
            </a:r>
            <a:endParaRPr lang="en-US" sz="1200" dirty="0" smtClean="0"/>
          </a:p>
          <a:p>
            <a:pPr marL="0" lvl="0" indent="0" algn="l" rtl="0">
              <a:spcBef>
                <a:spcPts val="0"/>
              </a:spcBef>
              <a:spcAft>
                <a:spcPts val="0"/>
              </a:spcAft>
              <a:buNone/>
            </a:pPr>
            <a:endParaRPr lang="en-US" sz="1200" b="1" dirty="0" smtClean="0"/>
          </a:p>
          <a:p>
            <a:pPr marL="0" lvl="0" indent="0" algn="l" rtl="0">
              <a:spcBef>
                <a:spcPts val="0"/>
              </a:spcBef>
              <a:spcAft>
                <a:spcPts val="0"/>
              </a:spcAft>
              <a:buNone/>
            </a:pPr>
            <a:r>
              <a:rPr lang="en-US" sz="1200" dirty="0" smtClean="0"/>
              <a:t>Here’s our plan for today. I’ll take questions along the way and again at the end.</a:t>
            </a:r>
          </a:p>
          <a:p>
            <a:pPr marL="0" lvl="0" indent="0" algn="l" rtl="0">
              <a:spcBef>
                <a:spcPts val="360"/>
              </a:spcBef>
              <a:spcAft>
                <a:spcPts val="0"/>
              </a:spcAft>
              <a:buNone/>
            </a:pPr>
            <a:endParaRPr dirty="0"/>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360"/>
              </a:spcBef>
              <a:spcAft>
                <a:spcPts val="0"/>
              </a:spcAft>
              <a:buNone/>
            </a:pPr>
            <a:endParaRPr dirty="0"/>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35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sz="1200" b="1" dirty="0" smtClean="0"/>
              <a:t>Setting the Standard </a:t>
            </a:r>
            <a:endParaRPr lang="en-US" sz="1200" dirty="0" smtClean="0"/>
          </a:p>
          <a:p>
            <a:pPr marL="0" lvl="0" indent="0" algn="l" rtl="0">
              <a:spcBef>
                <a:spcPts val="0"/>
              </a:spcBef>
              <a:spcAft>
                <a:spcPts val="0"/>
              </a:spcAft>
              <a:buNone/>
            </a:pPr>
            <a:r>
              <a:rPr lang="en-US" sz="1200" dirty="0" smtClean="0"/>
              <a:t> </a:t>
            </a:r>
          </a:p>
          <a:p>
            <a:pPr marL="0" lvl="0" indent="0" algn="l" rtl="0">
              <a:spcBef>
                <a:spcPts val="0"/>
              </a:spcBef>
              <a:spcAft>
                <a:spcPts val="0"/>
              </a:spcAft>
              <a:buNone/>
            </a:pPr>
            <a:r>
              <a:rPr lang="en-US" sz="1200" dirty="0" smtClean="0"/>
              <a:t>The CFAA Program benefits you as an individual AND the financial aid profession by setting the standard for what it means to be qualified to administer the federal financial aid programs. </a:t>
            </a:r>
          </a:p>
          <a:p>
            <a:pPr marL="0" lvl="0" indent="0" algn="l" rtl="0">
              <a:spcBef>
                <a:spcPts val="0"/>
              </a:spcBef>
              <a:spcAft>
                <a:spcPts val="0"/>
              </a:spcAft>
              <a:buNone/>
            </a:pPr>
            <a:r>
              <a:rPr lang="en-US" sz="1200" dirty="0" smtClean="0"/>
              <a:t> </a:t>
            </a:r>
          </a:p>
          <a:p>
            <a:pPr marL="0" lvl="0" indent="0" algn="l" rtl="0">
              <a:spcBef>
                <a:spcPts val="0"/>
              </a:spcBef>
              <a:spcAft>
                <a:spcPts val="0"/>
              </a:spcAft>
              <a:buNone/>
            </a:pPr>
            <a:r>
              <a:rPr lang="en-US" sz="1200" dirty="0" smtClean="0"/>
              <a:t>The foundation for the CFAA Program is built upon three principles.   Knowledge, Experience and Integrity.</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You will combine the </a:t>
            </a:r>
            <a:r>
              <a:rPr lang="en-US" sz="1200" b="1" dirty="0" smtClean="0"/>
              <a:t>knowledge</a:t>
            </a:r>
            <a:r>
              <a:rPr lang="en-US" sz="1200" dirty="0" smtClean="0"/>
              <a:t> and </a:t>
            </a:r>
            <a:r>
              <a:rPr lang="en-US" sz="1200" b="1" dirty="0" smtClean="0"/>
              <a:t>experience</a:t>
            </a:r>
            <a:r>
              <a:rPr lang="en-US" sz="1200" dirty="0" smtClean="0"/>
              <a:t> you’ve gained as a financial aid administrator to show what you know on the knowledge exam. You will also affirm your </a:t>
            </a:r>
            <a:r>
              <a:rPr lang="en-US" sz="1200" b="1" dirty="0" smtClean="0"/>
              <a:t>integrity</a:t>
            </a:r>
            <a:r>
              <a:rPr lang="en-US" sz="1200" dirty="0" smtClean="0"/>
              <a:t> and your continued commitment to ethical behavior. </a:t>
            </a:r>
          </a:p>
          <a:p>
            <a:pPr marL="0" lvl="0" indent="0" algn="l" rtl="0">
              <a:spcBef>
                <a:spcPts val="0"/>
              </a:spcBef>
              <a:spcAft>
                <a:spcPts val="0"/>
              </a:spcAft>
              <a:buNone/>
            </a:pPr>
            <a:r>
              <a:rPr lang="en-US" sz="1200" dirty="0" smtClean="0"/>
              <a:t> </a:t>
            </a:r>
          </a:p>
          <a:p>
            <a:pPr marL="0" lvl="0" indent="0" algn="l" rtl="0">
              <a:spcBef>
                <a:spcPts val="0"/>
              </a:spcBef>
              <a:spcAft>
                <a:spcPts val="0"/>
              </a:spcAft>
              <a:buNone/>
            </a:pPr>
            <a:r>
              <a:rPr lang="en-US" sz="1200" dirty="0" smtClean="0"/>
              <a:t>The mission of this certification is to enhance the future of the financial aid community by inspiring quality job performance, encouraging continuous learning, and promoting professional development among financial aid administrators.</a:t>
            </a:r>
          </a:p>
          <a:p>
            <a:pPr marL="0" lvl="0" indent="0" algn="l" rtl="0">
              <a:spcBef>
                <a:spcPts val="0"/>
              </a:spcBef>
              <a:spcAft>
                <a:spcPts val="0"/>
              </a:spcAft>
              <a:buNone/>
            </a:pPr>
            <a:endParaRPr lang="en-US" sz="1200" dirty="0" smtClean="0"/>
          </a:p>
          <a:p>
            <a:pPr marL="0" lvl="0" indent="0" algn="l" rtl="0">
              <a:spcBef>
                <a:spcPts val="360"/>
              </a:spcBef>
              <a:spcAft>
                <a:spcPts val="0"/>
              </a:spcAft>
              <a:buNone/>
            </a:pPr>
            <a:endParaRPr lang="en-US" dirty="0" smtClean="0"/>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388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sz="1200" b="1" dirty="0" smtClean="0"/>
              <a:t>­­­Community Built </a:t>
            </a:r>
            <a:endParaRPr lang="en-US" sz="1200" dirty="0" smtClean="0"/>
          </a:p>
          <a:p>
            <a:pPr marL="0" lvl="0" indent="0" algn="l" rtl="0">
              <a:spcBef>
                <a:spcPts val="0"/>
              </a:spcBef>
              <a:spcAft>
                <a:spcPts val="0"/>
              </a:spcAft>
              <a:buNone/>
            </a:pPr>
            <a:r>
              <a:rPr lang="en-US" sz="1200" b="1" dirty="0" smtClean="0"/>
              <a:t> </a:t>
            </a:r>
            <a:endParaRPr lang="en-US" sz="1200" dirty="0" smtClean="0"/>
          </a:p>
          <a:p>
            <a:pPr marL="0" lvl="0" indent="0" algn="l" rtl="0">
              <a:spcBef>
                <a:spcPts val="0"/>
              </a:spcBef>
              <a:spcAft>
                <a:spcPts val="0"/>
              </a:spcAft>
              <a:buNone/>
            </a:pPr>
            <a:r>
              <a:rPr lang="en-US" sz="1200" dirty="0" smtClean="0"/>
              <a:t>This program was built by the community. It was created with the help of financial aid administrators from different types of colleges and universities across the country who represented the entire financial aid community. These volunteers served as subject matter experts, and volunteers continue to be a vital part of this program. They help sustain the program through regular review and periodic updates, to help keep up with regulatory changes.</a:t>
            </a:r>
          </a:p>
          <a:p>
            <a:pPr marL="0" lvl="0" indent="0" algn="l" rtl="0">
              <a:spcBef>
                <a:spcPts val="0"/>
              </a:spcBef>
              <a:spcAft>
                <a:spcPts val="0"/>
              </a:spcAft>
              <a:buNone/>
            </a:pPr>
            <a:r>
              <a:rPr lang="en-US" sz="1200" dirty="0" smtClean="0"/>
              <a:t> </a:t>
            </a:r>
          </a:p>
          <a:p>
            <a:pPr marL="0" lvl="0" indent="0" algn="l" rtl="0">
              <a:spcBef>
                <a:spcPts val="0"/>
              </a:spcBef>
              <a:spcAft>
                <a:spcPts val="0"/>
              </a:spcAft>
              <a:buNone/>
            </a:pPr>
            <a:r>
              <a:rPr lang="en-US" sz="1200" dirty="0" smtClean="0"/>
              <a:t>As you can see, developing and implementing the certification was a long process, but it was worth it. In April 2021, which is less than two years after its launch, NASFAA's Certified Financial Aid Administrator® Program became accredited. The CFAA Program met the qualifications of the Credentialing Quality Standards (CQS) of accreditation, both in operations and psychometrics. This accreditation addresses the quality and defensibility of certification programs. The successful outcome of this accreditation process is a testimony to the work and dedication of the financial aid professionals who contribute to the development and ongoing maintenance of this program.</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Since then, the Slack Community was launched to support the FAAC community and provide a networking resource. Early in 2022, the first of our FAACs recertified, and we welcomed our first-ever 100+ Club members! And in February 2022, the first-ever FAAC Forum convened in Washington DC as its own specialized track of the NASFAA Leadership Conference &amp; Expo. After</a:t>
            </a:r>
            <a:r>
              <a:rPr lang="en-US" sz="1200" baseline="0" dirty="0" smtClean="0"/>
              <a:t> the success of the </a:t>
            </a:r>
            <a:r>
              <a:rPr lang="en-US" sz="1200" dirty="0" smtClean="0"/>
              <a:t>initial</a:t>
            </a:r>
            <a:r>
              <a:rPr lang="en-US" sz="1200" baseline="0" dirty="0" smtClean="0"/>
              <a:t> </a:t>
            </a:r>
            <a:r>
              <a:rPr lang="en-US" sz="1200" dirty="0" smtClean="0"/>
              <a:t>Forum, we planned and held the second</a:t>
            </a:r>
            <a:r>
              <a:rPr lang="en-US" sz="1200" baseline="0" dirty="0" smtClean="0"/>
              <a:t> FAAC Forum in February 2023. We plan to continue hosting the FAAC Forum </a:t>
            </a:r>
            <a:r>
              <a:rPr lang="en-US" sz="1200" dirty="0" smtClean="0"/>
              <a:t>for learning, networking, and community building every two years. </a:t>
            </a:r>
          </a:p>
          <a:p>
            <a:pPr marL="0" lvl="0" indent="0" algn="l" rtl="0">
              <a:spcBef>
                <a:spcPts val="0"/>
              </a:spcBef>
              <a:spcAft>
                <a:spcPts val="0"/>
              </a:spcAft>
              <a:buNone/>
            </a:pPr>
            <a:endParaRPr lang="en-US" sz="1200" dirty="0" smtClean="0"/>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0071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sz="1200" b="1" dirty="0" smtClean="0"/>
              <a:t>Community Driven</a:t>
            </a:r>
            <a:endParaRPr lang="en-US" sz="1200" dirty="0" smtClean="0"/>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The CFAA Program Commission convened for the first time in January of 2019. Limited terms of service help ensure new representation every year, beginning each July 1. </a:t>
            </a:r>
          </a:p>
          <a:p>
            <a:pPr marL="0" lvl="0" indent="0" algn="l" rtl="0">
              <a:spcBef>
                <a:spcPts val="0"/>
              </a:spcBef>
              <a:spcAft>
                <a:spcPts val="0"/>
              </a:spcAft>
              <a:buNone/>
            </a:pPr>
            <a:r>
              <a:rPr lang="en-US" sz="1200" dirty="0" smtClean="0"/>
              <a:t> </a:t>
            </a:r>
          </a:p>
          <a:p>
            <a:pPr marL="0" lvl="0" indent="0" algn="l" rtl="0">
              <a:spcBef>
                <a:spcPts val="0"/>
              </a:spcBef>
              <a:spcAft>
                <a:spcPts val="0"/>
              </a:spcAft>
              <a:buNone/>
            </a:pPr>
            <a:r>
              <a:rPr lang="en-US" sz="1200" dirty="0" smtClean="0"/>
              <a:t>You may see some familiar faces on this slide,</a:t>
            </a:r>
            <a:r>
              <a:rPr lang="en-US" sz="1200" baseline="0" dirty="0" smtClean="0"/>
              <a:t> including MASFAA members Brian Drabik and Susan </a:t>
            </a:r>
            <a:r>
              <a:rPr lang="en-US" sz="1200" baseline="0" dirty="0" err="1" smtClean="0"/>
              <a:t>Teerink</a:t>
            </a:r>
            <a:r>
              <a:rPr lang="en-US" sz="1200" baseline="0" dirty="0" smtClean="0"/>
              <a:t>. My role as chair elect of the FAAC program begin in July and I will assume leadership of the commission on July 1, 2023.</a:t>
            </a:r>
            <a:endParaRPr lang="en-US" sz="1200" dirty="0" smtClean="0"/>
          </a:p>
          <a:p>
            <a:pPr marL="0" lvl="0" indent="0" algn="l" rtl="0">
              <a:spcBef>
                <a:spcPts val="0"/>
              </a:spcBef>
              <a:spcAft>
                <a:spcPts val="0"/>
              </a:spcAft>
              <a:buNone/>
            </a:pPr>
            <a:r>
              <a:rPr lang="en-US" sz="1200" dirty="0" smtClean="0"/>
              <a:t> </a:t>
            </a:r>
          </a:p>
          <a:p>
            <a:pPr marL="0" lvl="0" indent="0" algn="l" rtl="0">
              <a:spcBef>
                <a:spcPts val="0"/>
              </a:spcBef>
              <a:spcAft>
                <a:spcPts val="0"/>
              </a:spcAft>
              <a:buNone/>
            </a:pPr>
            <a:r>
              <a:rPr lang="en-US" sz="1200" dirty="0" smtClean="0"/>
              <a:t>Commissioners contribute to the direction of the CFAA Program, oversee the integrity of the program, and consistently seek out feedback from the financial aid community to help guide the program.  So I encourage</a:t>
            </a:r>
            <a:r>
              <a:rPr lang="en-US" sz="1200" baseline="0" dirty="0" smtClean="0"/>
              <a:t> you to provide me with feedback or any of the commissioners to help us continue to be get better.</a:t>
            </a:r>
            <a:endParaRPr lang="en-US" sz="1200" dirty="0" smtClean="0"/>
          </a:p>
          <a:p>
            <a:pPr marL="0" lvl="0" indent="0" algn="l" rtl="0">
              <a:spcBef>
                <a:spcPts val="0"/>
              </a:spcBef>
              <a:spcAft>
                <a:spcPts val="0"/>
              </a:spcAft>
              <a:buNone/>
            </a:pPr>
            <a:endParaRPr lang="en-US" sz="1200" dirty="0"/>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8210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sz="1200" b="1" dirty="0" smtClean="0"/>
              <a:t>Community Engagement</a:t>
            </a:r>
            <a:endParaRPr lang="en-US" sz="1200" dirty="0" smtClean="0"/>
          </a:p>
          <a:p>
            <a:pPr marL="0" lvl="0" indent="0" algn="l" rtl="0">
              <a:spcBef>
                <a:spcPts val="0"/>
              </a:spcBef>
              <a:spcAft>
                <a:spcPts val="0"/>
              </a:spcAft>
              <a:buNone/>
            </a:pPr>
            <a:r>
              <a:rPr lang="en-US" sz="1200" b="1" dirty="0" smtClean="0"/>
              <a:t> </a:t>
            </a:r>
            <a:endParaRPr lang="en-US" sz="1200" dirty="0" smtClean="0"/>
          </a:p>
          <a:p>
            <a:pPr marL="0" lvl="0" indent="0" algn="l" rtl="0">
              <a:spcBef>
                <a:spcPts val="0"/>
              </a:spcBef>
              <a:spcAft>
                <a:spcPts val="0"/>
              </a:spcAft>
              <a:buNone/>
            </a:pPr>
            <a:r>
              <a:rPr lang="en-US" sz="1200" dirty="0" smtClean="0"/>
              <a:t>We’ve mentioned community a few times already and want to highlight some of the ways FAACs are getting involved. </a:t>
            </a:r>
          </a:p>
          <a:p>
            <a:pPr marL="0" lvl="0" indent="0" algn="l" rtl="0">
              <a:spcBef>
                <a:spcPts val="0"/>
              </a:spcBef>
              <a:spcAft>
                <a:spcPts val="0"/>
              </a:spcAft>
              <a:buNone/>
            </a:pPr>
            <a:r>
              <a:rPr lang="en-US" sz="1200" dirty="0" smtClean="0"/>
              <a:t> </a:t>
            </a:r>
          </a:p>
          <a:p>
            <a:pPr marL="0" lvl="0" indent="0" algn="l" rtl="0">
              <a:spcBef>
                <a:spcPts val="0"/>
              </a:spcBef>
              <a:spcAft>
                <a:spcPts val="0"/>
              </a:spcAft>
              <a:buNone/>
            </a:pPr>
            <a:r>
              <a:rPr lang="en-US" sz="1200" dirty="0" smtClean="0"/>
              <a:t>FAACs are invited to join a slack channel, which is a private instant messaging service. This provides FAACs immediate access to a wealth of knowledge and experience. FAACs share personal and professional information within the channel. </a:t>
            </a:r>
          </a:p>
          <a:p>
            <a:pPr marL="0" lvl="0" indent="0" algn="l" rtl="0">
              <a:spcBef>
                <a:spcPts val="0"/>
              </a:spcBef>
              <a:spcAft>
                <a:spcPts val="0"/>
              </a:spcAft>
              <a:buNone/>
            </a:pPr>
            <a:r>
              <a:rPr lang="en-US" sz="1200" dirty="0" smtClean="0"/>
              <a:t> </a:t>
            </a:r>
          </a:p>
          <a:p>
            <a:pPr marL="0" lvl="0" indent="0" algn="l" rtl="0">
              <a:spcBef>
                <a:spcPts val="0"/>
              </a:spcBef>
              <a:spcAft>
                <a:spcPts val="0"/>
              </a:spcAft>
              <a:buNone/>
            </a:pPr>
            <a:r>
              <a:rPr lang="en-US" sz="1200" dirty="0" smtClean="0"/>
              <a:t>The FAAC Forum is a track of the Leadership Conference that is significantly discounted. It provides FAACs an opportunity to connect face to face. </a:t>
            </a:r>
          </a:p>
          <a:p>
            <a:pPr marL="0" lvl="0" indent="0" algn="l" rtl="0">
              <a:spcBef>
                <a:spcPts val="0"/>
              </a:spcBef>
              <a:spcAft>
                <a:spcPts val="0"/>
              </a:spcAft>
              <a:buNone/>
            </a:pPr>
            <a:r>
              <a:rPr lang="en-US" sz="1200" dirty="0" smtClean="0"/>
              <a:t> </a:t>
            </a:r>
          </a:p>
          <a:p>
            <a:pPr marL="0" lvl="0" indent="0" algn="l" rtl="0">
              <a:spcBef>
                <a:spcPts val="0"/>
              </a:spcBef>
              <a:spcAft>
                <a:spcPts val="0"/>
              </a:spcAft>
              <a:buNone/>
            </a:pPr>
            <a:r>
              <a:rPr lang="en-US" sz="1200" dirty="0" smtClean="0"/>
              <a:t>Webinars and exclusive events offer FAACs the chance to learn directly from top leaders in our field. </a:t>
            </a:r>
          </a:p>
          <a:p>
            <a:pPr marL="0" lvl="0" indent="0" algn="l" rtl="0">
              <a:spcBef>
                <a:spcPts val="0"/>
              </a:spcBef>
              <a:spcAft>
                <a:spcPts val="0"/>
              </a:spcAft>
              <a:buNone/>
            </a:pPr>
            <a:r>
              <a:rPr lang="en-US" sz="1200" dirty="0" smtClean="0"/>
              <a:t/>
            </a:r>
            <a:br>
              <a:rPr lang="en-US" sz="1200" dirty="0" smtClean="0"/>
            </a:br>
            <a:r>
              <a:rPr lang="en-US" sz="1200" dirty="0" smtClean="0"/>
              <a:t>The FAAC designation comes with a multitude of opportunities for networking, peer-to-peer connections, and professional growth. </a:t>
            </a:r>
          </a:p>
          <a:p>
            <a:pPr marL="0" lvl="0" indent="0" algn="l" rtl="0">
              <a:spcBef>
                <a:spcPts val="0"/>
              </a:spcBef>
              <a:spcAft>
                <a:spcPts val="0"/>
              </a:spcAft>
              <a:buNone/>
            </a:pPr>
            <a:endParaRPr lang="en-US" sz="120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smtClean="0"/>
              <a:t>QUESTION: </a:t>
            </a:r>
            <a:r>
              <a:rPr lang="en-US" sz="1200" b="0" dirty="0" smtClean="0"/>
              <a:t>Has</a:t>
            </a:r>
            <a:r>
              <a:rPr lang="en-US" sz="1200" b="0" baseline="0" dirty="0" smtClean="0"/>
              <a:t> anyone </a:t>
            </a:r>
            <a:r>
              <a:rPr lang="en-US" sz="1200" dirty="0" smtClean="0"/>
              <a:t>been involved yet with the FAAC Community?</a:t>
            </a:r>
          </a:p>
          <a:p>
            <a:pPr marL="0" lvl="0" indent="0" algn="l" rtl="0">
              <a:spcBef>
                <a:spcPts val="0"/>
              </a:spcBef>
              <a:spcAft>
                <a:spcPts val="0"/>
              </a:spcAft>
              <a:buNone/>
            </a:pPr>
            <a:endParaRPr lang="en-US" sz="1200" dirty="0"/>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2175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sz="1200" b="1" dirty="0" smtClean="0"/>
              <a:t>Benefits for FAACs </a:t>
            </a:r>
            <a:endParaRPr lang="en-US" sz="1200" dirty="0" smtClean="0"/>
          </a:p>
          <a:p>
            <a:pPr marL="0" lvl="0" indent="0" algn="l" rtl="0">
              <a:spcBef>
                <a:spcPts val="0"/>
              </a:spcBef>
              <a:spcAft>
                <a:spcPts val="0"/>
              </a:spcAft>
              <a:buNone/>
            </a:pPr>
            <a:endParaRPr lang="en-US" sz="1200" b="1" dirty="0" smtClean="0"/>
          </a:p>
          <a:p>
            <a:pPr marL="0" lvl="0" indent="0" algn="l" rtl="0">
              <a:spcBef>
                <a:spcPts val="0"/>
              </a:spcBef>
              <a:spcAft>
                <a:spcPts val="0"/>
              </a:spcAft>
              <a:buNone/>
            </a:pPr>
            <a:r>
              <a:rPr lang="en-US" sz="1200" dirty="0" smtClean="0"/>
              <a:t>The national association (NASFAA) receives feedback from FAACs regularly, and we love to hear how they have benefited from the FAAC designation. </a:t>
            </a:r>
            <a:r>
              <a:rPr lang="en-US" sz="1200" i="0" u="none" strike="noStrike" dirty="0" smtClean="0">
                <a:solidFill>
                  <a:srgbClr val="000000"/>
                </a:solidFill>
              </a:rPr>
              <a:t>If you’re already an FAAC, you can share your reasons for certification on your social media feed using the hashtag #</a:t>
            </a:r>
            <a:r>
              <a:rPr lang="en-US" sz="1200" i="0" u="none" strike="noStrike" dirty="0" err="1" smtClean="0">
                <a:solidFill>
                  <a:srgbClr val="000000"/>
                </a:solidFill>
              </a:rPr>
              <a:t>whycertify</a:t>
            </a:r>
            <a:r>
              <a:rPr lang="en-US" sz="1200" i="0" u="none" strike="noStrike" dirty="0" smtClean="0">
                <a:solidFill>
                  <a:srgbClr val="000000"/>
                </a:solidFill>
              </a:rPr>
              <a:t>  Find templates online at  </a:t>
            </a:r>
            <a:r>
              <a:rPr lang="en-US" sz="1200" i="0" u="sng" strike="noStrike" dirty="0" smtClean="0">
                <a:solidFill>
                  <a:schemeClr val="hlink"/>
                </a:solidFill>
                <a:hlinkClick r:id="rId3"/>
              </a:rPr>
              <a:t>https://www.nasfaa.org/whycertify</a:t>
            </a:r>
            <a:r>
              <a:rPr lang="en-US" sz="1200" i="0" u="none" strike="noStrike" dirty="0" smtClean="0">
                <a:solidFill>
                  <a:srgbClr val="000000"/>
                </a:solidFill>
              </a:rPr>
              <a:t>  </a:t>
            </a:r>
            <a:endParaRPr lang="en-US" sz="1200" dirty="0" smtClean="0"/>
          </a:p>
          <a:p>
            <a:pPr marL="0" lvl="0" indent="0" algn="l" rtl="0">
              <a:spcBef>
                <a:spcPts val="0"/>
              </a:spcBef>
              <a:spcAft>
                <a:spcPts val="0"/>
              </a:spcAft>
              <a:buNone/>
            </a:pPr>
            <a:r>
              <a:rPr lang="en-US" sz="1200" dirty="0" smtClean="0"/>
              <a:t/>
            </a:r>
            <a:br>
              <a:rPr lang="en-US" sz="1200" dirty="0" smtClean="0"/>
            </a:br>
            <a:r>
              <a:rPr lang="en-US" sz="1200" dirty="0" smtClean="0"/>
              <a:t>The most commonly shared benefits include: </a:t>
            </a:r>
          </a:p>
          <a:p>
            <a:pPr marL="0" lvl="0" indent="0" algn="l" rtl="0">
              <a:spcBef>
                <a:spcPts val="0"/>
              </a:spcBef>
              <a:spcAft>
                <a:spcPts val="0"/>
              </a:spcAft>
              <a:buNone/>
            </a:pPr>
            <a:endParaRPr lang="en-US" sz="1200" dirty="0" smtClean="0"/>
          </a:p>
          <a:p>
            <a:pPr marL="165100" marR="0" lvl="0" indent="-177800" algn="l" rtl="0">
              <a:lnSpc>
                <a:spcPct val="100000"/>
              </a:lnSpc>
              <a:spcBef>
                <a:spcPts val="0"/>
              </a:spcBef>
              <a:spcAft>
                <a:spcPts val="0"/>
              </a:spcAft>
              <a:buClr>
                <a:schemeClr val="dk1"/>
              </a:buClr>
              <a:buSzPts val="1400"/>
              <a:buChar char="•"/>
            </a:pPr>
            <a:r>
              <a:rPr lang="en-US" sz="1200" dirty="0" smtClean="0"/>
              <a:t>More credibility across campus </a:t>
            </a:r>
          </a:p>
          <a:p>
            <a:pPr marL="165100" lvl="0" indent="-177800" algn="l" rtl="0">
              <a:spcBef>
                <a:spcPts val="0"/>
              </a:spcBef>
              <a:spcAft>
                <a:spcPts val="0"/>
              </a:spcAft>
              <a:buClr>
                <a:schemeClr val="dk1"/>
              </a:buClr>
              <a:buSzPts val="1400"/>
              <a:buChar char="•"/>
            </a:pPr>
            <a:r>
              <a:rPr lang="en-US" sz="1200" dirty="0" smtClean="0"/>
              <a:t>Increased confidence in their own knowledge </a:t>
            </a:r>
          </a:p>
          <a:p>
            <a:pPr marL="165100" lvl="0" indent="-177800" algn="l" rtl="0">
              <a:spcBef>
                <a:spcPts val="0"/>
              </a:spcBef>
              <a:spcAft>
                <a:spcPts val="0"/>
              </a:spcAft>
              <a:buClr>
                <a:schemeClr val="dk1"/>
              </a:buClr>
              <a:buSzPts val="1400"/>
              <a:buChar char="•"/>
            </a:pPr>
            <a:r>
              <a:rPr lang="en-US" sz="1200" dirty="0" smtClean="0"/>
              <a:t>New opportunities to lead at the state and regional level</a:t>
            </a:r>
          </a:p>
          <a:p>
            <a:pPr marL="165100" lvl="0" indent="-177800" algn="l" rtl="0">
              <a:spcBef>
                <a:spcPts val="0"/>
              </a:spcBef>
              <a:spcAft>
                <a:spcPts val="0"/>
              </a:spcAft>
              <a:buClr>
                <a:schemeClr val="dk1"/>
              </a:buClr>
              <a:buSzPts val="1400"/>
              <a:buChar char="•"/>
            </a:pPr>
            <a:r>
              <a:rPr lang="en-US" sz="1200" dirty="0" smtClean="0"/>
              <a:t>Being part of a strong community of peers  </a:t>
            </a:r>
          </a:p>
          <a:p>
            <a:pPr marL="165100" lvl="0" indent="-177800" algn="l" rtl="0">
              <a:spcBef>
                <a:spcPts val="0"/>
              </a:spcBef>
              <a:spcAft>
                <a:spcPts val="0"/>
              </a:spcAft>
              <a:buClr>
                <a:schemeClr val="dk1"/>
              </a:buClr>
              <a:buSzPts val="1400"/>
              <a:buChar char="•"/>
            </a:pPr>
            <a:r>
              <a:rPr lang="en-US" sz="1200" dirty="0" smtClean="0"/>
              <a:t>Ability to negotiate a higher compensation package</a:t>
            </a:r>
          </a:p>
          <a:p>
            <a:pPr marL="165100" lvl="0" indent="-177800" algn="l" rtl="0">
              <a:spcBef>
                <a:spcPts val="0"/>
              </a:spcBef>
              <a:spcAft>
                <a:spcPts val="0"/>
              </a:spcAft>
              <a:buClr>
                <a:schemeClr val="dk1"/>
              </a:buClr>
              <a:buSzPts val="1400"/>
              <a:buChar char="•"/>
            </a:pPr>
            <a:r>
              <a:rPr lang="en-US" sz="1200" dirty="0" smtClean="0"/>
              <a:t>Increased career mobility </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b="1" dirty="0" smtClean="0"/>
              <a:t>Question </a:t>
            </a:r>
            <a:r>
              <a:rPr lang="en-US" sz="1200" dirty="0" smtClean="0"/>
              <a:t>– How have you benefitted from certification?</a:t>
            </a:r>
            <a:endParaRPr lang="en-US" sz="1200" dirty="0"/>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3449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pic>
        <p:nvPicPr>
          <p:cNvPr id="14" name="Google Shape;14;p14"/>
          <p:cNvPicPr preferRelativeResize="0"/>
          <p:nvPr/>
        </p:nvPicPr>
        <p:blipFill rotWithShape="1">
          <a:blip r:embed="rId2">
            <a:alphaModFix/>
          </a:blip>
          <a:srcRect/>
          <a:stretch/>
        </p:blipFill>
        <p:spPr>
          <a:xfrm>
            <a:off x="26988" y="9525"/>
            <a:ext cx="1924050" cy="1133475"/>
          </a:xfrm>
          <a:prstGeom prst="rect">
            <a:avLst/>
          </a:prstGeom>
          <a:noFill/>
          <a:ln>
            <a:noFill/>
          </a:ln>
        </p:spPr>
      </p:pic>
      <p:sp>
        <p:nvSpPr>
          <p:cNvPr id="15" name="Google Shape;15;p14"/>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5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 name="Google Shape;16;p14"/>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888888"/>
              </a:buClr>
              <a:buSzPts val="3000"/>
              <a:buNone/>
              <a:defRPr>
                <a:solidFill>
                  <a:srgbClr val="888888"/>
                </a:solidFill>
              </a:defRPr>
            </a:lvl1pPr>
            <a:lvl2pPr lvl="1" algn="ctr">
              <a:lnSpc>
                <a:spcPct val="90000"/>
              </a:lnSpc>
              <a:spcBef>
                <a:spcPts val="560"/>
              </a:spcBef>
              <a:spcAft>
                <a:spcPts val="0"/>
              </a:spcAft>
              <a:buClr>
                <a:srgbClr val="888888"/>
              </a:buClr>
              <a:buSzPts val="2800"/>
              <a:buNone/>
              <a:defRPr>
                <a:solidFill>
                  <a:srgbClr val="888888"/>
                </a:solidFill>
              </a:defRPr>
            </a:lvl2pPr>
            <a:lvl3pPr lvl="2" algn="ctr">
              <a:lnSpc>
                <a:spcPct val="90000"/>
              </a:lnSpc>
              <a:spcBef>
                <a:spcPts val="480"/>
              </a:spcBef>
              <a:spcAft>
                <a:spcPts val="0"/>
              </a:spcAft>
              <a:buClr>
                <a:srgbClr val="888888"/>
              </a:buClr>
              <a:buSzPts val="2400"/>
              <a:buNone/>
              <a:defRPr>
                <a:solidFill>
                  <a:srgbClr val="888888"/>
                </a:solidFill>
              </a:defRPr>
            </a:lvl3pPr>
            <a:lvl4pPr lvl="3" algn="ctr">
              <a:lnSpc>
                <a:spcPct val="90000"/>
              </a:lnSpc>
              <a:spcBef>
                <a:spcPts val="480"/>
              </a:spcBef>
              <a:spcAft>
                <a:spcPts val="0"/>
              </a:spcAft>
              <a:buClr>
                <a:srgbClr val="888888"/>
              </a:buClr>
              <a:buSzPts val="2400"/>
              <a:buNone/>
              <a:defRPr>
                <a:solidFill>
                  <a:srgbClr val="888888"/>
                </a:solidFill>
              </a:defRPr>
            </a:lvl4pPr>
            <a:lvl5pPr lvl="4" algn="ctr">
              <a:lnSpc>
                <a:spcPct val="90000"/>
              </a:lnSpc>
              <a:spcBef>
                <a:spcPts val="480"/>
              </a:spcBef>
              <a:spcAft>
                <a:spcPts val="0"/>
              </a:spcAft>
              <a:buClr>
                <a:srgbClr val="888888"/>
              </a:buClr>
              <a:buSzPts val="2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23"/>
          <p:cNvSpPr txBox="1">
            <a:spLocks noGrp="1"/>
          </p:cNvSpPr>
          <p:nvPr>
            <p:ph type="title"/>
          </p:nvPr>
        </p:nvSpPr>
        <p:spPr>
          <a:xfrm>
            <a:off x="381000" y="230188"/>
            <a:ext cx="8382000" cy="665162"/>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49"/>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50"/>
        <p:cNvGrpSpPr/>
        <p:nvPr/>
      </p:nvGrpSpPr>
      <p:grpSpPr>
        <a:xfrm>
          <a:off x="0" y="0"/>
          <a:ext cx="0" cy="0"/>
          <a:chOff x="0" y="0"/>
          <a:chExt cx="0" cy="0"/>
        </a:xfrm>
      </p:grpSpPr>
      <p:sp>
        <p:nvSpPr>
          <p:cNvPr id="51" name="Google Shape;51;p26"/>
          <p:cNvSpPr txBox="1">
            <a:spLocks noGrp="1"/>
          </p:cNvSpPr>
          <p:nvPr>
            <p:ph type="title"/>
          </p:nvPr>
        </p:nvSpPr>
        <p:spPr>
          <a:xfrm>
            <a:off x="381000" y="230188"/>
            <a:ext cx="8382000" cy="665162"/>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2" name="Google Shape;52;p26"/>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chemeClr val="lt1"/>
              </a:buClr>
              <a:buSzPts val="2240"/>
              <a:buFont typeface="Noto Sans Symbols"/>
              <a:buChar char="●"/>
              <a:defRPr/>
            </a:lvl1pPr>
            <a:lvl2pPr marL="914400" lvl="1" indent="-353060" algn="l">
              <a:lnSpc>
                <a:spcPct val="90000"/>
              </a:lnSpc>
              <a:spcBef>
                <a:spcPts val="560"/>
              </a:spcBef>
              <a:spcAft>
                <a:spcPts val="0"/>
              </a:spcAft>
              <a:buClr>
                <a:schemeClr val="lt1"/>
              </a:buClr>
              <a:buSzPts val="1960"/>
              <a:buFont typeface="Noto Sans Symbols"/>
              <a:buChar char="●"/>
              <a:defRPr/>
            </a:lvl2pPr>
            <a:lvl3pPr marL="1371600" lvl="2" indent="-335280" algn="l">
              <a:lnSpc>
                <a:spcPct val="90000"/>
              </a:lnSpc>
              <a:spcBef>
                <a:spcPts val="480"/>
              </a:spcBef>
              <a:spcAft>
                <a:spcPts val="0"/>
              </a:spcAft>
              <a:buClr>
                <a:schemeClr val="lt1"/>
              </a:buClr>
              <a:buSzPts val="1680"/>
              <a:buFont typeface="Noto Sans Symbols"/>
              <a:buChar char="●"/>
              <a:defRPr/>
            </a:lvl3pPr>
            <a:lvl4pPr marL="1828800" lvl="3" indent="-335280" algn="l">
              <a:lnSpc>
                <a:spcPct val="90000"/>
              </a:lnSpc>
              <a:spcBef>
                <a:spcPts val="480"/>
              </a:spcBef>
              <a:spcAft>
                <a:spcPts val="0"/>
              </a:spcAft>
              <a:buClr>
                <a:schemeClr val="lt1"/>
              </a:buClr>
              <a:buSzPts val="1680"/>
              <a:buFont typeface="Noto Sans Symbols"/>
              <a:buChar char="●"/>
              <a:defRPr/>
            </a:lvl4pPr>
            <a:lvl5pPr marL="2286000" lvl="4" indent="-335279" algn="l">
              <a:lnSpc>
                <a:spcPct val="90000"/>
              </a:lnSpc>
              <a:spcBef>
                <a:spcPts val="480"/>
              </a:spcBef>
              <a:spcAft>
                <a:spcPts val="0"/>
              </a:spcAft>
              <a:buClr>
                <a:schemeClr val="lt1"/>
              </a:buClr>
              <a:buSzPts val="1680"/>
              <a:buFont typeface="Noto Sans Symbols"/>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53"/>
        <p:cNvGrpSpPr/>
        <p:nvPr/>
      </p:nvGrpSpPr>
      <p:grpSpPr>
        <a:xfrm>
          <a:off x="0" y="0"/>
          <a:ext cx="0" cy="0"/>
          <a:chOff x="0" y="0"/>
          <a:chExt cx="0" cy="0"/>
        </a:xfrm>
      </p:grpSpPr>
      <p:sp>
        <p:nvSpPr>
          <p:cNvPr id="54" name="Google Shape;54;p27"/>
          <p:cNvSpPr txBox="1">
            <a:spLocks noGrp="1"/>
          </p:cNvSpPr>
          <p:nvPr>
            <p:ph type="title"/>
          </p:nvPr>
        </p:nvSpPr>
        <p:spPr>
          <a:xfrm>
            <a:off x="381000" y="230188"/>
            <a:ext cx="8382000" cy="665162"/>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5" name="Google Shape;55;p27"/>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chemeClr val="lt1"/>
              </a:buClr>
              <a:buSzPts val="2240"/>
              <a:buFont typeface="Noto Sans Symbols"/>
              <a:buChar char="●"/>
              <a:defRPr/>
            </a:lvl1pPr>
            <a:lvl2pPr marL="914400" lvl="1" indent="-353060" algn="l">
              <a:lnSpc>
                <a:spcPct val="90000"/>
              </a:lnSpc>
              <a:spcBef>
                <a:spcPts val="560"/>
              </a:spcBef>
              <a:spcAft>
                <a:spcPts val="0"/>
              </a:spcAft>
              <a:buClr>
                <a:schemeClr val="lt1"/>
              </a:buClr>
              <a:buSzPts val="1960"/>
              <a:buFont typeface="Noto Sans Symbols"/>
              <a:buChar char="●"/>
              <a:defRPr/>
            </a:lvl2pPr>
            <a:lvl3pPr marL="1371600" lvl="2" indent="-335280" algn="l">
              <a:lnSpc>
                <a:spcPct val="90000"/>
              </a:lnSpc>
              <a:spcBef>
                <a:spcPts val="480"/>
              </a:spcBef>
              <a:spcAft>
                <a:spcPts val="0"/>
              </a:spcAft>
              <a:buClr>
                <a:schemeClr val="lt1"/>
              </a:buClr>
              <a:buSzPts val="1680"/>
              <a:buFont typeface="Noto Sans Symbols"/>
              <a:buChar char="●"/>
              <a:defRPr/>
            </a:lvl3pPr>
            <a:lvl4pPr marL="1828800" lvl="3" indent="-335280" algn="l">
              <a:lnSpc>
                <a:spcPct val="90000"/>
              </a:lnSpc>
              <a:spcBef>
                <a:spcPts val="480"/>
              </a:spcBef>
              <a:spcAft>
                <a:spcPts val="0"/>
              </a:spcAft>
              <a:buClr>
                <a:schemeClr val="lt1"/>
              </a:buClr>
              <a:buSzPts val="1680"/>
              <a:buFont typeface="Noto Sans Symbols"/>
              <a:buChar char="●"/>
              <a:defRPr/>
            </a:lvl4pPr>
            <a:lvl5pPr marL="2286000" lvl="4" indent="-335279" algn="l">
              <a:lnSpc>
                <a:spcPct val="90000"/>
              </a:lnSpc>
              <a:spcBef>
                <a:spcPts val="480"/>
              </a:spcBef>
              <a:spcAft>
                <a:spcPts val="0"/>
              </a:spcAft>
              <a:buClr>
                <a:schemeClr val="lt1"/>
              </a:buClr>
              <a:buSzPts val="1680"/>
              <a:buFont typeface="Noto Sans Symbols"/>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56" name="Google Shape;56;p27"/>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lt1"/>
              </a:buClr>
              <a:buSzPts val="1800"/>
              <a:buChar char="•"/>
              <a:defRPr/>
            </a:lvl2pPr>
            <a:lvl3pPr marL="1371600" lvl="2" indent="-342900" algn="l">
              <a:lnSpc>
                <a:spcPct val="90000"/>
              </a:lnSpc>
              <a:spcBef>
                <a:spcPts val="360"/>
              </a:spcBef>
              <a:spcAft>
                <a:spcPts val="0"/>
              </a:spcAft>
              <a:buClr>
                <a:schemeClr val="lt1"/>
              </a:buClr>
              <a:buSzPts val="1800"/>
              <a:buChar char="•"/>
              <a:defRPr/>
            </a:lvl3pPr>
            <a:lvl4pPr marL="1828800" lvl="3" indent="-342900" algn="l">
              <a:lnSpc>
                <a:spcPct val="90000"/>
              </a:lnSpc>
              <a:spcBef>
                <a:spcPts val="360"/>
              </a:spcBef>
              <a:spcAft>
                <a:spcPts val="0"/>
              </a:spcAft>
              <a:buClr>
                <a:schemeClr val="lt1"/>
              </a:buClr>
              <a:buSzPts val="1800"/>
              <a:buChar char="•"/>
              <a:defRPr/>
            </a:lvl4pPr>
            <a:lvl5pPr marL="2286000" lvl="4" indent="-342900" algn="l">
              <a:lnSpc>
                <a:spcPct val="90000"/>
              </a:lnSpc>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57"/>
        <p:cNvGrpSpPr/>
        <p:nvPr/>
      </p:nvGrpSpPr>
      <p:grpSpPr>
        <a:xfrm>
          <a:off x="0" y="0"/>
          <a:ext cx="0" cy="0"/>
          <a:chOff x="0" y="0"/>
          <a:chExt cx="0" cy="0"/>
        </a:xfrm>
      </p:grpSpPr>
      <p:sp>
        <p:nvSpPr>
          <p:cNvPr id="58" name="Google Shape;58;p28"/>
          <p:cNvSpPr txBox="1">
            <a:spLocks noGrp="1"/>
          </p:cNvSpPr>
          <p:nvPr>
            <p:ph type="ctrTitle"/>
          </p:nvPr>
        </p:nvSpPr>
        <p:spPr>
          <a:xfrm>
            <a:off x="1369219" y="76200"/>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sz="5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28"/>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lgn="ctr">
              <a:lnSpc>
                <a:spcPct val="90000"/>
              </a:lnSpc>
              <a:spcBef>
                <a:spcPts val="560"/>
              </a:spcBef>
              <a:spcAft>
                <a:spcPts val="0"/>
              </a:spcAft>
              <a:buClr>
                <a:schemeClr val="lt1"/>
              </a:buClr>
              <a:buSzPts val="2800"/>
              <a:buFont typeface="Calibri"/>
              <a:buNone/>
              <a:defRPr>
                <a:solidFill>
                  <a:schemeClr val="lt1"/>
                </a:solidFill>
              </a:defRPr>
            </a:lvl2pPr>
            <a:lvl3pPr lvl="2" algn="ctr">
              <a:lnSpc>
                <a:spcPct val="90000"/>
              </a:lnSpc>
              <a:spcBef>
                <a:spcPts val="480"/>
              </a:spcBef>
              <a:spcAft>
                <a:spcPts val="0"/>
              </a:spcAft>
              <a:buClr>
                <a:schemeClr val="lt1"/>
              </a:buClr>
              <a:buSzPts val="2400"/>
              <a:buFont typeface="Calibri"/>
              <a:buNone/>
              <a:defRPr>
                <a:solidFill>
                  <a:schemeClr val="lt1"/>
                </a:solidFill>
              </a:defRPr>
            </a:lvl3pPr>
            <a:lvl4pPr lvl="3" algn="ctr">
              <a:lnSpc>
                <a:spcPct val="90000"/>
              </a:lnSpc>
              <a:spcBef>
                <a:spcPts val="480"/>
              </a:spcBef>
              <a:spcAft>
                <a:spcPts val="0"/>
              </a:spcAft>
              <a:buClr>
                <a:schemeClr val="lt1"/>
              </a:buClr>
              <a:buSzPts val="2400"/>
              <a:buFont typeface="Calibri"/>
              <a:buNone/>
              <a:defRPr>
                <a:solidFill>
                  <a:schemeClr val="lt1"/>
                </a:solidFill>
              </a:defRPr>
            </a:lvl4pPr>
            <a:lvl5pPr lvl="4" algn="ctr">
              <a:lnSpc>
                <a:spcPct val="90000"/>
              </a:lnSpc>
              <a:spcBef>
                <a:spcPts val="480"/>
              </a:spcBef>
              <a:spcAft>
                <a:spcPts val="0"/>
              </a:spcAft>
              <a:buClr>
                <a:schemeClr val="lt1"/>
              </a:buClr>
              <a:buSzPts val="2400"/>
              <a:buFont typeface="Calibri"/>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
        <p:nvSpPr>
          <p:cNvPr id="60" name="Google Shape;60;p28"/>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FFE9D4"/>
              </a:buClr>
              <a:buSzPts val="10000"/>
              <a:buFont typeface="Arial"/>
              <a:buNone/>
              <a:defRPr sz="10000" b="1" i="1" u="none" strike="noStrike" cap="none">
                <a:solidFill>
                  <a:srgbClr val="FFE9D4"/>
                </a:solidFill>
                <a:latin typeface="Calibri"/>
                <a:ea typeface="Calibri"/>
                <a:cs typeface="Calibri"/>
                <a:sym typeface="Calibri"/>
              </a:defRPr>
            </a:lvl1pPr>
            <a:lvl2pPr marL="914400" lvl="1" indent="-342900" algn="l">
              <a:lnSpc>
                <a:spcPct val="90000"/>
              </a:lnSpc>
              <a:spcBef>
                <a:spcPts val="360"/>
              </a:spcBef>
              <a:spcAft>
                <a:spcPts val="0"/>
              </a:spcAft>
              <a:buClr>
                <a:schemeClr val="lt1"/>
              </a:buClr>
              <a:buSzPts val="1800"/>
              <a:buChar char="•"/>
              <a:defRPr/>
            </a:lvl2pPr>
            <a:lvl3pPr marL="1371600" lvl="2" indent="-342900" algn="l">
              <a:lnSpc>
                <a:spcPct val="90000"/>
              </a:lnSpc>
              <a:spcBef>
                <a:spcPts val="360"/>
              </a:spcBef>
              <a:spcAft>
                <a:spcPts val="0"/>
              </a:spcAft>
              <a:buClr>
                <a:schemeClr val="lt1"/>
              </a:buClr>
              <a:buSzPts val="1800"/>
              <a:buChar char="•"/>
              <a:defRPr/>
            </a:lvl3pPr>
            <a:lvl4pPr marL="1828800" lvl="3" indent="-342900" algn="l">
              <a:lnSpc>
                <a:spcPct val="90000"/>
              </a:lnSpc>
              <a:spcBef>
                <a:spcPts val="360"/>
              </a:spcBef>
              <a:spcAft>
                <a:spcPts val="0"/>
              </a:spcAft>
              <a:buClr>
                <a:schemeClr val="lt1"/>
              </a:buClr>
              <a:buSzPts val="1800"/>
              <a:buChar char="•"/>
              <a:defRPr/>
            </a:lvl4pPr>
            <a:lvl5pPr marL="2286000" lvl="4" indent="-342900" algn="l">
              <a:lnSpc>
                <a:spcPct val="90000"/>
              </a:lnSpc>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Use for slides with Software Code">
  <p:cSld name="Use for slides with Software Code">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381000" y="230188"/>
            <a:ext cx="8382000" cy="665162"/>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722313" y="1905000"/>
            <a:ext cx="8040688" cy="2286000"/>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600"/>
              </a:spcBef>
              <a:spcAft>
                <a:spcPts val="0"/>
              </a:spcAft>
              <a:buSzPts val="1400"/>
              <a:buNone/>
              <a:defRPr/>
            </a:lvl1pPr>
            <a:lvl2pPr marL="914400" lvl="1" indent="-228600" algn="l">
              <a:lnSpc>
                <a:spcPct val="90000"/>
              </a:lnSpc>
              <a:spcBef>
                <a:spcPts val="560"/>
              </a:spcBef>
              <a:spcAft>
                <a:spcPts val="0"/>
              </a:spcAft>
              <a:buSzPts val="1400"/>
              <a:buNone/>
              <a:defRPr/>
            </a:lvl2pPr>
            <a:lvl3pPr marL="1371600" lvl="2" indent="-228600" algn="l">
              <a:lnSpc>
                <a:spcPct val="90000"/>
              </a:lnSpc>
              <a:spcBef>
                <a:spcPts val="480"/>
              </a:spcBef>
              <a:spcAft>
                <a:spcPts val="0"/>
              </a:spcAft>
              <a:buSzPts val="1400"/>
              <a:buNone/>
              <a:defRPr/>
            </a:lvl3pPr>
            <a:lvl4pPr marL="1828800" lvl="3" indent="-228600" algn="l">
              <a:lnSpc>
                <a:spcPct val="90000"/>
              </a:lnSpc>
              <a:spcBef>
                <a:spcPts val="480"/>
              </a:spcBef>
              <a:spcAft>
                <a:spcPts val="0"/>
              </a:spcAft>
              <a:buSzPts val="1400"/>
              <a:buNone/>
              <a:defRPr/>
            </a:lvl4pPr>
            <a:lvl5pPr marL="2286000" lvl="4" indent="-228600" algn="l">
              <a:lnSpc>
                <a:spcPct val="90000"/>
              </a:lnSpc>
              <a:spcBef>
                <a:spcPts val="48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ue NASFAA Slide">
  <p:cSld name="Blue NASFAA Slide">
    <p:spTree>
      <p:nvGrpSpPr>
        <p:cNvPr id="1" name="Shape 83"/>
        <p:cNvGrpSpPr/>
        <p:nvPr/>
      </p:nvGrpSpPr>
      <p:grpSpPr>
        <a:xfrm>
          <a:off x="0" y="0"/>
          <a:ext cx="0" cy="0"/>
          <a:chOff x="0" y="0"/>
          <a:chExt cx="0" cy="0"/>
        </a:xfrm>
      </p:grpSpPr>
      <p:sp>
        <p:nvSpPr>
          <p:cNvPr id="84" name="Google Shape;84;p18"/>
          <p:cNvSpPr/>
          <p:nvPr/>
        </p:nvSpPr>
        <p:spPr>
          <a:xfrm>
            <a:off x="0" y="0"/>
            <a:ext cx="9144000" cy="6858000"/>
          </a:xfrm>
          <a:prstGeom prst="rect">
            <a:avLst/>
          </a:prstGeom>
          <a:solidFill>
            <a:srgbClr val="004A8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000">
              <a:solidFill>
                <a:srgbClr val="2F5597"/>
              </a:solidFill>
              <a:latin typeface="Calibri"/>
              <a:ea typeface="Calibri"/>
              <a:cs typeface="Calibri"/>
              <a:sym typeface="Calibri"/>
            </a:endParaRPr>
          </a:p>
        </p:txBody>
      </p:sp>
      <p:pic>
        <p:nvPicPr>
          <p:cNvPr id="85" name="Google Shape;85;p18" descr="nasfaa_white.eps"/>
          <p:cNvPicPr preferRelativeResize="0"/>
          <p:nvPr/>
        </p:nvPicPr>
        <p:blipFill rotWithShape="1">
          <a:blip r:embed="rId2">
            <a:alphaModFix/>
          </a:blip>
          <a:srcRect/>
          <a:stretch/>
        </p:blipFill>
        <p:spPr>
          <a:xfrm>
            <a:off x="2073196" y="2413880"/>
            <a:ext cx="4997609" cy="2030241"/>
          </a:xfrm>
          <a:prstGeom prst="rect">
            <a:avLst/>
          </a:prstGeom>
          <a:noFill/>
          <a:ln>
            <a:noFill/>
          </a:ln>
        </p:spPr>
      </p:pic>
    </p:spTree>
    <p:extLst>
      <p:ext uri="{BB962C8B-B14F-4D97-AF65-F5344CB8AC3E}">
        <p14:creationId xmlns:p14="http://schemas.microsoft.com/office/powerpoint/2010/main" val="131162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17"/>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5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17"/>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lgn="ctr">
              <a:lnSpc>
                <a:spcPct val="90000"/>
              </a:lnSpc>
              <a:spcBef>
                <a:spcPts val="560"/>
              </a:spcBef>
              <a:spcAft>
                <a:spcPts val="0"/>
              </a:spcAft>
              <a:buClr>
                <a:schemeClr val="lt1"/>
              </a:buClr>
              <a:buSzPts val="2800"/>
              <a:buFont typeface="Calibri"/>
              <a:buNone/>
              <a:defRPr>
                <a:solidFill>
                  <a:schemeClr val="lt1"/>
                </a:solidFill>
              </a:defRPr>
            </a:lvl2pPr>
            <a:lvl3pPr lvl="2" algn="ctr">
              <a:lnSpc>
                <a:spcPct val="90000"/>
              </a:lnSpc>
              <a:spcBef>
                <a:spcPts val="480"/>
              </a:spcBef>
              <a:spcAft>
                <a:spcPts val="0"/>
              </a:spcAft>
              <a:buClr>
                <a:schemeClr val="lt1"/>
              </a:buClr>
              <a:buSzPts val="2400"/>
              <a:buFont typeface="Calibri"/>
              <a:buNone/>
              <a:defRPr>
                <a:solidFill>
                  <a:schemeClr val="lt1"/>
                </a:solidFill>
              </a:defRPr>
            </a:lvl3pPr>
            <a:lvl4pPr lvl="3" algn="ctr">
              <a:lnSpc>
                <a:spcPct val="90000"/>
              </a:lnSpc>
              <a:spcBef>
                <a:spcPts val="480"/>
              </a:spcBef>
              <a:spcAft>
                <a:spcPts val="0"/>
              </a:spcAft>
              <a:buClr>
                <a:schemeClr val="lt1"/>
              </a:buClr>
              <a:buSzPts val="2400"/>
              <a:buFont typeface="Calibri"/>
              <a:buNone/>
              <a:defRPr>
                <a:solidFill>
                  <a:schemeClr val="lt1"/>
                </a:solidFill>
              </a:defRPr>
            </a:lvl4pPr>
            <a:lvl5pPr lvl="4" algn="ctr">
              <a:lnSpc>
                <a:spcPct val="90000"/>
              </a:lnSpc>
              <a:spcBef>
                <a:spcPts val="480"/>
              </a:spcBef>
              <a:spcAft>
                <a:spcPts val="0"/>
              </a:spcAft>
              <a:buClr>
                <a:schemeClr val="lt1"/>
              </a:buClr>
              <a:buSzPts val="2400"/>
              <a:buFont typeface="Calibri"/>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26"/>
        <p:cNvGrpSpPr/>
        <p:nvPr/>
      </p:nvGrpSpPr>
      <p:grpSpPr>
        <a:xfrm>
          <a:off x="0" y="0"/>
          <a:ext cx="0" cy="0"/>
          <a:chOff x="0" y="0"/>
          <a:chExt cx="0" cy="0"/>
        </a:xfrm>
      </p:grpSpPr>
      <p:sp>
        <p:nvSpPr>
          <p:cNvPr id="27" name="Google Shape;27;p18"/>
          <p:cNvSpPr txBox="1">
            <a:spLocks noGrp="1"/>
          </p:cNvSpPr>
          <p:nvPr>
            <p:ph type="ctrTitle"/>
          </p:nvPr>
        </p:nvSpPr>
        <p:spPr>
          <a:xfrm>
            <a:off x="1369219" y="76200"/>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sz="5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 name="Google Shape;28;p18"/>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lgn="ctr">
              <a:lnSpc>
                <a:spcPct val="90000"/>
              </a:lnSpc>
              <a:spcBef>
                <a:spcPts val="560"/>
              </a:spcBef>
              <a:spcAft>
                <a:spcPts val="0"/>
              </a:spcAft>
              <a:buClr>
                <a:schemeClr val="lt1"/>
              </a:buClr>
              <a:buSzPts val="2800"/>
              <a:buFont typeface="Calibri"/>
              <a:buNone/>
              <a:defRPr>
                <a:solidFill>
                  <a:schemeClr val="lt1"/>
                </a:solidFill>
              </a:defRPr>
            </a:lvl2pPr>
            <a:lvl3pPr lvl="2" algn="ctr">
              <a:lnSpc>
                <a:spcPct val="90000"/>
              </a:lnSpc>
              <a:spcBef>
                <a:spcPts val="480"/>
              </a:spcBef>
              <a:spcAft>
                <a:spcPts val="0"/>
              </a:spcAft>
              <a:buClr>
                <a:schemeClr val="lt1"/>
              </a:buClr>
              <a:buSzPts val="2400"/>
              <a:buFont typeface="Calibri"/>
              <a:buNone/>
              <a:defRPr>
                <a:solidFill>
                  <a:schemeClr val="lt1"/>
                </a:solidFill>
              </a:defRPr>
            </a:lvl3pPr>
            <a:lvl4pPr lvl="3" algn="ctr">
              <a:lnSpc>
                <a:spcPct val="90000"/>
              </a:lnSpc>
              <a:spcBef>
                <a:spcPts val="480"/>
              </a:spcBef>
              <a:spcAft>
                <a:spcPts val="0"/>
              </a:spcAft>
              <a:buClr>
                <a:schemeClr val="lt1"/>
              </a:buClr>
              <a:buSzPts val="2400"/>
              <a:buFont typeface="Calibri"/>
              <a:buNone/>
              <a:defRPr>
                <a:solidFill>
                  <a:schemeClr val="lt1"/>
                </a:solidFill>
              </a:defRPr>
            </a:lvl4pPr>
            <a:lvl5pPr lvl="4" algn="ctr">
              <a:lnSpc>
                <a:spcPct val="90000"/>
              </a:lnSpc>
              <a:spcBef>
                <a:spcPts val="480"/>
              </a:spcBef>
              <a:spcAft>
                <a:spcPts val="0"/>
              </a:spcAft>
              <a:buClr>
                <a:schemeClr val="lt1"/>
              </a:buClr>
              <a:buSzPts val="2400"/>
              <a:buFont typeface="Calibri"/>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
        <p:nvSpPr>
          <p:cNvPr id="29" name="Google Shape;29;p18"/>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FFE9D4"/>
              </a:buClr>
              <a:buSzPts val="10000"/>
              <a:buFont typeface="Arial"/>
              <a:buNone/>
              <a:defRPr sz="10000" b="1" i="1" u="none" strike="noStrike" cap="none">
                <a:solidFill>
                  <a:srgbClr val="FFE9D4"/>
                </a:solidFill>
                <a:latin typeface="Calibri"/>
                <a:ea typeface="Calibri"/>
                <a:cs typeface="Calibri"/>
                <a:sym typeface="Calibri"/>
              </a:defRPr>
            </a:lvl1pPr>
            <a:lvl2pPr marL="914400" lvl="1" indent="-342900" algn="l">
              <a:lnSpc>
                <a:spcPct val="90000"/>
              </a:lnSpc>
              <a:spcBef>
                <a:spcPts val="360"/>
              </a:spcBef>
              <a:spcAft>
                <a:spcPts val="0"/>
              </a:spcAft>
              <a:buClr>
                <a:schemeClr val="lt1"/>
              </a:buClr>
              <a:buSzPts val="1800"/>
              <a:buChar char="•"/>
              <a:defRPr/>
            </a:lvl2pPr>
            <a:lvl3pPr marL="1371600" lvl="2" indent="-342900" algn="l">
              <a:lnSpc>
                <a:spcPct val="90000"/>
              </a:lnSpc>
              <a:spcBef>
                <a:spcPts val="360"/>
              </a:spcBef>
              <a:spcAft>
                <a:spcPts val="0"/>
              </a:spcAft>
              <a:buClr>
                <a:schemeClr val="lt1"/>
              </a:buClr>
              <a:buSzPts val="1800"/>
              <a:buChar char="•"/>
              <a:defRPr/>
            </a:lvl3pPr>
            <a:lvl4pPr marL="1828800" lvl="3" indent="-342900" algn="l">
              <a:lnSpc>
                <a:spcPct val="90000"/>
              </a:lnSpc>
              <a:spcBef>
                <a:spcPts val="360"/>
              </a:spcBef>
              <a:spcAft>
                <a:spcPts val="0"/>
              </a:spcAft>
              <a:buClr>
                <a:schemeClr val="lt1"/>
              </a:buClr>
              <a:buSzPts val="1800"/>
              <a:buChar char="•"/>
              <a:defRPr/>
            </a:lvl4pPr>
            <a:lvl5pPr marL="2286000" lvl="4" indent="-342900" algn="l">
              <a:lnSpc>
                <a:spcPct val="90000"/>
              </a:lnSpc>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381000" y="230188"/>
            <a:ext cx="8382000" cy="665162"/>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19"/>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lt1"/>
              </a:buClr>
              <a:buSzPts val="3200"/>
              <a:buFont typeface="Calibri"/>
              <a:buChar char="•"/>
              <a:defRPr/>
            </a:lvl1pPr>
            <a:lvl2pPr marL="914400" lvl="1" indent="-406400" algn="l">
              <a:lnSpc>
                <a:spcPct val="90000"/>
              </a:lnSpc>
              <a:spcBef>
                <a:spcPts val="560"/>
              </a:spcBef>
              <a:spcAft>
                <a:spcPts val="0"/>
              </a:spcAft>
              <a:buClr>
                <a:schemeClr val="lt1"/>
              </a:buClr>
              <a:buSzPts val="2800"/>
              <a:buFont typeface="Calibri"/>
              <a:buChar char="•"/>
              <a:defRPr/>
            </a:lvl2pPr>
            <a:lvl3pPr marL="1371600" lvl="2" indent="-381000" algn="l">
              <a:lnSpc>
                <a:spcPct val="90000"/>
              </a:lnSpc>
              <a:spcBef>
                <a:spcPts val="480"/>
              </a:spcBef>
              <a:spcAft>
                <a:spcPts val="0"/>
              </a:spcAft>
              <a:buClr>
                <a:schemeClr val="lt1"/>
              </a:buClr>
              <a:buSzPts val="2400"/>
              <a:buFont typeface="Calibri"/>
              <a:buChar char="•"/>
              <a:defRPr/>
            </a:lvl3pPr>
            <a:lvl4pPr marL="1828800" lvl="3" indent="-381000" algn="l">
              <a:lnSpc>
                <a:spcPct val="90000"/>
              </a:lnSpc>
              <a:spcBef>
                <a:spcPts val="480"/>
              </a:spcBef>
              <a:spcAft>
                <a:spcPts val="0"/>
              </a:spcAft>
              <a:buClr>
                <a:schemeClr val="lt1"/>
              </a:buClr>
              <a:buSzPts val="2400"/>
              <a:buFont typeface="Calibri"/>
              <a:buChar char="•"/>
              <a:defRPr/>
            </a:lvl4pPr>
            <a:lvl5pPr marL="2286000" lvl="4" indent="-381000" algn="l">
              <a:lnSpc>
                <a:spcPct val="90000"/>
              </a:lnSpc>
              <a:spcBef>
                <a:spcPts val="480"/>
              </a:spcBef>
              <a:spcAft>
                <a:spcPts val="0"/>
              </a:spcAft>
              <a:buClr>
                <a:schemeClr val="lt1"/>
              </a:buClr>
              <a:buSzPts val="2400"/>
              <a:buFont typeface="Calibri"/>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381000" y="230188"/>
            <a:ext cx="8382000" cy="665162"/>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lt1"/>
              </a:buClr>
              <a:buSzPts val="3200"/>
              <a:buFont typeface="Calibri"/>
              <a:buChar char="•"/>
              <a:defRPr/>
            </a:lvl1pPr>
            <a:lvl2pPr marL="914400" lvl="1" indent="-406400" algn="l">
              <a:lnSpc>
                <a:spcPct val="90000"/>
              </a:lnSpc>
              <a:spcBef>
                <a:spcPts val="560"/>
              </a:spcBef>
              <a:spcAft>
                <a:spcPts val="0"/>
              </a:spcAft>
              <a:buClr>
                <a:schemeClr val="lt1"/>
              </a:buClr>
              <a:buSzPts val="2800"/>
              <a:buFont typeface="Calibri"/>
              <a:buChar char="•"/>
              <a:defRPr/>
            </a:lvl2pPr>
            <a:lvl3pPr marL="1371600" lvl="2" indent="-381000" algn="l">
              <a:lnSpc>
                <a:spcPct val="90000"/>
              </a:lnSpc>
              <a:spcBef>
                <a:spcPts val="480"/>
              </a:spcBef>
              <a:spcAft>
                <a:spcPts val="0"/>
              </a:spcAft>
              <a:buClr>
                <a:schemeClr val="lt1"/>
              </a:buClr>
              <a:buSzPts val="2400"/>
              <a:buFont typeface="Calibri"/>
              <a:buChar char="•"/>
              <a:defRPr/>
            </a:lvl3pPr>
            <a:lvl4pPr marL="1828800" lvl="3" indent="-381000" algn="l">
              <a:lnSpc>
                <a:spcPct val="90000"/>
              </a:lnSpc>
              <a:spcBef>
                <a:spcPts val="480"/>
              </a:spcBef>
              <a:spcAft>
                <a:spcPts val="0"/>
              </a:spcAft>
              <a:buClr>
                <a:schemeClr val="lt1"/>
              </a:buClr>
              <a:buSzPts val="2400"/>
              <a:buFont typeface="Calibri"/>
              <a:buChar char="•"/>
              <a:defRPr/>
            </a:lvl4pPr>
            <a:lvl5pPr marL="2286000" lvl="4" indent="-381000" algn="l">
              <a:lnSpc>
                <a:spcPct val="90000"/>
              </a:lnSpc>
              <a:spcBef>
                <a:spcPts val="480"/>
              </a:spcBef>
              <a:spcAft>
                <a:spcPts val="0"/>
              </a:spcAft>
              <a:buClr>
                <a:schemeClr val="lt1"/>
              </a:buClr>
              <a:buSzPts val="2400"/>
              <a:buFont typeface="Calibri"/>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21"/>
          <p:cNvSpPr txBox="1">
            <a:spLocks noGrp="1"/>
          </p:cNvSpPr>
          <p:nvPr>
            <p:ph type="title"/>
          </p:nvPr>
        </p:nvSpPr>
        <p:spPr>
          <a:xfrm>
            <a:off x="381000" y="230188"/>
            <a:ext cx="8382000" cy="665162"/>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 name="Google Shape;38;p21"/>
          <p:cNvSpPr txBox="1">
            <a:spLocks noGrp="1"/>
          </p:cNvSpPr>
          <p:nvPr>
            <p:ph type="body" idx="1"/>
          </p:nvPr>
        </p:nvSpPr>
        <p:spPr>
          <a:xfrm>
            <a:off x="3810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lt1"/>
              </a:buClr>
              <a:buSzPts val="2800"/>
              <a:buFont typeface="Calibri"/>
              <a:buChar char="•"/>
              <a:defRPr sz="2800"/>
            </a:lvl1pPr>
            <a:lvl2pPr marL="914400" lvl="1" indent="-381000" algn="l">
              <a:lnSpc>
                <a:spcPct val="90000"/>
              </a:lnSpc>
              <a:spcBef>
                <a:spcPts val="480"/>
              </a:spcBef>
              <a:spcAft>
                <a:spcPts val="0"/>
              </a:spcAft>
              <a:buClr>
                <a:schemeClr val="lt1"/>
              </a:buClr>
              <a:buSzPts val="2400"/>
              <a:buFont typeface="Calibri"/>
              <a:buChar char="•"/>
              <a:defRPr sz="2400"/>
            </a:lvl2pPr>
            <a:lvl3pPr marL="1371600" lvl="2" indent="-355600" algn="l">
              <a:lnSpc>
                <a:spcPct val="90000"/>
              </a:lnSpc>
              <a:spcBef>
                <a:spcPts val="400"/>
              </a:spcBef>
              <a:spcAft>
                <a:spcPts val="0"/>
              </a:spcAft>
              <a:buClr>
                <a:schemeClr val="lt1"/>
              </a:buClr>
              <a:buSzPts val="2000"/>
              <a:buFont typeface="Calibri"/>
              <a:buChar char="•"/>
              <a:defRPr sz="2000"/>
            </a:lvl3pPr>
            <a:lvl4pPr marL="1828800" lvl="3" indent="-342900" algn="l">
              <a:lnSpc>
                <a:spcPct val="90000"/>
              </a:lnSpc>
              <a:spcBef>
                <a:spcPts val="360"/>
              </a:spcBef>
              <a:spcAft>
                <a:spcPts val="0"/>
              </a:spcAft>
              <a:buClr>
                <a:schemeClr val="lt1"/>
              </a:buClr>
              <a:buSzPts val="1800"/>
              <a:buFont typeface="Calibri"/>
              <a:buChar char="•"/>
              <a:defRPr sz="1800"/>
            </a:lvl4pPr>
            <a:lvl5pPr marL="2286000" lvl="4" indent="-342900" algn="l">
              <a:lnSpc>
                <a:spcPct val="90000"/>
              </a:lnSpc>
              <a:spcBef>
                <a:spcPts val="360"/>
              </a:spcBef>
              <a:spcAft>
                <a:spcPts val="0"/>
              </a:spcAft>
              <a:buClr>
                <a:schemeClr val="lt1"/>
              </a:buClr>
              <a:buSzPts val="1800"/>
              <a:buFont typeface="Calibri"/>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39" name="Google Shape;39;p21"/>
          <p:cNvSpPr txBox="1">
            <a:spLocks noGrp="1"/>
          </p:cNvSpPr>
          <p:nvPr>
            <p:ph type="body" idx="2"/>
          </p:nvPr>
        </p:nvSpPr>
        <p:spPr>
          <a:xfrm>
            <a:off x="46482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lt1"/>
              </a:buClr>
              <a:buSzPts val="2800"/>
              <a:buFont typeface="Calibri"/>
              <a:buChar char="•"/>
              <a:defRPr sz="2800"/>
            </a:lvl1pPr>
            <a:lvl2pPr marL="914400" lvl="1" indent="-381000" algn="l">
              <a:lnSpc>
                <a:spcPct val="90000"/>
              </a:lnSpc>
              <a:spcBef>
                <a:spcPts val="480"/>
              </a:spcBef>
              <a:spcAft>
                <a:spcPts val="0"/>
              </a:spcAft>
              <a:buClr>
                <a:schemeClr val="lt1"/>
              </a:buClr>
              <a:buSzPts val="2400"/>
              <a:buFont typeface="Calibri"/>
              <a:buChar char="•"/>
              <a:defRPr sz="2400"/>
            </a:lvl2pPr>
            <a:lvl3pPr marL="1371600" lvl="2" indent="-355600" algn="l">
              <a:lnSpc>
                <a:spcPct val="90000"/>
              </a:lnSpc>
              <a:spcBef>
                <a:spcPts val="400"/>
              </a:spcBef>
              <a:spcAft>
                <a:spcPts val="0"/>
              </a:spcAft>
              <a:buClr>
                <a:schemeClr val="lt1"/>
              </a:buClr>
              <a:buSzPts val="2000"/>
              <a:buFont typeface="Calibri"/>
              <a:buChar char="•"/>
              <a:defRPr sz="2000"/>
            </a:lvl3pPr>
            <a:lvl4pPr marL="1828800" lvl="3" indent="-342900" algn="l">
              <a:lnSpc>
                <a:spcPct val="90000"/>
              </a:lnSpc>
              <a:spcBef>
                <a:spcPts val="360"/>
              </a:spcBef>
              <a:spcAft>
                <a:spcPts val="0"/>
              </a:spcAft>
              <a:buClr>
                <a:schemeClr val="lt1"/>
              </a:buClr>
              <a:buSzPts val="1800"/>
              <a:buFont typeface="Calibri"/>
              <a:buChar char="•"/>
              <a:defRPr sz="1800"/>
            </a:lvl4pPr>
            <a:lvl5pPr marL="2286000" lvl="4" indent="-342900" algn="l">
              <a:lnSpc>
                <a:spcPct val="90000"/>
              </a:lnSpc>
              <a:spcBef>
                <a:spcPts val="360"/>
              </a:spcBef>
              <a:spcAft>
                <a:spcPts val="0"/>
              </a:spcAft>
              <a:buClr>
                <a:schemeClr val="lt1"/>
              </a:buClr>
              <a:buSzPts val="1800"/>
              <a:buFont typeface="Calibri"/>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381000" y="230188"/>
            <a:ext cx="8382000" cy="665162"/>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lt1"/>
              </a:buClr>
              <a:buSzPts val="2500"/>
              <a:buFont typeface="Calibri"/>
              <a:buNone/>
              <a:defRPr sz="2500" b="1"/>
            </a:lvl1pPr>
            <a:lvl2pPr marL="914400" lvl="1" indent="-228600" algn="l">
              <a:lnSpc>
                <a:spcPct val="90000"/>
              </a:lnSpc>
              <a:spcBef>
                <a:spcPts val="400"/>
              </a:spcBef>
              <a:spcAft>
                <a:spcPts val="0"/>
              </a:spcAft>
              <a:buClr>
                <a:schemeClr val="lt1"/>
              </a:buClr>
              <a:buSzPts val="2000"/>
              <a:buFont typeface="Calibri"/>
              <a:buNone/>
              <a:defRPr sz="2000" b="1"/>
            </a:lvl2pPr>
            <a:lvl3pPr marL="1371600" lvl="2" indent="-228600" algn="l">
              <a:lnSpc>
                <a:spcPct val="90000"/>
              </a:lnSpc>
              <a:spcBef>
                <a:spcPts val="360"/>
              </a:spcBef>
              <a:spcAft>
                <a:spcPts val="0"/>
              </a:spcAft>
              <a:buClr>
                <a:schemeClr val="lt1"/>
              </a:buClr>
              <a:buSzPts val="1800"/>
              <a:buFont typeface="Calibri"/>
              <a:buNone/>
              <a:defRPr sz="1800" b="1"/>
            </a:lvl3pPr>
            <a:lvl4pPr marL="1828800" lvl="3" indent="-228600" algn="l">
              <a:lnSpc>
                <a:spcPct val="90000"/>
              </a:lnSpc>
              <a:spcBef>
                <a:spcPts val="320"/>
              </a:spcBef>
              <a:spcAft>
                <a:spcPts val="0"/>
              </a:spcAft>
              <a:buClr>
                <a:schemeClr val="lt1"/>
              </a:buClr>
              <a:buSzPts val="1600"/>
              <a:buFont typeface="Calibri"/>
              <a:buNone/>
              <a:defRPr sz="1600" b="1"/>
            </a:lvl4pPr>
            <a:lvl5pPr marL="2286000" lvl="4" indent="-228600" algn="l">
              <a:lnSpc>
                <a:spcPct val="90000"/>
              </a:lnSpc>
              <a:spcBef>
                <a:spcPts val="320"/>
              </a:spcBef>
              <a:spcAft>
                <a:spcPts val="0"/>
              </a:spcAft>
              <a:buClr>
                <a:schemeClr val="lt1"/>
              </a:buClr>
              <a:buSzPts val="1600"/>
              <a:buFont typeface="Calibri"/>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43" name="Google Shape;43;p22"/>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lt1"/>
              </a:buClr>
              <a:buSzPts val="2300"/>
              <a:buFont typeface="Calibri"/>
              <a:buChar char="•"/>
              <a:defRPr sz="2300"/>
            </a:lvl1pPr>
            <a:lvl2pPr marL="914400" lvl="1" indent="-355600" algn="l">
              <a:lnSpc>
                <a:spcPct val="90000"/>
              </a:lnSpc>
              <a:spcBef>
                <a:spcPts val="400"/>
              </a:spcBef>
              <a:spcAft>
                <a:spcPts val="0"/>
              </a:spcAft>
              <a:buClr>
                <a:schemeClr val="lt1"/>
              </a:buClr>
              <a:buSzPts val="2000"/>
              <a:buFont typeface="Calibri"/>
              <a:buChar char="•"/>
              <a:defRPr sz="2000"/>
            </a:lvl2pPr>
            <a:lvl3pPr marL="1371600" lvl="2" indent="-342900" algn="l">
              <a:lnSpc>
                <a:spcPct val="90000"/>
              </a:lnSpc>
              <a:spcBef>
                <a:spcPts val="360"/>
              </a:spcBef>
              <a:spcAft>
                <a:spcPts val="0"/>
              </a:spcAft>
              <a:buClr>
                <a:schemeClr val="lt1"/>
              </a:buClr>
              <a:buSzPts val="1800"/>
              <a:buFont typeface="Calibri"/>
              <a:buChar char="•"/>
              <a:defRPr sz="1800"/>
            </a:lvl3pPr>
            <a:lvl4pPr marL="1828800" lvl="3" indent="-336550" algn="l">
              <a:lnSpc>
                <a:spcPct val="90000"/>
              </a:lnSpc>
              <a:spcBef>
                <a:spcPts val="340"/>
              </a:spcBef>
              <a:spcAft>
                <a:spcPts val="0"/>
              </a:spcAft>
              <a:buClr>
                <a:schemeClr val="lt1"/>
              </a:buClr>
              <a:buSzPts val="1700"/>
              <a:buFont typeface="Calibri"/>
              <a:buChar char="•"/>
              <a:defRPr sz="1700"/>
            </a:lvl4pPr>
            <a:lvl5pPr marL="2286000" lvl="4" indent="-336550" algn="l">
              <a:lnSpc>
                <a:spcPct val="90000"/>
              </a:lnSpc>
              <a:spcBef>
                <a:spcPts val="340"/>
              </a:spcBef>
              <a:spcAft>
                <a:spcPts val="0"/>
              </a:spcAft>
              <a:buClr>
                <a:schemeClr val="lt1"/>
              </a:buClr>
              <a:buSzPts val="1700"/>
              <a:buFont typeface="Calibri"/>
              <a:buChar char="•"/>
              <a:defRPr sz="17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44" name="Google Shape;44;p22"/>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lt1"/>
              </a:buClr>
              <a:buSzPts val="2500"/>
              <a:buFont typeface="Calibri"/>
              <a:buNone/>
              <a:defRPr sz="2500" b="1"/>
            </a:lvl1pPr>
            <a:lvl2pPr marL="914400" lvl="1" indent="-228600" algn="l">
              <a:lnSpc>
                <a:spcPct val="90000"/>
              </a:lnSpc>
              <a:spcBef>
                <a:spcPts val="400"/>
              </a:spcBef>
              <a:spcAft>
                <a:spcPts val="0"/>
              </a:spcAft>
              <a:buClr>
                <a:schemeClr val="lt1"/>
              </a:buClr>
              <a:buSzPts val="2000"/>
              <a:buFont typeface="Calibri"/>
              <a:buNone/>
              <a:defRPr sz="2000" b="1"/>
            </a:lvl2pPr>
            <a:lvl3pPr marL="1371600" lvl="2" indent="-228600" algn="l">
              <a:lnSpc>
                <a:spcPct val="90000"/>
              </a:lnSpc>
              <a:spcBef>
                <a:spcPts val="360"/>
              </a:spcBef>
              <a:spcAft>
                <a:spcPts val="0"/>
              </a:spcAft>
              <a:buClr>
                <a:schemeClr val="lt1"/>
              </a:buClr>
              <a:buSzPts val="1800"/>
              <a:buFont typeface="Calibri"/>
              <a:buNone/>
              <a:defRPr sz="1800" b="1"/>
            </a:lvl3pPr>
            <a:lvl4pPr marL="1828800" lvl="3" indent="-228600" algn="l">
              <a:lnSpc>
                <a:spcPct val="90000"/>
              </a:lnSpc>
              <a:spcBef>
                <a:spcPts val="320"/>
              </a:spcBef>
              <a:spcAft>
                <a:spcPts val="0"/>
              </a:spcAft>
              <a:buClr>
                <a:schemeClr val="lt1"/>
              </a:buClr>
              <a:buSzPts val="1600"/>
              <a:buFont typeface="Calibri"/>
              <a:buNone/>
              <a:defRPr sz="1600" b="1"/>
            </a:lvl4pPr>
            <a:lvl5pPr marL="2286000" lvl="4" indent="-228600" algn="l">
              <a:lnSpc>
                <a:spcPct val="90000"/>
              </a:lnSpc>
              <a:spcBef>
                <a:spcPts val="320"/>
              </a:spcBef>
              <a:spcAft>
                <a:spcPts val="0"/>
              </a:spcAft>
              <a:buClr>
                <a:schemeClr val="lt1"/>
              </a:buClr>
              <a:buSzPts val="1600"/>
              <a:buFont typeface="Calibri"/>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45" name="Google Shape;45;p22"/>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lt1"/>
              </a:buClr>
              <a:buSzPts val="2300"/>
              <a:buFont typeface="Calibri"/>
              <a:buChar char="•"/>
              <a:defRPr sz="2300"/>
            </a:lvl1pPr>
            <a:lvl2pPr marL="914400" lvl="1" indent="-355600" algn="l">
              <a:lnSpc>
                <a:spcPct val="90000"/>
              </a:lnSpc>
              <a:spcBef>
                <a:spcPts val="400"/>
              </a:spcBef>
              <a:spcAft>
                <a:spcPts val="0"/>
              </a:spcAft>
              <a:buClr>
                <a:schemeClr val="lt1"/>
              </a:buClr>
              <a:buSzPts val="2000"/>
              <a:buFont typeface="Calibri"/>
              <a:buChar char="•"/>
              <a:defRPr sz="2000"/>
            </a:lvl2pPr>
            <a:lvl3pPr marL="1371600" lvl="2" indent="-342900" algn="l">
              <a:lnSpc>
                <a:spcPct val="90000"/>
              </a:lnSpc>
              <a:spcBef>
                <a:spcPts val="360"/>
              </a:spcBef>
              <a:spcAft>
                <a:spcPts val="0"/>
              </a:spcAft>
              <a:buClr>
                <a:schemeClr val="lt1"/>
              </a:buClr>
              <a:buSzPts val="1800"/>
              <a:buFont typeface="Calibri"/>
              <a:buChar char="•"/>
              <a:defRPr sz="1800"/>
            </a:lvl3pPr>
            <a:lvl4pPr marL="1828800" lvl="3" indent="-336550" algn="l">
              <a:lnSpc>
                <a:spcPct val="90000"/>
              </a:lnSpc>
              <a:spcBef>
                <a:spcPts val="340"/>
              </a:spcBef>
              <a:spcAft>
                <a:spcPts val="0"/>
              </a:spcAft>
              <a:buClr>
                <a:schemeClr val="lt1"/>
              </a:buClr>
              <a:buSzPts val="1700"/>
              <a:buFont typeface="Calibri"/>
              <a:buChar char="•"/>
              <a:defRPr sz="1700"/>
            </a:lvl4pPr>
            <a:lvl5pPr marL="2286000" lvl="4" indent="-336550" algn="l">
              <a:lnSpc>
                <a:spcPct val="90000"/>
              </a:lnSpc>
              <a:spcBef>
                <a:spcPts val="340"/>
              </a:spcBef>
              <a:spcAft>
                <a:spcPts val="0"/>
              </a:spcAft>
              <a:buClr>
                <a:schemeClr val="lt1"/>
              </a:buClr>
              <a:buSzPts val="1700"/>
              <a:buFont typeface="Calibri"/>
              <a:buChar char="•"/>
              <a:defRPr sz="17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pic>
        <p:nvPicPr>
          <p:cNvPr id="10" name="Google Shape;10;p13" descr="white rectangle.png"/>
          <p:cNvPicPr preferRelativeResize="0"/>
          <p:nvPr/>
        </p:nvPicPr>
        <p:blipFill rotWithShape="1">
          <a:blip r:embed="rId6">
            <a:alphaModFix/>
          </a:blip>
          <a:srcRect b="10451"/>
          <a:stretch/>
        </p:blipFill>
        <p:spPr>
          <a:xfrm>
            <a:off x="0" y="1300163"/>
            <a:ext cx="9144000" cy="5557837"/>
          </a:xfrm>
          <a:prstGeom prst="rect">
            <a:avLst/>
          </a:prstGeom>
          <a:noFill/>
          <a:ln>
            <a:noFill/>
          </a:ln>
        </p:spPr>
      </p:pic>
      <p:sp>
        <p:nvSpPr>
          <p:cNvPr id="11" name="Google Shape;11;p13"/>
          <p:cNvSpPr txBox="1">
            <a:spLocks noGrp="1"/>
          </p:cNvSpPr>
          <p:nvPr>
            <p:ph type="title"/>
          </p:nvPr>
        </p:nvSpPr>
        <p:spPr>
          <a:xfrm>
            <a:off x="381000" y="230188"/>
            <a:ext cx="8382000" cy="665162"/>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SzPts val="1400"/>
              <a:buNone/>
              <a:defRPr sz="4800" b="0" i="0" u="none" strike="noStrike" cap="none">
                <a:solidFill>
                  <a:srgbClr val="FFFFB9"/>
                </a:solidFill>
                <a:latin typeface="Calibri"/>
                <a:ea typeface="Calibri"/>
                <a:cs typeface="Calibri"/>
                <a:sym typeface="Calibri"/>
              </a:defRPr>
            </a:lvl1pPr>
            <a:lvl2pPr marR="0" lvl="1"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body" idx="1"/>
          </p:nvPr>
        </p:nvSpPr>
        <p:spPr>
          <a:xfrm>
            <a:off x="722313" y="1905000"/>
            <a:ext cx="8040687" cy="2108200"/>
          </a:xfrm>
          <a:prstGeom prst="rect">
            <a:avLst/>
          </a:prstGeom>
          <a:noFill/>
          <a:ln>
            <a:noFill/>
          </a:ln>
        </p:spPr>
        <p:txBody>
          <a:bodyPr spcFirstLastPara="1" wrap="square" lIns="0" tIns="0" rIns="0" bIns="0" anchor="t" anchorCtr="0">
            <a:spAutoFit/>
          </a:bodyPr>
          <a:lstStyle>
            <a:lvl1pPr marL="457200" marR="0" lvl="0" indent="-228600" algn="l" rtl="0">
              <a:lnSpc>
                <a:spcPct val="90000"/>
              </a:lnSpc>
              <a:spcBef>
                <a:spcPts val="600"/>
              </a:spcBef>
              <a:spcAft>
                <a:spcPts val="0"/>
              </a:spcAft>
              <a:buSzPts val="1400"/>
              <a:buNone/>
              <a:defRPr sz="3000" b="1" i="0" u="none" strike="noStrike" cap="none">
                <a:solidFill>
                  <a:schemeClr val="dk1"/>
                </a:solidFill>
                <a:latin typeface="Courier New"/>
                <a:ea typeface="Courier New"/>
                <a:cs typeface="Courier New"/>
                <a:sym typeface="Courier New"/>
              </a:defRPr>
            </a:lvl1pPr>
            <a:lvl2pPr marL="914400" marR="0" lvl="1" indent="-228600" algn="l" rtl="0">
              <a:lnSpc>
                <a:spcPct val="90000"/>
              </a:lnSpc>
              <a:spcBef>
                <a:spcPts val="560"/>
              </a:spcBef>
              <a:spcAft>
                <a:spcPts val="0"/>
              </a:spcAft>
              <a:buSzPts val="1400"/>
              <a:buNone/>
              <a:defRPr sz="2800" b="1" i="0" u="none" strike="noStrike" cap="none">
                <a:solidFill>
                  <a:schemeClr val="dk1"/>
                </a:solidFill>
                <a:latin typeface="Courier New"/>
                <a:ea typeface="Courier New"/>
                <a:cs typeface="Courier New"/>
                <a:sym typeface="Courier New"/>
              </a:defRPr>
            </a:lvl2pPr>
            <a:lvl3pPr marL="1371600" marR="0" lvl="2" indent="-228600" algn="l" rtl="0">
              <a:lnSpc>
                <a:spcPct val="90000"/>
              </a:lnSpc>
              <a:spcBef>
                <a:spcPts val="480"/>
              </a:spcBef>
              <a:spcAft>
                <a:spcPts val="0"/>
              </a:spcAft>
              <a:buSzPts val="1400"/>
              <a:buNone/>
              <a:defRPr sz="2400" b="1" i="0" u="none" strike="noStrike" cap="none">
                <a:solidFill>
                  <a:schemeClr val="dk1"/>
                </a:solidFill>
                <a:latin typeface="Courier New"/>
                <a:ea typeface="Courier New"/>
                <a:cs typeface="Courier New"/>
                <a:sym typeface="Courier New"/>
              </a:defRPr>
            </a:lvl3pPr>
            <a:lvl4pPr marL="1828800" marR="0" lvl="3" indent="-228600" algn="l" rtl="0">
              <a:lnSpc>
                <a:spcPct val="90000"/>
              </a:lnSpc>
              <a:spcBef>
                <a:spcPts val="480"/>
              </a:spcBef>
              <a:spcAft>
                <a:spcPts val="0"/>
              </a:spcAft>
              <a:buSzPts val="1400"/>
              <a:buNone/>
              <a:defRPr sz="2400" b="1" i="0" u="none" strike="noStrike" cap="none">
                <a:solidFill>
                  <a:schemeClr val="dk1"/>
                </a:solidFill>
                <a:latin typeface="Courier New"/>
                <a:ea typeface="Courier New"/>
                <a:cs typeface="Courier New"/>
                <a:sym typeface="Courier New"/>
              </a:defRPr>
            </a:lvl4pPr>
            <a:lvl5pPr marL="2286000" marR="0" lvl="4" indent="-228600" algn="l" rtl="0">
              <a:lnSpc>
                <a:spcPct val="90000"/>
              </a:lnSpc>
              <a:spcBef>
                <a:spcPts val="480"/>
              </a:spcBef>
              <a:spcAft>
                <a:spcPts val="0"/>
              </a:spcAft>
              <a:buSzPts val="1400"/>
              <a:buNone/>
              <a:defRPr sz="2400" b="1" i="0" u="none" strike="noStrike" cap="none">
                <a:solidFill>
                  <a:schemeClr val="dk1"/>
                </a:solidFill>
                <a:latin typeface="Courier New"/>
                <a:ea typeface="Courier New"/>
                <a:cs typeface="Courier New"/>
                <a:sym typeface="Courier Ne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64" r:id="rId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20"/>
        <p:cNvGrpSpPr/>
        <p:nvPr/>
      </p:nvGrpSpPr>
      <p:grpSpPr>
        <a:xfrm>
          <a:off x="0" y="0"/>
          <a:ext cx="0" cy="0"/>
          <a:chOff x="0" y="0"/>
          <a:chExt cx="0" cy="0"/>
        </a:xfrm>
      </p:grpSpPr>
      <p:sp>
        <p:nvSpPr>
          <p:cNvPr id="21" name="Google Shape;21;p16"/>
          <p:cNvSpPr txBox="1">
            <a:spLocks noGrp="1"/>
          </p:cNvSpPr>
          <p:nvPr>
            <p:ph type="title"/>
          </p:nvPr>
        </p:nvSpPr>
        <p:spPr>
          <a:xfrm>
            <a:off x="381000" y="230188"/>
            <a:ext cx="8382000" cy="665162"/>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SzPts val="1400"/>
              <a:buNone/>
              <a:defRPr sz="4800" b="0" i="0" u="none" strike="noStrike" cap="none">
                <a:solidFill>
                  <a:srgbClr val="FFFFB9"/>
                </a:solidFill>
                <a:latin typeface="Calibri"/>
                <a:ea typeface="Calibri"/>
                <a:cs typeface="Calibri"/>
                <a:sym typeface="Calibri"/>
              </a:defRPr>
            </a:lvl1pPr>
            <a:lvl2pPr marR="0" lvl="1" algn="l" rtl="0">
              <a:lnSpc>
                <a:spcPct val="90000"/>
              </a:lnSpc>
              <a:spcBef>
                <a:spcPts val="0"/>
              </a:spcBef>
              <a:spcAft>
                <a:spcPts val="0"/>
              </a:spcAft>
              <a:buSzPts val="1400"/>
              <a:buNone/>
              <a:defRPr sz="4800" b="0" i="0" u="none" strike="noStrike" cap="none">
                <a:solidFill>
                  <a:schemeClr val="lt1"/>
                </a:solidFill>
                <a:latin typeface="Calibri"/>
                <a:ea typeface="Calibri"/>
                <a:cs typeface="Calibri"/>
                <a:sym typeface="Calibri"/>
              </a:defRPr>
            </a:lvl2pPr>
            <a:lvl3pPr marR="0" lvl="2" algn="l" rtl="0">
              <a:lnSpc>
                <a:spcPct val="90000"/>
              </a:lnSpc>
              <a:spcBef>
                <a:spcPts val="0"/>
              </a:spcBef>
              <a:spcAft>
                <a:spcPts val="0"/>
              </a:spcAft>
              <a:buSzPts val="1400"/>
              <a:buNone/>
              <a:defRPr sz="4800" b="0" i="0" u="none" strike="noStrike" cap="none">
                <a:solidFill>
                  <a:schemeClr val="lt1"/>
                </a:solidFill>
                <a:latin typeface="Calibri"/>
                <a:ea typeface="Calibri"/>
                <a:cs typeface="Calibri"/>
                <a:sym typeface="Calibri"/>
              </a:defRPr>
            </a:lvl3pPr>
            <a:lvl4pPr marR="0" lvl="3" algn="l" rtl="0">
              <a:lnSpc>
                <a:spcPct val="90000"/>
              </a:lnSpc>
              <a:spcBef>
                <a:spcPts val="0"/>
              </a:spcBef>
              <a:spcAft>
                <a:spcPts val="0"/>
              </a:spcAft>
              <a:buSzPts val="1400"/>
              <a:buNone/>
              <a:defRPr sz="4800" b="0" i="0" u="none" strike="noStrike" cap="none">
                <a:solidFill>
                  <a:schemeClr val="lt1"/>
                </a:solidFill>
                <a:latin typeface="Calibri"/>
                <a:ea typeface="Calibri"/>
                <a:cs typeface="Calibri"/>
                <a:sym typeface="Calibri"/>
              </a:defRPr>
            </a:lvl4pPr>
            <a:lvl5pPr marR="0" lvl="4" algn="l" rtl="0">
              <a:lnSpc>
                <a:spcPct val="90000"/>
              </a:lnSpc>
              <a:spcBef>
                <a:spcPts val="0"/>
              </a:spcBef>
              <a:spcAft>
                <a:spcPts val="0"/>
              </a:spcAft>
              <a:buSzPts val="1400"/>
              <a:buNone/>
              <a:defRPr sz="4800" b="0" i="0" u="none" strike="noStrike" cap="none">
                <a:solidFill>
                  <a:schemeClr val="lt1"/>
                </a:solidFill>
                <a:latin typeface="Calibri"/>
                <a:ea typeface="Calibri"/>
                <a:cs typeface="Calibri"/>
                <a:sym typeface="Calibri"/>
              </a:defRPr>
            </a:lvl5pPr>
            <a:lvl6pPr marR="0" lvl="5" algn="l" rtl="0">
              <a:lnSpc>
                <a:spcPct val="90000"/>
              </a:lnSpc>
              <a:spcBef>
                <a:spcPts val="0"/>
              </a:spcBef>
              <a:spcAft>
                <a:spcPts val="0"/>
              </a:spcAft>
              <a:buSzPts val="1400"/>
              <a:buNone/>
              <a:defRPr sz="4800" b="0" i="0" u="none" strike="noStrike" cap="none">
                <a:solidFill>
                  <a:schemeClr val="lt1"/>
                </a:solidFill>
                <a:latin typeface="Calibri"/>
                <a:ea typeface="Calibri"/>
                <a:cs typeface="Calibri"/>
                <a:sym typeface="Calibri"/>
              </a:defRPr>
            </a:lvl6pPr>
            <a:lvl7pPr marR="0" lvl="6" algn="l" rtl="0">
              <a:lnSpc>
                <a:spcPct val="90000"/>
              </a:lnSpc>
              <a:spcBef>
                <a:spcPts val="0"/>
              </a:spcBef>
              <a:spcAft>
                <a:spcPts val="0"/>
              </a:spcAft>
              <a:buSzPts val="1400"/>
              <a:buNone/>
              <a:defRPr sz="4800" b="0" i="0" u="none" strike="noStrike" cap="none">
                <a:solidFill>
                  <a:schemeClr val="lt1"/>
                </a:solidFill>
                <a:latin typeface="Calibri"/>
                <a:ea typeface="Calibri"/>
                <a:cs typeface="Calibri"/>
                <a:sym typeface="Calibri"/>
              </a:defRPr>
            </a:lvl7pPr>
            <a:lvl8pPr marR="0" lvl="7" algn="l" rtl="0">
              <a:lnSpc>
                <a:spcPct val="90000"/>
              </a:lnSpc>
              <a:spcBef>
                <a:spcPts val="0"/>
              </a:spcBef>
              <a:spcAft>
                <a:spcPts val="0"/>
              </a:spcAft>
              <a:buSzPts val="1400"/>
              <a:buNone/>
              <a:defRPr sz="4800" b="0" i="0" u="none" strike="noStrike" cap="none">
                <a:solidFill>
                  <a:schemeClr val="lt1"/>
                </a:solidFill>
                <a:latin typeface="Calibri"/>
                <a:ea typeface="Calibri"/>
                <a:cs typeface="Calibri"/>
                <a:sym typeface="Calibri"/>
              </a:defRPr>
            </a:lvl8pPr>
            <a:lvl9pPr marR="0" lvl="8" algn="l" rtl="0">
              <a:lnSpc>
                <a:spcPct val="90000"/>
              </a:lnSpc>
              <a:spcBef>
                <a:spcPts val="0"/>
              </a:spcBef>
              <a:spcAft>
                <a:spcPts val="0"/>
              </a:spcAft>
              <a:buSzPts val="1400"/>
              <a:buNone/>
              <a:defRPr sz="4800" b="0" i="0" u="none" strike="noStrike" cap="none">
                <a:solidFill>
                  <a:schemeClr val="lt1"/>
                </a:solidFill>
                <a:latin typeface="Calibri"/>
                <a:ea typeface="Calibri"/>
                <a:cs typeface="Calibri"/>
                <a:sym typeface="Calibri"/>
              </a:defRPr>
            </a:lvl9pPr>
          </a:lstStyle>
          <a:p>
            <a:endParaRPr/>
          </a:p>
        </p:txBody>
      </p:sp>
      <p:sp>
        <p:nvSpPr>
          <p:cNvPr id="22" name="Google Shape;22;p16"/>
          <p:cNvSpPr txBox="1">
            <a:spLocks noGrp="1"/>
          </p:cNvSpPr>
          <p:nvPr>
            <p:ph type="body" idx="1"/>
          </p:nvPr>
        </p:nvSpPr>
        <p:spPr>
          <a:xfrm>
            <a:off x="381000" y="1412875"/>
            <a:ext cx="8382000" cy="2135188"/>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lt1"/>
              </a:buClr>
              <a:buSzPts val="3200"/>
              <a:buFont typeface="Calibri"/>
              <a:buChar char="•"/>
              <a:defRPr sz="3200" b="0" i="0" u="none" strike="noStrike" cap="none">
                <a:solidFill>
                  <a:schemeClr val="lt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lt1"/>
              </a:buClr>
              <a:buSzPts val="2800"/>
              <a:buFont typeface="Calibri"/>
              <a:buChar char="•"/>
              <a:defRPr sz="2800" b="0" i="0" u="none" strike="noStrike" cap="none">
                <a:solidFill>
                  <a:schemeClr val="lt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lt1"/>
              </a:buClr>
              <a:buSzPts val="2400"/>
              <a:buFont typeface="Calibri"/>
              <a:buChar char="•"/>
              <a:defRPr sz="2400" b="0" i="0" u="none" strike="noStrike" cap="none">
                <a:solidFill>
                  <a:schemeClr val="lt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lt1"/>
              </a:buClr>
              <a:buSzPts val="2400"/>
              <a:buFont typeface="Calibri"/>
              <a:buChar char="•"/>
              <a:defRPr sz="2400" b="0" i="0" u="none" strike="noStrike" cap="none">
                <a:solidFill>
                  <a:schemeClr val="lt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lt1"/>
              </a:buClr>
              <a:buSzPts val="2400"/>
              <a:buFont typeface="Calibri"/>
              <a:buChar char="•"/>
              <a:defRPr sz="24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a:spLocks noGrp="1"/>
          </p:cNvSpPr>
          <p:nvPr>
            <p:ph type="ctrTitle"/>
          </p:nvPr>
        </p:nvSpPr>
        <p:spPr>
          <a:xfrm>
            <a:off x="533400" y="1600200"/>
            <a:ext cx="7681913" cy="1523495"/>
          </a:xfrm>
          <a:prstGeom prst="rect">
            <a:avLst/>
          </a:prstGeom>
          <a:noFill/>
          <a:ln>
            <a:noFill/>
          </a:ln>
        </p:spPr>
        <p:txBody>
          <a:bodyPr spcFirstLastPara="1" wrap="square" lIns="0" tIns="0" rIns="0" bIns="0" anchor="t" anchorCtr="0">
            <a:noAutofit/>
          </a:bodyPr>
          <a:lstStyle/>
          <a:p>
            <a:pPr lvl="0"/>
            <a:r>
              <a:rPr lang="en-US" sz="4800" dirty="0">
                <a:solidFill>
                  <a:schemeClr val="tx1"/>
                </a:solidFill>
              </a:rPr>
              <a:t>Certification Insights: </a:t>
            </a:r>
            <a:br>
              <a:rPr lang="en-US" sz="4800" dirty="0">
                <a:solidFill>
                  <a:schemeClr val="tx1"/>
                </a:solidFill>
              </a:rPr>
            </a:br>
            <a:r>
              <a:rPr lang="en-US" sz="4800" dirty="0">
                <a:solidFill>
                  <a:schemeClr val="tx1"/>
                </a:solidFill>
              </a:rPr>
              <a:t>NASFAA’s Certified Financial Aid Administrator® Program</a:t>
            </a:r>
            <a:endParaRPr sz="4800" dirty="0">
              <a:solidFill>
                <a:schemeClr val="tx1"/>
              </a:solidFill>
            </a:endParaRPr>
          </a:p>
        </p:txBody>
      </p:sp>
      <p:sp>
        <p:nvSpPr>
          <p:cNvPr id="71" name="Google Shape;71;p1"/>
          <p:cNvSpPr txBox="1"/>
          <p:nvPr/>
        </p:nvSpPr>
        <p:spPr>
          <a:xfrm>
            <a:off x="2286000" y="152400"/>
            <a:ext cx="43434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1">
                <a:solidFill>
                  <a:srgbClr val="222222"/>
                </a:solidFill>
                <a:highlight>
                  <a:srgbClr val="FFFFFF"/>
                </a:highlight>
                <a:latin typeface="Calibri"/>
                <a:ea typeface="Calibri"/>
                <a:cs typeface="Calibri"/>
                <a:sym typeface="Calibri"/>
              </a:rPr>
              <a:t>Reflecting on the Past, Celebrating the Present, Shaping our future together.</a:t>
            </a:r>
            <a:r>
              <a:rPr lang="en-US" sz="2000">
                <a:latin typeface="Calibri"/>
                <a:ea typeface="Calibri"/>
                <a:cs typeface="Calibri"/>
                <a:sym typeface="Calibri"/>
              </a:rPr>
              <a:t> </a:t>
            </a:r>
            <a:endParaRPr sz="2000">
              <a:latin typeface="Calibri"/>
              <a:ea typeface="Calibri"/>
              <a:cs typeface="Calibri"/>
              <a:sym typeface="Calibri"/>
            </a:endParaRPr>
          </a:p>
          <a:p>
            <a:pPr marL="0" marR="0" lvl="0" indent="0" algn="ctr" rtl="0">
              <a:spcBef>
                <a:spcPts val="0"/>
              </a:spcBef>
              <a:spcAft>
                <a:spcPts val="0"/>
              </a:spcAft>
              <a:buNone/>
            </a:pPr>
            <a:r>
              <a:rPr lang="en-US" sz="2000" i="1">
                <a:solidFill>
                  <a:schemeClr val="dk1"/>
                </a:solidFill>
                <a:latin typeface="Calibri"/>
                <a:ea typeface="Calibri"/>
                <a:cs typeface="Calibri"/>
                <a:sym typeface="Calibri"/>
              </a:rPr>
              <a:t>2023 Conference</a:t>
            </a:r>
            <a:endParaRPr sz="2000" i="1"/>
          </a:p>
        </p:txBody>
      </p:sp>
      <p:pic>
        <p:nvPicPr>
          <p:cNvPr id="72" name="Google Shape;72;p1"/>
          <p:cNvPicPr preferRelativeResize="0"/>
          <p:nvPr/>
        </p:nvPicPr>
        <p:blipFill>
          <a:blip r:embed="rId3">
            <a:alphaModFix/>
          </a:blip>
          <a:stretch>
            <a:fillRect/>
          </a:stretch>
        </p:blipFill>
        <p:spPr>
          <a:xfrm>
            <a:off x="6914801" y="4955050"/>
            <a:ext cx="1827923" cy="1718727"/>
          </a:xfrm>
          <a:prstGeom prst="rect">
            <a:avLst/>
          </a:prstGeom>
          <a:noFill/>
          <a:ln>
            <a:noFill/>
          </a:ln>
        </p:spPr>
      </p:pic>
      <p:pic>
        <p:nvPicPr>
          <p:cNvPr id="6" name="Google Shape;60;p14"/>
          <p:cNvPicPr preferRelativeResize="0"/>
          <p:nvPr/>
        </p:nvPicPr>
        <p:blipFill rotWithShape="1">
          <a:blip r:embed="rId4">
            <a:alphaModFix/>
          </a:blip>
          <a:srcRect/>
          <a:stretch/>
        </p:blipFill>
        <p:spPr>
          <a:xfrm>
            <a:off x="533400" y="5197193"/>
            <a:ext cx="2904564" cy="1234439"/>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lvl="0"/>
            <a:r>
              <a:rPr lang="en-US" sz="4400" dirty="0" smtClean="0">
                <a:solidFill>
                  <a:schemeClr val="tx1"/>
                </a:solidFill>
                <a:sym typeface="Courier New"/>
              </a:rPr>
              <a:t>Get Started Today</a:t>
            </a:r>
            <a:endParaRPr lang="en-US" sz="4400" dirty="0">
              <a:solidFill>
                <a:schemeClr val="tx1"/>
              </a:solidFill>
              <a:sym typeface="Courier New"/>
            </a:endParaRPr>
          </a:p>
        </p:txBody>
      </p:sp>
      <p:pic>
        <p:nvPicPr>
          <p:cNvPr id="2" name="Google Shape;72;p1">
            <a:extLst>
              <a:ext uri="{FF2B5EF4-FFF2-40B4-BE49-F238E27FC236}">
                <a16:creationId xmlns:a16="http://schemas.microsoft.com/office/drawing/2014/main" id="{77EA05CE-C198-08AC-98A8-EBB28D76E6D2}"/>
              </a:ext>
            </a:extLst>
          </p:cNvPr>
          <p:cNvPicPr preferRelativeResize="0"/>
          <p:nvPr/>
        </p:nvPicPr>
        <p:blipFill>
          <a:blip r:embed="rId3">
            <a:alphaModFix/>
          </a:blip>
          <a:stretch>
            <a:fillRect/>
          </a:stretch>
        </p:blipFill>
        <p:spPr>
          <a:xfrm>
            <a:off x="7546019" y="5672831"/>
            <a:ext cx="699555" cy="805637"/>
          </a:xfrm>
          <a:prstGeom prst="rect">
            <a:avLst/>
          </a:prstGeom>
          <a:noFill/>
          <a:ln>
            <a:noFill/>
          </a:ln>
        </p:spPr>
      </p:pic>
      <p:grpSp>
        <p:nvGrpSpPr>
          <p:cNvPr id="11" name="Group 10"/>
          <p:cNvGrpSpPr/>
          <p:nvPr/>
        </p:nvGrpSpPr>
        <p:grpSpPr>
          <a:xfrm>
            <a:off x="395126" y="2890499"/>
            <a:ext cx="8263259" cy="2254033"/>
            <a:chOff x="447404" y="1479619"/>
            <a:chExt cx="8263259" cy="2254033"/>
          </a:xfrm>
        </p:grpSpPr>
        <p:sp>
          <p:nvSpPr>
            <p:cNvPr id="12" name="Google Shape;216;p29"/>
            <p:cNvSpPr txBox="1"/>
            <p:nvPr/>
          </p:nvSpPr>
          <p:spPr>
            <a:xfrm>
              <a:off x="447404" y="2940527"/>
              <a:ext cx="1826135" cy="793125"/>
            </a:xfrm>
            <a:prstGeom prst="rect">
              <a:avLst/>
            </a:prstGeom>
            <a:noFill/>
            <a:ln>
              <a:noFill/>
            </a:ln>
          </p:spPr>
          <p:txBody>
            <a:bodyPr spcFirstLastPara="1" wrap="square" lIns="111425" tIns="111425" rIns="111425" bIns="111425"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 sz="1800" b="0" i="0" u="none" strike="noStrike" cap="none" dirty="0">
                  <a:solidFill>
                    <a:schemeClr val="dk1"/>
                  </a:solidFill>
                  <a:latin typeface="Calibri"/>
                  <a:ea typeface="Calibri"/>
                  <a:cs typeface="Calibri"/>
                  <a:sym typeface="Calibri"/>
                </a:rPr>
                <a:t>CHECK YOUR ELIGIBILITY</a:t>
              </a:r>
              <a:endParaRPr sz="1400" b="0" i="0" u="none" strike="noStrike" cap="none" dirty="0">
                <a:solidFill>
                  <a:schemeClr val="dk1"/>
                </a:solidFill>
                <a:latin typeface="Calibri"/>
                <a:ea typeface="Calibri"/>
                <a:cs typeface="Calibri"/>
                <a:sym typeface="Calibri"/>
              </a:endParaRPr>
            </a:p>
          </p:txBody>
        </p:sp>
        <p:sp>
          <p:nvSpPr>
            <p:cNvPr id="13" name="Google Shape;217;p29"/>
            <p:cNvSpPr txBox="1"/>
            <p:nvPr/>
          </p:nvSpPr>
          <p:spPr>
            <a:xfrm>
              <a:off x="2593112" y="2940527"/>
              <a:ext cx="1826134" cy="793125"/>
            </a:xfrm>
            <a:prstGeom prst="rect">
              <a:avLst/>
            </a:prstGeom>
            <a:noFill/>
            <a:ln>
              <a:noFill/>
            </a:ln>
          </p:spPr>
          <p:txBody>
            <a:bodyPr spcFirstLastPara="1" wrap="square" lIns="111425" tIns="111425" rIns="111425" bIns="111425"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APPLY ONLINE</a:t>
              </a:r>
              <a:endParaRPr sz="1400" b="0" i="0" u="none" strike="noStrike" cap="none">
                <a:solidFill>
                  <a:schemeClr val="dk1"/>
                </a:solidFill>
                <a:latin typeface="Calibri"/>
                <a:ea typeface="Calibri"/>
                <a:cs typeface="Calibri"/>
                <a:sym typeface="Calibri"/>
              </a:endParaRPr>
            </a:p>
          </p:txBody>
        </p:sp>
        <p:sp>
          <p:nvSpPr>
            <p:cNvPr id="14" name="Google Shape;218;p29"/>
            <p:cNvSpPr txBox="1"/>
            <p:nvPr/>
          </p:nvSpPr>
          <p:spPr>
            <a:xfrm>
              <a:off x="4738820" y="2940527"/>
              <a:ext cx="1826135" cy="793125"/>
            </a:xfrm>
            <a:prstGeom prst="rect">
              <a:avLst/>
            </a:prstGeom>
            <a:noFill/>
            <a:ln>
              <a:noFill/>
            </a:ln>
          </p:spPr>
          <p:txBody>
            <a:bodyPr spcFirstLastPara="1" wrap="square" lIns="111425" tIns="111425" rIns="111425" bIns="111425"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PASS THE EXAM</a:t>
              </a:r>
              <a:endParaRPr sz="1400" b="0" i="0" u="none" strike="noStrike" cap="none">
                <a:solidFill>
                  <a:schemeClr val="dk1"/>
                </a:solidFill>
                <a:latin typeface="Calibri"/>
                <a:ea typeface="Calibri"/>
                <a:cs typeface="Calibri"/>
                <a:sym typeface="Calibri"/>
              </a:endParaRPr>
            </a:p>
          </p:txBody>
        </p:sp>
        <p:sp>
          <p:nvSpPr>
            <p:cNvPr id="15" name="Google Shape;219;p29"/>
            <p:cNvSpPr txBox="1"/>
            <p:nvPr/>
          </p:nvSpPr>
          <p:spPr>
            <a:xfrm>
              <a:off x="6884528" y="2940527"/>
              <a:ext cx="1826135" cy="793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MAINTAIN YOUR CERTIFICATION</a:t>
              </a:r>
              <a:endParaRPr sz="1400" b="0" i="0" u="none" strike="noStrike" cap="none">
                <a:solidFill>
                  <a:schemeClr val="dk1"/>
                </a:solidFill>
                <a:latin typeface="Calibri"/>
                <a:ea typeface="Calibri"/>
                <a:cs typeface="Calibri"/>
                <a:sym typeface="Calibri"/>
              </a:endParaRPr>
            </a:p>
          </p:txBody>
        </p:sp>
        <p:sp>
          <p:nvSpPr>
            <p:cNvPr id="16" name="Google Shape;220;p29"/>
            <p:cNvSpPr/>
            <p:nvPr/>
          </p:nvSpPr>
          <p:spPr>
            <a:xfrm>
              <a:off x="803501" y="1479619"/>
              <a:ext cx="1113942" cy="1113942"/>
            </a:xfrm>
            <a:prstGeom prst="round2DiagRect">
              <a:avLst>
                <a:gd name="adj1" fmla="val 29727"/>
                <a:gd name="adj2" fmla="val 0"/>
              </a:avLst>
            </a:prstGeom>
            <a:solidFill>
              <a:srgbClr val="CCD3EA"/>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221;p29"/>
            <p:cNvSpPr/>
            <p:nvPr/>
          </p:nvSpPr>
          <p:spPr>
            <a:xfrm>
              <a:off x="1040898" y="1717016"/>
              <a:ext cx="639147" cy="639147"/>
            </a:xfrm>
            <a:prstGeom prst="rect">
              <a:avLst/>
            </a:prstGeom>
            <a:blipFill rotWithShape="1">
              <a:blip r:embed="rId4">
                <a:alphaModFix/>
              </a:blip>
              <a:stretch>
                <a:fillRect/>
              </a:stretch>
            </a:blip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222;p29"/>
            <p:cNvSpPr/>
            <p:nvPr/>
          </p:nvSpPr>
          <p:spPr>
            <a:xfrm>
              <a:off x="2949209" y="1479619"/>
              <a:ext cx="1113942" cy="1113942"/>
            </a:xfrm>
            <a:prstGeom prst="round2DiagRect">
              <a:avLst>
                <a:gd name="adj1" fmla="val 29727"/>
                <a:gd name="adj2" fmla="val 0"/>
              </a:avLst>
            </a:prstGeom>
            <a:solidFill>
              <a:srgbClr val="CCD3EA"/>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223;p29"/>
            <p:cNvSpPr/>
            <p:nvPr/>
          </p:nvSpPr>
          <p:spPr>
            <a:xfrm>
              <a:off x="3186606" y="1717016"/>
              <a:ext cx="639147" cy="639147"/>
            </a:xfrm>
            <a:prstGeom prst="rect">
              <a:avLst/>
            </a:prstGeom>
            <a:blipFill rotWithShape="1">
              <a:blip r:embed="rId5">
                <a:alphaModFix/>
              </a:blip>
              <a:stretch>
                <a:fillRect/>
              </a:stretch>
            </a:blip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224;p29"/>
            <p:cNvSpPr/>
            <p:nvPr/>
          </p:nvSpPr>
          <p:spPr>
            <a:xfrm>
              <a:off x="5094917" y="1479619"/>
              <a:ext cx="1113942" cy="1113942"/>
            </a:xfrm>
            <a:prstGeom prst="round2DiagRect">
              <a:avLst>
                <a:gd name="adj1" fmla="val 29727"/>
                <a:gd name="adj2" fmla="val 0"/>
              </a:avLst>
            </a:prstGeom>
            <a:solidFill>
              <a:srgbClr val="CCD3EA"/>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225;p29"/>
            <p:cNvSpPr/>
            <p:nvPr/>
          </p:nvSpPr>
          <p:spPr>
            <a:xfrm>
              <a:off x="5332314" y="1717016"/>
              <a:ext cx="639147" cy="639147"/>
            </a:xfrm>
            <a:prstGeom prst="rect">
              <a:avLst/>
            </a:prstGeom>
            <a:blipFill rotWithShape="1">
              <a:blip r:embed="rId6">
                <a:alphaModFix/>
              </a:blip>
              <a:stretch>
                <a:fillRect/>
              </a:stretch>
            </a:blip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226;p29"/>
            <p:cNvSpPr/>
            <p:nvPr/>
          </p:nvSpPr>
          <p:spPr>
            <a:xfrm>
              <a:off x="7240624" y="1479619"/>
              <a:ext cx="1113942" cy="1113942"/>
            </a:xfrm>
            <a:prstGeom prst="round2DiagRect">
              <a:avLst>
                <a:gd name="adj1" fmla="val 29727"/>
                <a:gd name="adj2" fmla="val 0"/>
              </a:avLst>
            </a:prstGeom>
            <a:solidFill>
              <a:srgbClr val="CCD3EA"/>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227;p29"/>
            <p:cNvSpPr/>
            <p:nvPr/>
          </p:nvSpPr>
          <p:spPr>
            <a:xfrm>
              <a:off x="7478022" y="1717016"/>
              <a:ext cx="639147" cy="639147"/>
            </a:xfrm>
            <a:prstGeom prst="rect">
              <a:avLst/>
            </a:prstGeom>
            <a:blipFill rotWithShape="1">
              <a:blip r:embed="rId7">
                <a:alphaModFix/>
              </a:blip>
              <a:stretch>
                <a:fillRect/>
              </a:stretch>
            </a:blip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75095020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lvl="0"/>
            <a:r>
              <a:rPr lang="en-US" sz="4400" dirty="0" smtClean="0">
                <a:solidFill>
                  <a:schemeClr val="tx1"/>
                </a:solidFill>
                <a:sym typeface="Courier New"/>
              </a:rPr>
              <a:t>Check Your Eligibility</a:t>
            </a:r>
            <a:endParaRPr lang="en-US" sz="4400" dirty="0">
              <a:solidFill>
                <a:schemeClr val="tx1"/>
              </a:solidFill>
              <a:sym typeface="Courier New"/>
            </a:endParaRPr>
          </a:p>
        </p:txBody>
      </p:sp>
      <p:pic>
        <p:nvPicPr>
          <p:cNvPr id="2" name="Google Shape;72;p1">
            <a:extLst>
              <a:ext uri="{FF2B5EF4-FFF2-40B4-BE49-F238E27FC236}">
                <a16:creationId xmlns:a16="http://schemas.microsoft.com/office/drawing/2014/main" id="{77EA05CE-C198-08AC-98A8-EBB28D76E6D2}"/>
              </a:ext>
            </a:extLst>
          </p:cNvPr>
          <p:cNvPicPr preferRelativeResize="0"/>
          <p:nvPr/>
        </p:nvPicPr>
        <p:blipFill>
          <a:blip r:embed="rId3">
            <a:alphaModFix/>
          </a:blip>
          <a:stretch>
            <a:fillRect/>
          </a:stretch>
        </p:blipFill>
        <p:spPr>
          <a:xfrm>
            <a:off x="7546019" y="5672831"/>
            <a:ext cx="699555" cy="805637"/>
          </a:xfrm>
          <a:prstGeom prst="rect">
            <a:avLst/>
          </a:prstGeom>
          <a:noFill/>
          <a:ln>
            <a:noFill/>
          </a:ln>
        </p:spPr>
      </p:pic>
      <p:pic>
        <p:nvPicPr>
          <p:cNvPr id="24" name="Google Shape;235;p30"/>
          <p:cNvPicPr preferRelativeResize="0"/>
          <p:nvPr/>
        </p:nvPicPr>
        <p:blipFill rotWithShape="1">
          <a:blip r:embed="rId4">
            <a:alphaModFix/>
          </a:blip>
          <a:srcRect/>
          <a:stretch/>
        </p:blipFill>
        <p:spPr>
          <a:xfrm>
            <a:off x="5111299" y="2316051"/>
            <a:ext cx="3822655" cy="1449693"/>
          </a:xfrm>
          <a:prstGeom prst="rect">
            <a:avLst/>
          </a:prstGeom>
          <a:noFill/>
          <a:ln>
            <a:noFill/>
          </a:ln>
          <a:effectLst>
            <a:outerShdw blurRad="50800" dist="38100" dir="2700000" algn="tl" rotWithShape="0">
              <a:srgbClr val="000000">
                <a:alpha val="40000"/>
              </a:srgbClr>
            </a:outerShdw>
          </a:effectLst>
        </p:spPr>
      </p:pic>
      <p:sp>
        <p:nvSpPr>
          <p:cNvPr id="25" name="Google Shape;84;p3"/>
          <p:cNvSpPr txBox="1">
            <a:spLocks noGrp="1"/>
          </p:cNvSpPr>
          <p:nvPr>
            <p:ph type="subTitle" idx="1"/>
          </p:nvPr>
        </p:nvSpPr>
        <p:spPr>
          <a:xfrm>
            <a:off x="664235" y="2395268"/>
            <a:ext cx="4294132" cy="4185836"/>
          </a:xfrm>
          <a:prstGeom prst="rect">
            <a:avLst/>
          </a:prstGeom>
          <a:noFill/>
          <a:ln>
            <a:noFill/>
          </a:ln>
        </p:spPr>
        <p:txBody>
          <a:bodyPr spcFirstLastPara="1" wrap="square" lIns="0" tIns="0" rIns="0" bIns="0" anchor="t" anchorCtr="0">
            <a:noAutofit/>
          </a:bodyPr>
          <a:lstStyle/>
          <a:p>
            <a:pPr marL="342900" indent="-342900">
              <a:buClr>
                <a:srgbClr val="000000"/>
              </a:buClr>
              <a:buSzPts val="1400"/>
              <a:buFont typeface="Arial" panose="020B0604020202020204" pitchFamily="34" charset="0"/>
              <a:buChar char="•"/>
            </a:pPr>
            <a:r>
              <a:rPr lang="en-US" sz="2000" b="0" dirty="0">
                <a:solidFill>
                  <a:schemeClr val="tx1"/>
                </a:solidFill>
                <a:latin typeface="Calibri"/>
                <a:ea typeface="Calibri"/>
                <a:cs typeface="Calibri"/>
                <a:sym typeface="Calibri"/>
              </a:rPr>
              <a:t>Professional financial aid experience and knowledge:</a:t>
            </a:r>
          </a:p>
          <a:p>
            <a:pPr marL="800100" lvl="1" indent="-342900" algn="l">
              <a:buClr>
                <a:srgbClr val="000000"/>
              </a:buClr>
              <a:buSzPts val="1400"/>
              <a:buFont typeface="Wingdings" panose="05000000000000000000" pitchFamily="2" charset="2"/>
              <a:buChar char="Ø"/>
            </a:pPr>
            <a:r>
              <a:rPr lang="en-US" sz="1800" b="0" dirty="0">
                <a:solidFill>
                  <a:schemeClr val="tx1"/>
                </a:solidFill>
                <a:latin typeface="Calibri"/>
                <a:ea typeface="Calibri"/>
                <a:cs typeface="Calibri"/>
                <a:sym typeface="Calibri"/>
              </a:rPr>
              <a:t>5 years or more;</a:t>
            </a:r>
          </a:p>
          <a:p>
            <a:pPr marL="800100" lvl="1" indent="-342900" algn="l">
              <a:buClr>
                <a:srgbClr val="000000"/>
              </a:buClr>
              <a:buSzPts val="1400"/>
              <a:buFont typeface="Wingdings" panose="05000000000000000000" pitchFamily="2" charset="2"/>
              <a:buChar char="Ø"/>
            </a:pPr>
            <a:r>
              <a:rPr lang="en-US" sz="1800" b="0" dirty="0">
                <a:solidFill>
                  <a:schemeClr val="tx1"/>
                </a:solidFill>
                <a:latin typeface="Calibri"/>
                <a:ea typeface="Calibri"/>
                <a:cs typeface="Calibri"/>
                <a:sym typeface="Calibri"/>
              </a:rPr>
              <a:t>3 years with at least 7 NASFAA credentials; or</a:t>
            </a:r>
          </a:p>
          <a:p>
            <a:pPr marL="800100" lvl="1" indent="-342900" algn="l">
              <a:spcAft>
                <a:spcPts val="600"/>
              </a:spcAft>
              <a:buClr>
                <a:srgbClr val="000000"/>
              </a:buClr>
              <a:buSzPts val="1400"/>
              <a:buFont typeface="Wingdings" panose="05000000000000000000" pitchFamily="2" charset="2"/>
              <a:buChar char="Ø"/>
            </a:pPr>
            <a:r>
              <a:rPr lang="en-US" sz="1800" b="0" dirty="0">
                <a:solidFill>
                  <a:schemeClr val="tx1"/>
                </a:solidFill>
                <a:latin typeface="Calibri"/>
                <a:ea typeface="Calibri"/>
                <a:cs typeface="Calibri"/>
                <a:sym typeface="Calibri"/>
              </a:rPr>
              <a:t>1 year with at least 12 NASFAA credentials</a:t>
            </a:r>
          </a:p>
          <a:p>
            <a:pPr marL="342900" indent="-342900">
              <a:spcAft>
                <a:spcPts val="600"/>
              </a:spcAft>
              <a:buClr>
                <a:srgbClr val="000000"/>
              </a:buClr>
              <a:buSzPts val="1400"/>
              <a:buFont typeface="Arial" panose="020B0604020202020204" pitchFamily="34" charset="0"/>
              <a:buChar char="•"/>
            </a:pPr>
            <a:r>
              <a:rPr lang="en-US" sz="2000" b="0" dirty="0">
                <a:solidFill>
                  <a:schemeClr val="tx1"/>
                </a:solidFill>
                <a:latin typeface="Calibri"/>
                <a:ea typeface="Calibri"/>
                <a:cs typeface="Calibri"/>
                <a:sym typeface="Calibri"/>
              </a:rPr>
              <a:t>Hold a bachelor’s degree or higher </a:t>
            </a:r>
            <a:r>
              <a:rPr lang="en-US" sz="2000" b="0" dirty="0" smtClean="0">
                <a:solidFill>
                  <a:schemeClr val="tx1"/>
                </a:solidFill>
                <a:latin typeface="Calibri"/>
                <a:ea typeface="Calibri"/>
                <a:cs typeface="Calibri"/>
                <a:sym typeface="Calibri"/>
              </a:rPr>
              <a:t/>
            </a:r>
            <a:br>
              <a:rPr lang="en-US" sz="2000" b="0" dirty="0" smtClean="0">
                <a:solidFill>
                  <a:schemeClr val="tx1"/>
                </a:solidFill>
                <a:latin typeface="Calibri"/>
                <a:ea typeface="Calibri"/>
                <a:cs typeface="Calibri"/>
                <a:sym typeface="Calibri"/>
              </a:rPr>
            </a:br>
            <a:r>
              <a:rPr lang="en-US" sz="2000" b="0" dirty="0" smtClean="0">
                <a:solidFill>
                  <a:schemeClr val="tx1"/>
                </a:solidFill>
                <a:latin typeface="Calibri"/>
                <a:ea typeface="Calibri"/>
                <a:cs typeface="Calibri"/>
                <a:sym typeface="Calibri"/>
              </a:rPr>
              <a:t>OR </a:t>
            </a:r>
            <a:r>
              <a:rPr lang="en-US" sz="2000" b="0" dirty="0">
                <a:solidFill>
                  <a:schemeClr val="tx1"/>
                </a:solidFill>
                <a:latin typeface="Calibri"/>
                <a:ea typeface="Calibri"/>
                <a:cs typeface="Calibri"/>
                <a:sym typeface="Calibri"/>
              </a:rPr>
              <a:t>at least 10 years of financial aid work experience</a:t>
            </a:r>
          </a:p>
          <a:p>
            <a:pPr marL="342900" indent="-342900">
              <a:spcAft>
                <a:spcPts val="600"/>
              </a:spcAft>
              <a:buClr>
                <a:srgbClr val="000000"/>
              </a:buClr>
              <a:buSzPts val="1400"/>
              <a:buFont typeface="Arial" panose="020B0604020202020204" pitchFamily="34" charset="0"/>
              <a:buChar char="•"/>
            </a:pPr>
            <a:r>
              <a:rPr lang="en-US" sz="2000" b="0" dirty="0">
                <a:solidFill>
                  <a:schemeClr val="tx1"/>
                </a:solidFill>
                <a:latin typeface="Calibri"/>
                <a:ea typeface="Calibri"/>
                <a:cs typeface="Calibri"/>
                <a:sym typeface="Calibri"/>
              </a:rPr>
              <a:t>Attest to uphold NASFAA’s Code of Conduct and Statement of Ethical Principles</a:t>
            </a:r>
          </a:p>
          <a:p>
            <a:pPr marL="342900" indent="-342900">
              <a:spcAft>
                <a:spcPts val="600"/>
              </a:spcAft>
              <a:buClr>
                <a:srgbClr val="000000"/>
              </a:buClr>
              <a:buSzPts val="1400"/>
              <a:buFont typeface="Arial" panose="020B0604020202020204" pitchFamily="34" charset="0"/>
              <a:buChar char="•"/>
            </a:pPr>
            <a:endParaRPr lang="en-US" sz="2000" b="0" dirty="0">
              <a:solidFill>
                <a:schemeClr val="tx1"/>
              </a:solidFill>
              <a:latin typeface="Calibri"/>
              <a:ea typeface="Calibri"/>
              <a:cs typeface="Calibri"/>
              <a:sym typeface="Calibri"/>
            </a:endParaRPr>
          </a:p>
        </p:txBody>
      </p:sp>
      <p:sp>
        <p:nvSpPr>
          <p:cNvPr id="26" name="Google Shape;236;p30"/>
          <p:cNvSpPr txBox="1"/>
          <p:nvPr/>
        </p:nvSpPr>
        <p:spPr>
          <a:xfrm>
            <a:off x="5111299" y="3765744"/>
            <a:ext cx="3689400" cy="5556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6C80A3"/>
              </a:buClr>
              <a:buSzPts val="1800"/>
              <a:buFont typeface="Calibri"/>
              <a:buNone/>
            </a:pPr>
            <a:r>
              <a:rPr lang="en" sz="1800" b="0" i="0" u="none" strike="noStrike" cap="none" dirty="0">
                <a:solidFill>
                  <a:srgbClr val="6C80A3"/>
                </a:solidFill>
                <a:latin typeface="Calibri"/>
                <a:ea typeface="Calibri"/>
                <a:cs typeface="Calibri"/>
                <a:sym typeface="Calibri"/>
              </a:rPr>
              <a:t>nasfaa.org/certification_interactive</a:t>
            </a:r>
            <a:endParaRPr sz="1800" b="0" i="0" u="none" strike="noStrike" cap="none" dirty="0">
              <a:solidFill>
                <a:srgbClr val="6C80A3"/>
              </a:solidFill>
              <a:latin typeface="Calibri"/>
              <a:ea typeface="Calibri"/>
              <a:cs typeface="Calibri"/>
              <a:sym typeface="Calibri"/>
            </a:endParaRPr>
          </a:p>
        </p:txBody>
      </p:sp>
    </p:spTree>
    <p:extLst>
      <p:ext uri="{BB962C8B-B14F-4D97-AF65-F5344CB8AC3E}">
        <p14:creationId xmlns:p14="http://schemas.microsoft.com/office/powerpoint/2010/main" val="8794865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lvl="0"/>
            <a:r>
              <a:rPr lang="en-US" sz="4400" dirty="0" smtClean="0">
                <a:solidFill>
                  <a:schemeClr val="tx1"/>
                </a:solidFill>
                <a:sym typeface="Courier New"/>
              </a:rPr>
              <a:t>Essential Competencies</a:t>
            </a:r>
            <a:endParaRPr lang="en-US" sz="4400" dirty="0">
              <a:solidFill>
                <a:schemeClr val="tx1"/>
              </a:solidFill>
              <a:sym typeface="Courier New"/>
            </a:endParaRPr>
          </a:p>
        </p:txBody>
      </p:sp>
      <p:pic>
        <p:nvPicPr>
          <p:cNvPr id="2" name="Google Shape;72;p1">
            <a:extLst>
              <a:ext uri="{FF2B5EF4-FFF2-40B4-BE49-F238E27FC236}">
                <a16:creationId xmlns:a16="http://schemas.microsoft.com/office/drawing/2014/main" id="{77EA05CE-C198-08AC-98A8-EBB28D76E6D2}"/>
              </a:ext>
            </a:extLst>
          </p:cNvPr>
          <p:cNvPicPr preferRelativeResize="0"/>
          <p:nvPr/>
        </p:nvPicPr>
        <p:blipFill>
          <a:blip r:embed="rId3">
            <a:alphaModFix/>
          </a:blip>
          <a:stretch>
            <a:fillRect/>
          </a:stretch>
        </p:blipFill>
        <p:spPr>
          <a:xfrm>
            <a:off x="7546019" y="5672831"/>
            <a:ext cx="699555" cy="805637"/>
          </a:xfrm>
          <a:prstGeom prst="rect">
            <a:avLst/>
          </a:prstGeom>
          <a:noFill/>
          <a:ln>
            <a:noFill/>
          </a:ln>
        </p:spPr>
      </p:pic>
      <p:pic>
        <p:nvPicPr>
          <p:cNvPr id="24" name="Google Shape;243;p31"/>
          <p:cNvPicPr preferRelativeResize="0"/>
          <p:nvPr/>
        </p:nvPicPr>
        <p:blipFill rotWithShape="1">
          <a:blip r:embed="rId4">
            <a:alphaModFix/>
          </a:blip>
          <a:srcRect/>
          <a:stretch/>
        </p:blipFill>
        <p:spPr>
          <a:xfrm>
            <a:off x="668877" y="2253010"/>
            <a:ext cx="6877142" cy="3529012"/>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49596349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lvl="0"/>
            <a:r>
              <a:rPr lang="en-US" sz="4400" dirty="0">
                <a:solidFill>
                  <a:schemeClr val="tx1"/>
                </a:solidFill>
                <a:sym typeface="Courier New"/>
              </a:rPr>
              <a:t>Self-Assessment Worksheet</a:t>
            </a:r>
          </a:p>
        </p:txBody>
      </p:sp>
      <p:pic>
        <p:nvPicPr>
          <p:cNvPr id="2" name="Google Shape;72;p1">
            <a:extLst>
              <a:ext uri="{FF2B5EF4-FFF2-40B4-BE49-F238E27FC236}">
                <a16:creationId xmlns:a16="http://schemas.microsoft.com/office/drawing/2014/main" id="{77EA05CE-C198-08AC-98A8-EBB28D76E6D2}"/>
              </a:ext>
            </a:extLst>
          </p:cNvPr>
          <p:cNvPicPr preferRelativeResize="0"/>
          <p:nvPr/>
        </p:nvPicPr>
        <p:blipFill>
          <a:blip r:embed="rId3">
            <a:alphaModFix/>
          </a:blip>
          <a:stretch>
            <a:fillRect/>
          </a:stretch>
        </p:blipFill>
        <p:spPr>
          <a:xfrm>
            <a:off x="7546019" y="5672831"/>
            <a:ext cx="699555" cy="805637"/>
          </a:xfrm>
          <a:prstGeom prst="rect">
            <a:avLst/>
          </a:prstGeom>
          <a:noFill/>
          <a:ln>
            <a:noFill/>
          </a:ln>
        </p:spPr>
      </p:pic>
      <p:sp>
        <p:nvSpPr>
          <p:cNvPr id="25" name="Google Shape;84;p3"/>
          <p:cNvSpPr txBox="1">
            <a:spLocks noGrp="1"/>
          </p:cNvSpPr>
          <p:nvPr>
            <p:ph type="subTitle" idx="1"/>
          </p:nvPr>
        </p:nvSpPr>
        <p:spPr>
          <a:xfrm>
            <a:off x="664235" y="2395268"/>
            <a:ext cx="2825940" cy="4185836"/>
          </a:xfrm>
          <a:prstGeom prst="rect">
            <a:avLst/>
          </a:prstGeom>
          <a:noFill/>
          <a:ln>
            <a:noFill/>
          </a:ln>
        </p:spPr>
        <p:txBody>
          <a:bodyPr spcFirstLastPara="1" wrap="square" lIns="0" tIns="0" rIns="0" bIns="0" anchor="t" anchorCtr="0">
            <a:noAutofit/>
          </a:bodyPr>
          <a:lstStyle/>
          <a:p>
            <a:pPr marL="342900" indent="-342900">
              <a:buClr>
                <a:srgbClr val="000000"/>
              </a:buClr>
              <a:buSzPts val="1400"/>
              <a:buFont typeface="Arial" panose="020B0604020202020204" pitchFamily="34" charset="0"/>
              <a:buChar char="•"/>
            </a:pPr>
            <a:r>
              <a:rPr lang="en-US" sz="2200" b="0" dirty="0">
                <a:solidFill>
                  <a:schemeClr val="tx1"/>
                </a:solidFill>
                <a:latin typeface="Calibri"/>
                <a:ea typeface="Calibri"/>
                <a:cs typeface="Calibri"/>
                <a:sym typeface="Calibri"/>
              </a:rPr>
              <a:t>Free to all candidates</a:t>
            </a:r>
          </a:p>
          <a:p>
            <a:pPr marL="342900" indent="-342900">
              <a:buClr>
                <a:srgbClr val="000000"/>
              </a:buClr>
              <a:buSzPts val="1400"/>
              <a:buFont typeface="Arial" panose="020B0604020202020204" pitchFamily="34" charset="0"/>
              <a:buChar char="•"/>
            </a:pPr>
            <a:r>
              <a:rPr lang="en-US" sz="2200" b="0" dirty="0">
                <a:solidFill>
                  <a:schemeClr val="tx1"/>
                </a:solidFill>
                <a:latin typeface="Calibri"/>
                <a:ea typeface="Calibri"/>
                <a:cs typeface="Calibri"/>
                <a:sym typeface="Calibri"/>
              </a:rPr>
              <a:t>Evaluate your readiness</a:t>
            </a:r>
          </a:p>
          <a:p>
            <a:pPr marL="342900" indent="-342900">
              <a:buClr>
                <a:srgbClr val="000000"/>
              </a:buClr>
              <a:buSzPts val="1400"/>
              <a:buFont typeface="Arial" panose="020B0604020202020204" pitchFamily="34" charset="0"/>
              <a:buChar char="•"/>
            </a:pPr>
            <a:r>
              <a:rPr lang="en-US" sz="2200" b="0" dirty="0">
                <a:solidFill>
                  <a:schemeClr val="tx1"/>
                </a:solidFill>
                <a:latin typeface="Calibri"/>
                <a:ea typeface="Calibri"/>
                <a:cs typeface="Calibri"/>
                <a:sym typeface="Calibri"/>
              </a:rPr>
              <a:t>Focus your review where it matters most</a:t>
            </a:r>
          </a:p>
          <a:p>
            <a:pPr marL="342900" indent="-342900">
              <a:buClr>
                <a:srgbClr val="000000"/>
              </a:buClr>
              <a:buSzPts val="1400"/>
              <a:buFont typeface="Arial" panose="020B0604020202020204" pitchFamily="34" charset="0"/>
              <a:buChar char="•"/>
            </a:pPr>
            <a:r>
              <a:rPr lang="en-US" sz="2200" b="0" dirty="0">
                <a:solidFill>
                  <a:schemeClr val="tx1"/>
                </a:solidFill>
                <a:latin typeface="Calibri"/>
                <a:ea typeface="Calibri"/>
                <a:cs typeface="Calibri"/>
                <a:sym typeface="Calibri"/>
              </a:rPr>
              <a:t>Key resources: </a:t>
            </a:r>
          </a:p>
          <a:p>
            <a:pPr marL="342900" indent="-342900">
              <a:buClr>
                <a:srgbClr val="000000"/>
              </a:buClr>
              <a:buSzPts val="1400"/>
              <a:buFont typeface="Arial" panose="020B0604020202020204" pitchFamily="34" charset="0"/>
              <a:buChar char="•"/>
            </a:pPr>
            <a:endParaRPr lang="en-US" sz="2200" b="0" dirty="0">
              <a:solidFill>
                <a:schemeClr val="tx1"/>
              </a:solidFill>
              <a:latin typeface="Calibri"/>
              <a:ea typeface="Calibri"/>
              <a:cs typeface="Calibri"/>
              <a:sym typeface="Calibri"/>
            </a:endParaRPr>
          </a:p>
        </p:txBody>
      </p:sp>
      <p:grpSp>
        <p:nvGrpSpPr>
          <p:cNvPr id="3" name="Group 2"/>
          <p:cNvGrpSpPr/>
          <p:nvPr/>
        </p:nvGrpSpPr>
        <p:grpSpPr>
          <a:xfrm>
            <a:off x="1056989" y="4718150"/>
            <a:ext cx="2661554" cy="1146516"/>
            <a:chOff x="920563" y="2982557"/>
            <a:chExt cx="2661554" cy="1146516"/>
          </a:xfrm>
        </p:grpSpPr>
        <p:pic>
          <p:nvPicPr>
            <p:cNvPr id="26" name="Google Shape;252;p32"/>
            <p:cNvPicPr preferRelativeResize="0"/>
            <p:nvPr/>
          </p:nvPicPr>
          <p:blipFill rotWithShape="1">
            <a:blip r:embed="rId4">
              <a:alphaModFix/>
            </a:blip>
            <a:srcRect r="33257"/>
            <a:stretch/>
          </p:blipFill>
          <p:spPr>
            <a:xfrm>
              <a:off x="920563" y="2982557"/>
              <a:ext cx="2661554" cy="369599"/>
            </a:xfrm>
            <a:prstGeom prst="rect">
              <a:avLst/>
            </a:prstGeom>
            <a:noFill/>
            <a:ln>
              <a:noFill/>
            </a:ln>
          </p:spPr>
        </p:pic>
        <p:pic>
          <p:nvPicPr>
            <p:cNvPr id="27" name="Google Shape;253;p32"/>
            <p:cNvPicPr preferRelativeResize="0"/>
            <p:nvPr/>
          </p:nvPicPr>
          <p:blipFill rotWithShape="1">
            <a:blip r:embed="rId5">
              <a:alphaModFix/>
            </a:blip>
            <a:srcRect r="66333"/>
            <a:stretch/>
          </p:blipFill>
          <p:spPr>
            <a:xfrm>
              <a:off x="920563" y="3477081"/>
              <a:ext cx="1007063" cy="651992"/>
            </a:xfrm>
            <a:prstGeom prst="rect">
              <a:avLst/>
            </a:prstGeom>
            <a:noFill/>
            <a:ln>
              <a:noFill/>
            </a:ln>
          </p:spPr>
        </p:pic>
      </p:grpSp>
      <p:pic>
        <p:nvPicPr>
          <p:cNvPr id="28" name="Google Shape;251;p32"/>
          <p:cNvPicPr preferRelativeResize="0"/>
          <p:nvPr/>
        </p:nvPicPr>
        <p:blipFill rotWithShape="1">
          <a:blip r:embed="rId6">
            <a:alphaModFix/>
          </a:blip>
          <a:srcRect b="37733"/>
          <a:stretch/>
        </p:blipFill>
        <p:spPr>
          <a:xfrm>
            <a:off x="3718543" y="2395268"/>
            <a:ext cx="5067300" cy="2514717"/>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410882929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lvl="0"/>
            <a:r>
              <a:rPr lang="en-US" sz="4400" dirty="0" smtClean="0">
                <a:solidFill>
                  <a:schemeClr val="tx1"/>
                </a:solidFill>
                <a:sym typeface="Courier New"/>
              </a:rPr>
              <a:t>Preparation Resources</a:t>
            </a:r>
            <a:endParaRPr lang="en-US" sz="4400" dirty="0">
              <a:solidFill>
                <a:schemeClr val="tx1"/>
              </a:solidFill>
              <a:sym typeface="Courier New"/>
            </a:endParaRPr>
          </a:p>
        </p:txBody>
      </p:sp>
      <p:pic>
        <p:nvPicPr>
          <p:cNvPr id="2" name="Google Shape;72;p1">
            <a:extLst>
              <a:ext uri="{FF2B5EF4-FFF2-40B4-BE49-F238E27FC236}">
                <a16:creationId xmlns:a16="http://schemas.microsoft.com/office/drawing/2014/main" id="{77EA05CE-C198-08AC-98A8-EBB28D76E6D2}"/>
              </a:ext>
            </a:extLst>
          </p:cNvPr>
          <p:cNvPicPr preferRelativeResize="0"/>
          <p:nvPr/>
        </p:nvPicPr>
        <p:blipFill>
          <a:blip r:embed="rId3">
            <a:alphaModFix/>
          </a:blip>
          <a:stretch>
            <a:fillRect/>
          </a:stretch>
        </p:blipFill>
        <p:spPr>
          <a:xfrm>
            <a:off x="7546019" y="5672831"/>
            <a:ext cx="699555" cy="805637"/>
          </a:xfrm>
          <a:prstGeom prst="rect">
            <a:avLst/>
          </a:prstGeom>
          <a:noFill/>
          <a:ln>
            <a:noFill/>
          </a:ln>
        </p:spPr>
      </p:pic>
      <p:grpSp>
        <p:nvGrpSpPr>
          <p:cNvPr id="3" name="Group 2"/>
          <p:cNvGrpSpPr/>
          <p:nvPr/>
        </p:nvGrpSpPr>
        <p:grpSpPr>
          <a:xfrm>
            <a:off x="231891" y="2465285"/>
            <a:ext cx="8879315" cy="3206926"/>
            <a:chOff x="231891" y="1061488"/>
            <a:chExt cx="8879315" cy="3206926"/>
          </a:xfrm>
        </p:grpSpPr>
        <p:pic>
          <p:nvPicPr>
            <p:cNvPr id="5" name="Google Shape;263;p33"/>
            <p:cNvPicPr preferRelativeResize="0"/>
            <p:nvPr/>
          </p:nvPicPr>
          <p:blipFill rotWithShape="1">
            <a:blip r:embed="rId4">
              <a:alphaModFix/>
            </a:blip>
            <a:srcRect/>
            <a:stretch/>
          </p:blipFill>
          <p:spPr>
            <a:xfrm>
              <a:off x="231891" y="1061488"/>
              <a:ext cx="2120900" cy="2743200"/>
            </a:xfrm>
            <a:prstGeom prst="rect">
              <a:avLst/>
            </a:prstGeom>
            <a:noFill/>
            <a:ln w="9525" cap="flat" cmpd="sng">
              <a:solidFill>
                <a:schemeClr val="dk1"/>
              </a:solidFill>
              <a:prstDash val="solid"/>
              <a:round/>
              <a:headEnd type="none" w="sm" len="sm"/>
              <a:tailEnd type="none" w="sm" len="sm"/>
            </a:ln>
          </p:spPr>
        </p:pic>
        <p:pic>
          <p:nvPicPr>
            <p:cNvPr id="6" name="Google Shape;264;p33" descr="Graphical user interface&#10;&#10;Description automatically generated"/>
            <p:cNvPicPr preferRelativeResize="0"/>
            <p:nvPr/>
          </p:nvPicPr>
          <p:blipFill rotWithShape="1">
            <a:blip r:embed="rId5">
              <a:alphaModFix/>
            </a:blip>
            <a:srcRect/>
            <a:stretch/>
          </p:blipFill>
          <p:spPr>
            <a:xfrm>
              <a:off x="2485133" y="1061488"/>
              <a:ext cx="2118476" cy="2743200"/>
            </a:xfrm>
            <a:prstGeom prst="rect">
              <a:avLst/>
            </a:prstGeom>
            <a:noFill/>
            <a:ln w="9525" cap="flat" cmpd="sng">
              <a:solidFill>
                <a:schemeClr val="dk1"/>
              </a:solidFill>
              <a:prstDash val="solid"/>
              <a:round/>
              <a:headEnd type="none" w="sm" len="sm"/>
              <a:tailEnd type="none" w="sm" len="sm"/>
            </a:ln>
          </p:spPr>
        </p:pic>
        <p:pic>
          <p:nvPicPr>
            <p:cNvPr id="7" name="Google Shape;265;p33" descr="Graphical user interface, text&#10;&#10;Description automatically generated"/>
            <p:cNvPicPr preferRelativeResize="0"/>
            <p:nvPr/>
          </p:nvPicPr>
          <p:blipFill rotWithShape="1">
            <a:blip r:embed="rId6">
              <a:alphaModFix/>
            </a:blip>
            <a:srcRect/>
            <a:stretch/>
          </p:blipFill>
          <p:spPr>
            <a:xfrm>
              <a:off x="6996935" y="1061488"/>
              <a:ext cx="2114271" cy="2743200"/>
            </a:xfrm>
            <a:prstGeom prst="rect">
              <a:avLst/>
            </a:prstGeom>
            <a:noFill/>
            <a:ln w="9525" cap="flat" cmpd="sng">
              <a:solidFill>
                <a:schemeClr val="dk1"/>
              </a:solidFill>
              <a:prstDash val="solid"/>
              <a:round/>
              <a:headEnd type="none" w="sm" len="sm"/>
              <a:tailEnd type="none" w="sm" len="sm"/>
            </a:ln>
          </p:spPr>
        </p:pic>
        <p:pic>
          <p:nvPicPr>
            <p:cNvPr id="8" name="Google Shape;266;p33" descr="Graphical user interface, application&#10;&#10;Description automatically generated"/>
            <p:cNvPicPr preferRelativeResize="0"/>
            <p:nvPr/>
          </p:nvPicPr>
          <p:blipFill rotWithShape="1">
            <a:blip r:embed="rId7">
              <a:alphaModFix/>
            </a:blip>
            <a:srcRect/>
            <a:stretch/>
          </p:blipFill>
          <p:spPr>
            <a:xfrm>
              <a:off x="4735952" y="1061488"/>
              <a:ext cx="2128641" cy="2743200"/>
            </a:xfrm>
            <a:prstGeom prst="rect">
              <a:avLst/>
            </a:prstGeom>
            <a:noFill/>
            <a:ln w="9525" cap="flat" cmpd="sng">
              <a:solidFill>
                <a:schemeClr val="dk1"/>
              </a:solidFill>
              <a:prstDash val="solid"/>
              <a:round/>
              <a:headEnd type="none" w="sm" len="sm"/>
              <a:tailEnd type="none" w="sm" len="sm"/>
            </a:ln>
          </p:spPr>
        </p:pic>
        <p:sp>
          <p:nvSpPr>
            <p:cNvPr id="9" name="Google Shape;267;p33"/>
            <p:cNvSpPr txBox="1"/>
            <p:nvPr/>
          </p:nvSpPr>
          <p:spPr>
            <a:xfrm>
              <a:off x="335291" y="3764481"/>
              <a:ext cx="1914098" cy="276999"/>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b="0" i="0" u="none" strike="noStrike" cap="none">
                  <a:solidFill>
                    <a:schemeClr val="dk1"/>
                  </a:solidFill>
                  <a:latin typeface="Calibri"/>
                  <a:ea typeface="Calibri"/>
                  <a:cs typeface="Calibri"/>
                  <a:sym typeface="Calibri"/>
                </a:rPr>
                <a:t>Your go-to resource! </a:t>
              </a:r>
              <a:endParaRPr sz="1100"/>
            </a:p>
          </p:txBody>
        </p:sp>
        <p:sp>
          <p:nvSpPr>
            <p:cNvPr id="10" name="Google Shape;268;p33"/>
            <p:cNvSpPr txBox="1"/>
            <p:nvPr/>
          </p:nvSpPr>
          <p:spPr>
            <a:xfrm>
              <a:off x="2587322" y="3764481"/>
              <a:ext cx="1914098" cy="276999"/>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b="0" i="0" u="none" strike="noStrike" cap="none">
                  <a:solidFill>
                    <a:schemeClr val="dk1"/>
                  </a:solidFill>
                  <a:latin typeface="Calibri"/>
                  <a:ea typeface="Calibri"/>
                  <a:cs typeface="Calibri"/>
                  <a:sym typeface="Calibri"/>
                </a:rPr>
                <a:t>Evaluate your readiness</a:t>
              </a:r>
              <a:endParaRPr sz="1100"/>
            </a:p>
          </p:txBody>
        </p:sp>
        <p:sp>
          <p:nvSpPr>
            <p:cNvPr id="11" name="Google Shape;269;p33"/>
            <p:cNvSpPr txBox="1"/>
            <p:nvPr/>
          </p:nvSpPr>
          <p:spPr>
            <a:xfrm>
              <a:off x="4839352" y="3764481"/>
              <a:ext cx="1914098" cy="484748"/>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b="0" i="0" u="none" strike="noStrike" cap="none">
                  <a:solidFill>
                    <a:schemeClr val="dk1"/>
                  </a:solidFill>
                  <a:latin typeface="Calibri"/>
                  <a:ea typeface="Calibri"/>
                  <a:cs typeface="Calibri"/>
                  <a:sym typeface="Calibri"/>
                </a:rPr>
                <a:t>Supplement your knowledge</a:t>
              </a:r>
              <a:endParaRPr sz="1100"/>
            </a:p>
          </p:txBody>
        </p:sp>
        <p:sp>
          <p:nvSpPr>
            <p:cNvPr id="12" name="Google Shape;270;p33"/>
            <p:cNvSpPr txBox="1"/>
            <p:nvPr/>
          </p:nvSpPr>
          <p:spPr>
            <a:xfrm>
              <a:off x="6996935" y="3783666"/>
              <a:ext cx="2114270" cy="484748"/>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b="0" i="0" u="none" strike="noStrike" cap="none">
                  <a:solidFill>
                    <a:schemeClr val="dk1"/>
                  </a:solidFill>
                  <a:latin typeface="Calibri"/>
                  <a:ea typeface="Calibri"/>
                  <a:cs typeface="Calibri"/>
                  <a:sym typeface="Calibri"/>
                </a:rPr>
                <a:t>Associations can help you prepare with your peers</a:t>
              </a:r>
              <a:endParaRPr sz="1100"/>
            </a:p>
          </p:txBody>
        </p:sp>
      </p:grpSp>
    </p:spTree>
    <p:extLst>
      <p:ext uri="{BB962C8B-B14F-4D97-AF65-F5344CB8AC3E}">
        <p14:creationId xmlns:p14="http://schemas.microsoft.com/office/powerpoint/2010/main" val="156618160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lvl="0"/>
            <a:r>
              <a:rPr lang="en-US" sz="4000" dirty="0">
                <a:solidFill>
                  <a:schemeClr val="tx1"/>
                </a:solidFill>
                <a:sym typeface="Courier New"/>
              </a:rPr>
              <a:t>NASFAA’s Professional Credentials </a:t>
            </a:r>
          </a:p>
        </p:txBody>
      </p:sp>
      <p:pic>
        <p:nvPicPr>
          <p:cNvPr id="2" name="Google Shape;72;p1">
            <a:extLst>
              <a:ext uri="{FF2B5EF4-FFF2-40B4-BE49-F238E27FC236}">
                <a16:creationId xmlns:a16="http://schemas.microsoft.com/office/drawing/2014/main" id="{77EA05CE-C198-08AC-98A8-EBB28D76E6D2}"/>
              </a:ext>
            </a:extLst>
          </p:cNvPr>
          <p:cNvPicPr preferRelativeResize="0"/>
          <p:nvPr/>
        </p:nvPicPr>
        <p:blipFill>
          <a:blip r:embed="rId3">
            <a:alphaModFix/>
          </a:blip>
          <a:stretch>
            <a:fillRect/>
          </a:stretch>
        </p:blipFill>
        <p:spPr>
          <a:xfrm>
            <a:off x="7546019" y="5672831"/>
            <a:ext cx="699555" cy="805637"/>
          </a:xfrm>
          <a:prstGeom prst="rect">
            <a:avLst/>
          </a:prstGeom>
          <a:noFill/>
          <a:ln>
            <a:noFill/>
          </a:ln>
        </p:spPr>
      </p:pic>
      <p:sp>
        <p:nvSpPr>
          <p:cNvPr id="25" name="Google Shape;84;p3"/>
          <p:cNvSpPr txBox="1">
            <a:spLocks noGrp="1"/>
          </p:cNvSpPr>
          <p:nvPr>
            <p:ph type="subTitle" idx="1"/>
          </p:nvPr>
        </p:nvSpPr>
        <p:spPr>
          <a:xfrm>
            <a:off x="664234" y="2395268"/>
            <a:ext cx="4113828" cy="4185836"/>
          </a:xfrm>
          <a:prstGeom prst="rect">
            <a:avLst/>
          </a:prstGeom>
          <a:noFill/>
          <a:ln>
            <a:noFill/>
          </a:ln>
        </p:spPr>
        <p:txBody>
          <a:bodyPr spcFirstLastPara="1" wrap="square" lIns="0" tIns="0" rIns="0" bIns="0" anchor="t" anchorCtr="0">
            <a:noAutofit/>
          </a:bodyPr>
          <a:lstStyle/>
          <a:p>
            <a:pPr marL="342900" indent="-342900">
              <a:spcAft>
                <a:spcPts val="1200"/>
              </a:spcAft>
              <a:buClr>
                <a:srgbClr val="000000"/>
              </a:buClr>
              <a:buSzPts val="1400"/>
              <a:buFont typeface="Arial" panose="020B0604020202020204" pitchFamily="34" charset="0"/>
              <a:buChar char="•"/>
            </a:pPr>
            <a:r>
              <a:rPr lang="en-US" sz="2200" b="0" dirty="0">
                <a:solidFill>
                  <a:schemeClr val="tx1"/>
                </a:solidFill>
                <a:latin typeface="Calibri"/>
                <a:ea typeface="Calibri"/>
                <a:cs typeface="Calibri"/>
                <a:sym typeface="Calibri"/>
              </a:rPr>
              <a:t>NOT required to pass the certification knowledge exam</a:t>
            </a:r>
          </a:p>
          <a:p>
            <a:pPr marL="342900" indent="-342900">
              <a:spcAft>
                <a:spcPts val="1200"/>
              </a:spcAft>
              <a:buClr>
                <a:srgbClr val="000000"/>
              </a:buClr>
              <a:buSzPts val="1400"/>
              <a:buFont typeface="Arial" panose="020B0604020202020204" pitchFamily="34" charset="0"/>
              <a:buChar char="•"/>
            </a:pPr>
            <a:r>
              <a:rPr lang="en-US" sz="2200" b="0" dirty="0">
                <a:solidFill>
                  <a:schemeClr val="tx1"/>
                </a:solidFill>
                <a:latin typeface="Calibri"/>
                <a:ea typeface="Calibri"/>
                <a:cs typeface="Calibri"/>
                <a:sym typeface="Calibri"/>
              </a:rPr>
              <a:t>Credentials demonstrate depth of knowledge in 16 topics</a:t>
            </a:r>
          </a:p>
          <a:p>
            <a:pPr marL="342900" indent="-342900">
              <a:spcAft>
                <a:spcPts val="1200"/>
              </a:spcAft>
              <a:buClr>
                <a:srgbClr val="000000"/>
              </a:buClr>
              <a:buSzPts val="1400"/>
              <a:buFont typeface="Arial" panose="020B0604020202020204" pitchFamily="34" charset="0"/>
              <a:buChar char="•"/>
            </a:pPr>
            <a:r>
              <a:rPr lang="en-US" sz="2200" b="0" dirty="0">
                <a:solidFill>
                  <a:schemeClr val="tx1"/>
                </a:solidFill>
                <a:latin typeface="Calibri"/>
                <a:ea typeface="Calibri"/>
                <a:cs typeface="Calibri"/>
                <a:sym typeface="Calibri"/>
              </a:rPr>
              <a:t>Multiple pathways  </a:t>
            </a:r>
          </a:p>
          <a:p>
            <a:pPr marL="342900" indent="-342900">
              <a:spcAft>
                <a:spcPts val="1200"/>
              </a:spcAft>
              <a:buClr>
                <a:srgbClr val="000000"/>
              </a:buClr>
              <a:buSzPts val="1400"/>
              <a:buFont typeface="Arial" panose="020B0604020202020204" pitchFamily="34" charset="0"/>
              <a:buChar char="•"/>
            </a:pPr>
            <a:r>
              <a:rPr lang="en-US" sz="2200" b="0" dirty="0">
                <a:solidFill>
                  <a:schemeClr val="tx1"/>
                </a:solidFill>
                <a:latin typeface="Calibri"/>
                <a:ea typeface="Calibri"/>
                <a:cs typeface="Calibri"/>
                <a:sym typeface="Calibri"/>
              </a:rPr>
              <a:t>NASFAA Self-Study Guide</a:t>
            </a:r>
          </a:p>
          <a:p>
            <a:pPr marL="342900" indent="-342900">
              <a:spcAft>
                <a:spcPts val="1200"/>
              </a:spcAft>
              <a:buClr>
                <a:srgbClr val="000000"/>
              </a:buClr>
              <a:buSzPts val="1400"/>
              <a:buFont typeface="Arial" panose="020B0604020202020204" pitchFamily="34" charset="0"/>
              <a:buChar char="•"/>
            </a:pPr>
            <a:r>
              <a:rPr lang="en-US" sz="2200" b="0" dirty="0">
                <a:solidFill>
                  <a:schemeClr val="tx1"/>
                </a:solidFill>
                <a:latin typeface="Calibri"/>
                <a:ea typeface="Calibri"/>
                <a:cs typeface="Calibri"/>
                <a:sym typeface="Calibri"/>
              </a:rPr>
              <a:t>NASFAA U Online Course</a:t>
            </a:r>
          </a:p>
          <a:p>
            <a:pPr marL="342900" indent="-342900">
              <a:spcAft>
                <a:spcPts val="1200"/>
              </a:spcAft>
              <a:buClr>
                <a:srgbClr val="000000"/>
              </a:buClr>
              <a:buSzPts val="1400"/>
              <a:buFont typeface="Arial" panose="020B0604020202020204" pitchFamily="34" charset="0"/>
              <a:buChar char="•"/>
            </a:pPr>
            <a:r>
              <a:rPr lang="en-US" sz="2200" b="0" dirty="0">
                <a:solidFill>
                  <a:schemeClr val="tx1"/>
                </a:solidFill>
                <a:latin typeface="Calibri"/>
                <a:ea typeface="Calibri"/>
                <a:cs typeface="Calibri"/>
                <a:sym typeface="Calibri"/>
              </a:rPr>
              <a:t>Professional Experience</a:t>
            </a:r>
          </a:p>
          <a:p>
            <a:pPr marL="342900" indent="-342900">
              <a:spcAft>
                <a:spcPts val="1200"/>
              </a:spcAft>
              <a:buClr>
                <a:srgbClr val="000000"/>
              </a:buClr>
              <a:buSzPts val="1400"/>
              <a:buFont typeface="Arial" panose="020B0604020202020204" pitchFamily="34" charset="0"/>
              <a:buChar char="•"/>
            </a:pPr>
            <a:r>
              <a:rPr lang="en-US" sz="2200" b="0" dirty="0">
                <a:solidFill>
                  <a:schemeClr val="tx1"/>
                </a:solidFill>
                <a:latin typeface="Calibri"/>
                <a:ea typeface="Calibri"/>
                <a:cs typeface="Calibri"/>
                <a:sym typeface="Calibri"/>
              </a:rPr>
              <a:t>NASFAA Authorized Event </a:t>
            </a:r>
          </a:p>
          <a:p>
            <a:pPr marL="342900" indent="-342900">
              <a:spcAft>
                <a:spcPts val="1200"/>
              </a:spcAft>
              <a:buClr>
                <a:srgbClr val="000000"/>
              </a:buClr>
              <a:buSzPts val="1400"/>
              <a:buFont typeface="Arial" panose="020B0604020202020204" pitchFamily="34" charset="0"/>
              <a:buChar char="•"/>
            </a:pPr>
            <a:endParaRPr lang="en-US" sz="2200" b="0" dirty="0">
              <a:solidFill>
                <a:schemeClr val="tx1"/>
              </a:solidFill>
              <a:latin typeface="Calibri"/>
              <a:ea typeface="Calibri"/>
              <a:cs typeface="Calibri"/>
              <a:sym typeface="Calibri"/>
            </a:endParaRPr>
          </a:p>
        </p:txBody>
      </p:sp>
      <p:pic>
        <p:nvPicPr>
          <p:cNvPr id="9" name="Google Shape;278;p34"/>
          <p:cNvPicPr preferRelativeResize="0"/>
          <p:nvPr/>
        </p:nvPicPr>
        <p:blipFill rotWithShape="1">
          <a:blip r:embed="rId4">
            <a:alphaModFix/>
          </a:blip>
          <a:srcRect/>
          <a:stretch/>
        </p:blipFill>
        <p:spPr>
          <a:xfrm>
            <a:off x="5094388" y="2309315"/>
            <a:ext cx="3151186" cy="1138800"/>
          </a:xfrm>
          <a:prstGeom prst="rect">
            <a:avLst/>
          </a:prstGeom>
          <a:noFill/>
          <a:ln w="9525"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354402891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lvl="0"/>
            <a:r>
              <a:rPr lang="en-US" sz="4400" dirty="0" smtClean="0">
                <a:solidFill>
                  <a:schemeClr val="tx1"/>
                </a:solidFill>
                <a:sym typeface="Courier New"/>
              </a:rPr>
              <a:t>Apply Online</a:t>
            </a:r>
            <a:endParaRPr lang="en-US" sz="4400" dirty="0">
              <a:solidFill>
                <a:schemeClr val="tx1"/>
              </a:solidFill>
              <a:sym typeface="Courier New"/>
            </a:endParaRPr>
          </a:p>
        </p:txBody>
      </p:sp>
      <p:pic>
        <p:nvPicPr>
          <p:cNvPr id="2" name="Google Shape;72;p1">
            <a:extLst>
              <a:ext uri="{FF2B5EF4-FFF2-40B4-BE49-F238E27FC236}">
                <a16:creationId xmlns:a16="http://schemas.microsoft.com/office/drawing/2014/main" id="{77EA05CE-C198-08AC-98A8-EBB28D76E6D2}"/>
              </a:ext>
            </a:extLst>
          </p:cNvPr>
          <p:cNvPicPr preferRelativeResize="0"/>
          <p:nvPr/>
        </p:nvPicPr>
        <p:blipFill>
          <a:blip r:embed="rId3">
            <a:alphaModFix/>
          </a:blip>
          <a:stretch>
            <a:fillRect/>
          </a:stretch>
        </p:blipFill>
        <p:spPr>
          <a:xfrm>
            <a:off x="7546019" y="5672831"/>
            <a:ext cx="699555" cy="805637"/>
          </a:xfrm>
          <a:prstGeom prst="rect">
            <a:avLst/>
          </a:prstGeom>
          <a:noFill/>
          <a:ln>
            <a:noFill/>
          </a:ln>
        </p:spPr>
      </p:pic>
      <p:grpSp>
        <p:nvGrpSpPr>
          <p:cNvPr id="5" name="Google Shape;285;p35"/>
          <p:cNvGrpSpPr/>
          <p:nvPr/>
        </p:nvGrpSpPr>
        <p:grpSpPr>
          <a:xfrm>
            <a:off x="685800" y="2246510"/>
            <a:ext cx="5622712" cy="4117667"/>
            <a:chOff x="2347525" y="904690"/>
            <a:chExt cx="7496949" cy="5490222"/>
          </a:xfrm>
        </p:grpSpPr>
        <p:pic>
          <p:nvPicPr>
            <p:cNvPr id="6" name="Google Shape;286;p35"/>
            <p:cNvPicPr preferRelativeResize="0"/>
            <p:nvPr/>
          </p:nvPicPr>
          <p:blipFill rotWithShape="1">
            <a:blip r:embed="rId4">
              <a:alphaModFix/>
            </a:blip>
            <a:srcRect/>
            <a:stretch/>
          </p:blipFill>
          <p:spPr>
            <a:xfrm>
              <a:off x="2347525" y="904690"/>
              <a:ext cx="7496949" cy="5490222"/>
            </a:xfrm>
            <a:prstGeom prst="rect">
              <a:avLst/>
            </a:prstGeom>
            <a:noFill/>
            <a:ln>
              <a:noFill/>
            </a:ln>
          </p:spPr>
        </p:pic>
        <p:sp>
          <p:nvSpPr>
            <p:cNvPr id="7" name="Google Shape;287;p35"/>
            <p:cNvSpPr/>
            <p:nvPr/>
          </p:nvSpPr>
          <p:spPr>
            <a:xfrm>
              <a:off x="2419815" y="3679902"/>
              <a:ext cx="970156" cy="200722"/>
            </a:xfrm>
            <a:prstGeom prst="ellipse">
              <a:avLst/>
            </a:prstGeom>
            <a:noFill/>
            <a:ln w="127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8" name="Google Shape;288;p35"/>
            <p:cNvSpPr/>
            <p:nvPr/>
          </p:nvSpPr>
          <p:spPr>
            <a:xfrm>
              <a:off x="7779835" y="5415776"/>
              <a:ext cx="1899424" cy="394010"/>
            </a:xfrm>
            <a:prstGeom prst="ellipse">
              <a:avLst/>
            </a:prstGeom>
            <a:noFill/>
            <a:ln w="127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16668591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lvl="0"/>
            <a:r>
              <a:rPr lang="en-US" sz="3600" dirty="0">
                <a:solidFill>
                  <a:schemeClr val="tx1"/>
                </a:solidFill>
                <a:sym typeface="Courier New"/>
              </a:rPr>
              <a:t>Taking the Certification Knowledge Exam</a:t>
            </a:r>
          </a:p>
        </p:txBody>
      </p:sp>
      <p:pic>
        <p:nvPicPr>
          <p:cNvPr id="2" name="Google Shape;72;p1">
            <a:extLst>
              <a:ext uri="{FF2B5EF4-FFF2-40B4-BE49-F238E27FC236}">
                <a16:creationId xmlns:a16="http://schemas.microsoft.com/office/drawing/2014/main" id="{77EA05CE-C198-08AC-98A8-EBB28D76E6D2}"/>
              </a:ext>
            </a:extLst>
          </p:cNvPr>
          <p:cNvPicPr preferRelativeResize="0"/>
          <p:nvPr/>
        </p:nvPicPr>
        <p:blipFill>
          <a:blip r:embed="rId3">
            <a:alphaModFix/>
          </a:blip>
          <a:stretch>
            <a:fillRect/>
          </a:stretch>
        </p:blipFill>
        <p:spPr>
          <a:xfrm>
            <a:off x="7546019" y="5672831"/>
            <a:ext cx="699555" cy="805637"/>
          </a:xfrm>
          <a:prstGeom prst="rect">
            <a:avLst/>
          </a:prstGeom>
          <a:noFill/>
          <a:ln>
            <a:noFill/>
          </a:ln>
        </p:spPr>
      </p:pic>
      <p:sp>
        <p:nvSpPr>
          <p:cNvPr id="25" name="Google Shape;84;p3"/>
          <p:cNvSpPr txBox="1">
            <a:spLocks noGrp="1"/>
          </p:cNvSpPr>
          <p:nvPr>
            <p:ph type="subTitle" idx="1"/>
          </p:nvPr>
        </p:nvSpPr>
        <p:spPr>
          <a:xfrm>
            <a:off x="664234" y="2395268"/>
            <a:ext cx="3263822" cy="4185836"/>
          </a:xfrm>
          <a:prstGeom prst="rect">
            <a:avLst/>
          </a:prstGeom>
          <a:noFill/>
          <a:ln>
            <a:noFill/>
          </a:ln>
        </p:spPr>
        <p:txBody>
          <a:bodyPr spcFirstLastPara="1" wrap="square" lIns="0" tIns="0" rIns="0" bIns="0" anchor="t" anchorCtr="0">
            <a:noAutofit/>
          </a:bodyPr>
          <a:lstStyle/>
          <a:p>
            <a:pPr marL="342900" indent="-342900">
              <a:spcAft>
                <a:spcPts val="1200"/>
              </a:spcAft>
              <a:buClr>
                <a:srgbClr val="000000"/>
              </a:buClr>
              <a:buSzPts val="1400"/>
              <a:buFont typeface="Arial" panose="020B0604020202020204" pitchFamily="34" charset="0"/>
              <a:buChar char="•"/>
            </a:pPr>
            <a:r>
              <a:rPr lang="en-US" sz="2200" b="0" dirty="0">
                <a:solidFill>
                  <a:schemeClr val="tx1"/>
                </a:solidFill>
                <a:latin typeface="Calibri"/>
                <a:ea typeface="Calibri"/>
                <a:cs typeface="Calibri"/>
                <a:sym typeface="Calibri"/>
              </a:rPr>
              <a:t>Approximately 115 multiple choice questions</a:t>
            </a:r>
          </a:p>
          <a:p>
            <a:pPr marL="342900" indent="-342900">
              <a:spcAft>
                <a:spcPts val="1200"/>
              </a:spcAft>
              <a:buClr>
                <a:srgbClr val="000000"/>
              </a:buClr>
              <a:buSzPts val="1400"/>
              <a:buFont typeface="Arial" panose="020B0604020202020204" pitchFamily="34" charset="0"/>
              <a:buChar char="•"/>
            </a:pPr>
            <a:r>
              <a:rPr lang="en-US" sz="2200" b="0" dirty="0">
                <a:solidFill>
                  <a:schemeClr val="tx1"/>
                </a:solidFill>
                <a:latin typeface="Calibri"/>
                <a:ea typeface="Calibri"/>
                <a:cs typeface="Calibri"/>
                <a:sym typeface="Calibri"/>
              </a:rPr>
              <a:t>Proctored remotely</a:t>
            </a:r>
          </a:p>
          <a:p>
            <a:pPr marL="342900" indent="-342900">
              <a:spcAft>
                <a:spcPts val="1200"/>
              </a:spcAft>
              <a:buClr>
                <a:srgbClr val="000000"/>
              </a:buClr>
              <a:buSzPts val="1400"/>
              <a:buFont typeface="Arial" panose="020B0604020202020204" pitchFamily="34" charset="0"/>
              <a:buChar char="•"/>
            </a:pPr>
            <a:r>
              <a:rPr lang="en-US" sz="2200" b="0" dirty="0">
                <a:solidFill>
                  <a:schemeClr val="tx1"/>
                </a:solidFill>
                <a:latin typeface="Calibri"/>
                <a:ea typeface="Calibri"/>
                <a:cs typeface="Calibri"/>
                <a:sym typeface="Calibri"/>
              </a:rPr>
              <a:t>Two hours</a:t>
            </a:r>
          </a:p>
          <a:p>
            <a:pPr marL="342900" indent="-342900">
              <a:spcAft>
                <a:spcPts val="1200"/>
              </a:spcAft>
              <a:buClr>
                <a:srgbClr val="000000"/>
              </a:buClr>
              <a:buSzPts val="1400"/>
              <a:buFont typeface="Arial" panose="020B0604020202020204" pitchFamily="34" charset="0"/>
              <a:buChar char="•"/>
            </a:pPr>
            <a:r>
              <a:rPr lang="en-US" sz="2200" b="0" dirty="0">
                <a:solidFill>
                  <a:schemeClr val="tx1"/>
                </a:solidFill>
                <a:latin typeface="Calibri"/>
                <a:ea typeface="Calibri"/>
                <a:cs typeface="Calibri"/>
                <a:sym typeface="Calibri"/>
              </a:rPr>
              <a:t>Platform tutorial</a:t>
            </a:r>
          </a:p>
          <a:p>
            <a:pPr marL="342900" indent="-342900">
              <a:spcAft>
                <a:spcPts val="1200"/>
              </a:spcAft>
              <a:buClr>
                <a:srgbClr val="000000"/>
              </a:buClr>
              <a:buSzPts val="1400"/>
              <a:buFont typeface="Arial" panose="020B0604020202020204" pitchFamily="34" charset="0"/>
              <a:buChar char="•"/>
            </a:pPr>
            <a:r>
              <a:rPr lang="en-US" sz="2200" b="0" dirty="0">
                <a:solidFill>
                  <a:schemeClr val="tx1"/>
                </a:solidFill>
                <a:latin typeface="Calibri"/>
                <a:ea typeface="Calibri"/>
                <a:cs typeface="Calibri"/>
                <a:sym typeface="Calibri"/>
              </a:rPr>
              <a:t>Multiple testing windows throughout the year</a:t>
            </a:r>
          </a:p>
        </p:txBody>
      </p:sp>
      <p:pic>
        <p:nvPicPr>
          <p:cNvPr id="6" name="Google Shape;297;p36"/>
          <p:cNvPicPr preferRelativeResize="0"/>
          <p:nvPr/>
        </p:nvPicPr>
        <p:blipFill rotWithShape="1">
          <a:blip r:embed="rId4">
            <a:alphaModFix/>
          </a:blip>
          <a:srcRect/>
          <a:stretch/>
        </p:blipFill>
        <p:spPr>
          <a:xfrm>
            <a:off x="4097284" y="2362200"/>
            <a:ext cx="4867275" cy="2876550"/>
          </a:xfrm>
          <a:prstGeom prst="rect">
            <a:avLst/>
          </a:prstGeom>
          <a:noFill/>
          <a:ln w="9525" cap="flat" cmpd="sng">
            <a:solidFill>
              <a:schemeClr val="accent1"/>
            </a:solidFill>
            <a:prstDash val="solid"/>
            <a:round/>
            <a:headEnd type="none" w="sm" len="sm"/>
            <a:tailEnd type="none" w="sm" len="sm"/>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60152751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lvl="0"/>
            <a:r>
              <a:rPr lang="en-US" sz="3600" dirty="0">
                <a:solidFill>
                  <a:schemeClr val="tx1"/>
                </a:solidFill>
                <a:sym typeface="Courier New"/>
              </a:rPr>
              <a:t>Congratulations, you passed! </a:t>
            </a:r>
          </a:p>
        </p:txBody>
      </p:sp>
      <p:pic>
        <p:nvPicPr>
          <p:cNvPr id="2" name="Google Shape;72;p1">
            <a:extLst>
              <a:ext uri="{FF2B5EF4-FFF2-40B4-BE49-F238E27FC236}">
                <a16:creationId xmlns:a16="http://schemas.microsoft.com/office/drawing/2014/main" id="{77EA05CE-C198-08AC-98A8-EBB28D76E6D2}"/>
              </a:ext>
            </a:extLst>
          </p:cNvPr>
          <p:cNvPicPr preferRelativeResize="0"/>
          <p:nvPr/>
        </p:nvPicPr>
        <p:blipFill>
          <a:blip r:embed="rId3">
            <a:alphaModFix/>
          </a:blip>
          <a:stretch>
            <a:fillRect/>
          </a:stretch>
        </p:blipFill>
        <p:spPr>
          <a:xfrm>
            <a:off x="7546019" y="5672831"/>
            <a:ext cx="699555" cy="805637"/>
          </a:xfrm>
          <a:prstGeom prst="rect">
            <a:avLst/>
          </a:prstGeom>
          <a:noFill/>
          <a:ln>
            <a:noFill/>
          </a:ln>
        </p:spPr>
      </p:pic>
      <p:sp>
        <p:nvSpPr>
          <p:cNvPr id="25" name="Google Shape;84;p3"/>
          <p:cNvSpPr txBox="1">
            <a:spLocks noGrp="1"/>
          </p:cNvSpPr>
          <p:nvPr>
            <p:ph type="subTitle" idx="1"/>
          </p:nvPr>
        </p:nvSpPr>
        <p:spPr>
          <a:xfrm>
            <a:off x="664233" y="2395268"/>
            <a:ext cx="4165343" cy="4185836"/>
          </a:xfrm>
          <a:prstGeom prst="rect">
            <a:avLst/>
          </a:prstGeom>
          <a:noFill/>
          <a:ln>
            <a:noFill/>
          </a:ln>
        </p:spPr>
        <p:txBody>
          <a:bodyPr spcFirstLastPara="1" wrap="square" lIns="0" tIns="0" rIns="0" bIns="0" anchor="t" anchorCtr="0">
            <a:noAutofit/>
          </a:bodyPr>
          <a:lstStyle/>
          <a:p>
            <a:pPr marL="342900" indent="-342900">
              <a:spcAft>
                <a:spcPts val="1200"/>
              </a:spcAft>
              <a:buClr>
                <a:srgbClr val="000000"/>
              </a:buClr>
              <a:buSzPts val="1400"/>
              <a:buFont typeface="Arial" panose="020B0604020202020204" pitchFamily="34" charset="0"/>
              <a:buChar char="•"/>
            </a:pPr>
            <a:r>
              <a:rPr lang="en-US" sz="2400" b="0" dirty="0">
                <a:solidFill>
                  <a:schemeClr val="tx1"/>
                </a:solidFill>
                <a:latin typeface="Calibri"/>
                <a:ea typeface="Calibri"/>
                <a:cs typeface="Calibri"/>
                <a:sym typeface="Calibri"/>
              </a:rPr>
              <a:t>Inclusion on the CFAA Program Registry </a:t>
            </a:r>
          </a:p>
          <a:p>
            <a:pPr marL="342900" indent="-342900">
              <a:spcAft>
                <a:spcPts val="1200"/>
              </a:spcAft>
              <a:buClr>
                <a:srgbClr val="000000"/>
              </a:buClr>
              <a:buSzPts val="1400"/>
              <a:buFont typeface="Arial" panose="020B0604020202020204" pitchFamily="34" charset="0"/>
              <a:buChar char="•"/>
            </a:pPr>
            <a:r>
              <a:rPr lang="en-US" sz="2400" b="0" dirty="0">
                <a:solidFill>
                  <a:schemeClr val="tx1"/>
                </a:solidFill>
                <a:latin typeface="Calibri"/>
                <a:ea typeface="Calibri"/>
                <a:cs typeface="Calibri"/>
                <a:sym typeface="Calibri"/>
              </a:rPr>
              <a:t>Add the “FAAC®” acronym to your name </a:t>
            </a:r>
          </a:p>
          <a:p>
            <a:pPr marL="342900" indent="-342900">
              <a:spcAft>
                <a:spcPts val="1200"/>
              </a:spcAft>
              <a:buClr>
                <a:srgbClr val="000000"/>
              </a:buClr>
              <a:buSzPts val="1400"/>
              <a:buFont typeface="Arial" panose="020B0604020202020204" pitchFamily="34" charset="0"/>
              <a:buChar char="•"/>
            </a:pPr>
            <a:r>
              <a:rPr lang="en-US" sz="2400" b="0" dirty="0">
                <a:solidFill>
                  <a:schemeClr val="tx1"/>
                </a:solidFill>
                <a:latin typeface="Calibri"/>
                <a:ea typeface="Calibri"/>
                <a:cs typeface="Calibri"/>
                <a:sym typeface="Calibri"/>
              </a:rPr>
              <a:t>Digital badge from </a:t>
            </a:r>
            <a:r>
              <a:rPr lang="en-US" sz="2400" b="0" dirty="0" err="1">
                <a:solidFill>
                  <a:schemeClr val="tx1"/>
                </a:solidFill>
                <a:latin typeface="Calibri"/>
                <a:ea typeface="Calibri"/>
                <a:cs typeface="Calibri"/>
                <a:sym typeface="Calibri"/>
              </a:rPr>
              <a:t>Badgr</a:t>
            </a:r>
            <a:r>
              <a:rPr lang="en-US" sz="2400" b="0" dirty="0">
                <a:solidFill>
                  <a:schemeClr val="tx1"/>
                </a:solidFill>
                <a:latin typeface="Calibri"/>
                <a:ea typeface="Calibri"/>
                <a:cs typeface="Calibri"/>
                <a:sym typeface="Calibri"/>
              </a:rPr>
              <a:t> </a:t>
            </a:r>
          </a:p>
          <a:p>
            <a:pPr marL="342900" indent="-342900">
              <a:spcAft>
                <a:spcPts val="1200"/>
              </a:spcAft>
              <a:buClr>
                <a:srgbClr val="000000"/>
              </a:buClr>
              <a:buSzPts val="1400"/>
              <a:buFont typeface="Arial" panose="020B0604020202020204" pitchFamily="34" charset="0"/>
              <a:buChar char="•"/>
            </a:pPr>
            <a:r>
              <a:rPr lang="en-US" sz="2400" b="0" dirty="0">
                <a:solidFill>
                  <a:schemeClr val="tx1"/>
                </a:solidFill>
                <a:latin typeface="Calibri"/>
                <a:ea typeface="Calibri"/>
                <a:cs typeface="Calibri"/>
                <a:sym typeface="Calibri"/>
              </a:rPr>
              <a:t>Certificate and Lapel Pin from </a:t>
            </a:r>
            <a:r>
              <a:rPr lang="en-US" sz="2400" b="0" dirty="0" smtClean="0">
                <a:solidFill>
                  <a:schemeClr val="tx1"/>
                </a:solidFill>
                <a:latin typeface="Calibri"/>
                <a:ea typeface="Calibri"/>
                <a:cs typeface="Calibri"/>
                <a:sym typeface="Calibri"/>
              </a:rPr>
              <a:t>The </a:t>
            </a:r>
            <a:r>
              <a:rPr lang="en-US" sz="2400" b="0" dirty="0">
                <a:solidFill>
                  <a:schemeClr val="tx1"/>
                </a:solidFill>
                <a:latin typeface="Calibri"/>
                <a:ea typeface="Calibri"/>
                <a:cs typeface="Calibri"/>
                <a:sym typeface="Calibri"/>
              </a:rPr>
              <a:t>Award Group (TAG) </a:t>
            </a:r>
          </a:p>
          <a:p>
            <a:pPr marL="342900" indent="-342900">
              <a:spcAft>
                <a:spcPts val="1200"/>
              </a:spcAft>
              <a:buClr>
                <a:srgbClr val="000000"/>
              </a:buClr>
              <a:buSzPts val="1400"/>
              <a:buFont typeface="Arial" panose="020B0604020202020204" pitchFamily="34" charset="0"/>
              <a:buChar char="•"/>
            </a:pPr>
            <a:r>
              <a:rPr lang="en-US" sz="2400" b="0" dirty="0">
                <a:solidFill>
                  <a:schemeClr val="tx1"/>
                </a:solidFill>
                <a:latin typeface="Calibri"/>
                <a:ea typeface="Calibri"/>
                <a:cs typeface="Calibri"/>
                <a:sym typeface="Calibri"/>
              </a:rPr>
              <a:t>Join the FAAC Community on Slack </a:t>
            </a:r>
          </a:p>
        </p:txBody>
      </p:sp>
      <p:pic>
        <p:nvPicPr>
          <p:cNvPr id="7" name="Google Shape;305;p37" descr="Text, logo&#10;&#10;Description automatically generated"/>
          <p:cNvPicPr preferRelativeResize="0"/>
          <p:nvPr/>
        </p:nvPicPr>
        <p:blipFill rotWithShape="1">
          <a:blip r:embed="rId4">
            <a:alphaModFix/>
          </a:blip>
          <a:srcRect/>
          <a:stretch/>
        </p:blipFill>
        <p:spPr>
          <a:xfrm>
            <a:off x="5209499" y="2724821"/>
            <a:ext cx="3036075" cy="2322775"/>
          </a:xfrm>
          <a:prstGeom prst="rect">
            <a:avLst/>
          </a:prstGeom>
          <a:noFill/>
          <a:ln>
            <a:noFill/>
          </a:ln>
        </p:spPr>
      </p:pic>
    </p:spTree>
    <p:extLst>
      <p:ext uri="{BB962C8B-B14F-4D97-AF65-F5344CB8AC3E}">
        <p14:creationId xmlns:p14="http://schemas.microsoft.com/office/powerpoint/2010/main" val="35176332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lvl="0"/>
            <a:r>
              <a:rPr lang="en-US" sz="4400" dirty="0" smtClean="0">
                <a:solidFill>
                  <a:schemeClr val="tx1"/>
                </a:solidFill>
                <a:sym typeface="Courier New"/>
              </a:rPr>
              <a:t>Digital Badge</a:t>
            </a:r>
            <a:endParaRPr lang="en-US" sz="4400" dirty="0">
              <a:solidFill>
                <a:schemeClr val="tx1"/>
              </a:solidFill>
              <a:sym typeface="Courier New"/>
            </a:endParaRPr>
          </a:p>
        </p:txBody>
      </p:sp>
      <p:pic>
        <p:nvPicPr>
          <p:cNvPr id="2" name="Google Shape;72;p1">
            <a:extLst>
              <a:ext uri="{FF2B5EF4-FFF2-40B4-BE49-F238E27FC236}">
                <a16:creationId xmlns:a16="http://schemas.microsoft.com/office/drawing/2014/main" id="{77EA05CE-C198-08AC-98A8-EBB28D76E6D2}"/>
              </a:ext>
            </a:extLst>
          </p:cNvPr>
          <p:cNvPicPr preferRelativeResize="0"/>
          <p:nvPr/>
        </p:nvPicPr>
        <p:blipFill>
          <a:blip r:embed="rId3">
            <a:alphaModFix/>
          </a:blip>
          <a:stretch>
            <a:fillRect/>
          </a:stretch>
        </p:blipFill>
        <p:spPr>
          <a:xfrm>
            <a:off x="7546019" y="5672831"/>
            <a:ext cx="699555" cy="805637"/>
          </a:xfrm>
          <a:prstGeom prst="rect">
            <a:avLst/>
          </a:prstGeom>
          <a:noFill/>
          <a:ln>
            <a:noFill/>
          </a:ln>
        </p:spPr>
      </p:pic>
      <p:pic>
        <p:nvPicPr>
          <p:cNvPr id="3" name="Picture 2"/>
          <p:cNvPicPr>
            <a:picLocks noChangeAspect="1"/>
          </p:cNvPicPr>
          <p:nvPr/>
        </p:nvPicPr>
        <p:blipFill>
          <a:blip r:embed="rId4"/>
          <a:stretch>
            <a:fillRect/>
          </a:stretch>
        </p:blipFill>
        <p:spPr>
          <a:xfrm>
            <a:off x="229235" y="2362200"/>
            <a:ext cx="8904137" cy="3188349"/>
          </a:xfrm>
          <a:prstGeom prst="rect">
            <a:avLst/>
          </a:prstGeom>
        </p:spPr>
      </p:pic>
    </p:spTree>
    <p:extLst>
      <p:ext uri="{BB962C8B-B14F-4D97-AF65-F5344CB8AC3E}">
        <p14:creationId xmlns:p14="http://schemas.microsoft.com/office/powerpoint/2010/main" val="360620886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a:spLocks noGrp="1"/>
          </p:cNvSpPr>
          <p:nvPr>
            <p:ph type="ctrTitle"/>
          </p:nvPr>
        </p:nvSpPr>
        <p:spPr>
          <a:xfrm>
            <a:off x="730249" y="1752600"/>
            <a:ext cx="7681913" cy="6096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US" sz="4000"/>
              <a:t>	</a:t>
            </a:r>
            <a:endParaRPr sz="4000"/>
          </a:p>
        </p:txBody>
      </p:sp>
      <p:sp>
        <p:nvSpPr>
          <p:cNvPr id="78" name="Google Shape;78;p2"/>
          <p:cNvSpPr txBox="1">
            <a:spLocks noGrp="1"/>
          </p:cNvSpPr>
          <p:nvPr>
            <p:ph type="subTitle" idx="1"/>
          </p:nvPr>
        </p:nvSpPr>
        <p:spPr>
          <a:xfrm>
            <a:off x="730250" y="2438400"/>
            <a:ext cx="7681913" cy="4343400"/>
          </a:xfrm>
          <a:prstGeom prst="rect">
            <a:avLst/>
          </a:prstGeom>
          <a:noFill/>
          <a:ln>
            <a:noFill/>
          </a:ln>
        </p:spPr>
        <p:txBody>
          <a:bodyPr spcFirstLastPara="1" wrap="square" lIns="0" tIns="0" rIns="0" bIns="0" anchor="t" anchorCtr="0">
            <a:noAutofit/>
          </a:bodyPr>
          <a:lstStyle/>
          <a:p>
            <a:pPr marL="190500" indent="0">
              <a:buClr>
                <a:srgbClr val="000000"/>
              </a:buClr>
              <a:buSzPts val="1400"/>
            </a:pPr>
            <a:r>
              <a:rPr lang="en-US" sz="2800" b="0" dirty="0">
                <a:solidFill>
                  <a:schemeClr val="tx1"/>
                </a:solidFill>
                <a:latin typeface="Calibri"/>
                <a:ea typeface="Calibri"/>
                <a:cs typeface="Calibri"/>
                <a:sym typeface="Calibri"/>
              </a:rPr>
              <a:t>Craig Alan Slaughter, FAAC®	</a:t>
            </a:r>
          </a:p>
          <a:p>
            <a:pPr marL="190500" indent="0">
              <a:buClr>
                <a:srgbClr val="000000"/>
              </a:buClr>
              <a:buSzPts val="1400"/>
            </a:pPr>
            <a:r>
              <a:rPr lang="en-US" sz="2800" b="0" dirty="0" smtClean="0">
                <a:solidFill>
                  <a:schemeClr val="tx1"/>
                </a:solidFill>
                <a:latin typeface="Calibri"/>
                <a:ea typeface="Calibri"/>
                <a:cs typeface="Calibri"/>
                <a:sym typeface="Calibri"/>
              </a:rPr>
              <a:t>Associate </a:t>
            </a:r>
            <a:r>
              <a:rPr lang="en-US" sz="2800" b="0" dirty="0">
                <a:solidFill>
                  <a:schemeClr val="tx1"/>
                </a:solidFill>
                <a:latin typeface="Calibri"/>
                <a:ea typeface="Calibri"/>
                <a:cs typeface="Calibri"/>
                <a:sym typeface="Calibri"/>
              </a:rPr>
              <a:t>Vice President for </a:t>
            </a:r>
            <a:r>
              <a:rPr lang="en-US" sz="2800" b="0" dirty="0">
                <a:solidFill>
                  <a:schemeClr val="tx1"/>
                </a:solidFill>
                <a:latin typeface="Calibri"/>
                <a:ea typeface="Calibri"/>
                <a:cs typeface="Calibri"/>
                <a:sym typeface="Calibri"/>
              </a:rPr>
              <a:t>Enrollment</a:t>
            </a:r>
            <a:r>
              <a:rPr lang="en-US" sz="2800" b="0" dirty="0" smtClean="0">
                <a:solidFill>
                  <a:schemeClr val="tx1"/>
                </a:solidFill>
                <a:latin typeface="Calibri"/>
                <a:ea typeface="Calibri"/>
                <a:cs typeface="Calibri"/>
                <a:sym typeface="Calibri"/>
              </a:rPr>
              <a:t>,</a:t>
            </a:r>
            <a:br>
              <a:rPr lang="en-US" sz="2800" b="0" dirty="0" smtClean="0">
                <a:solidFill>
                  <a:schemeClr val="tx1"/>
                </a:solidFill>
                <a:latin typeface="Calibri"/>
                <a:ea typeface="Calibri"/>
                <a:cs typeface="Calibri"/>
                <a:sym typeface="Calibri"/>
              </a:rPr>
            </a:br>
            <a:r>
              <a:rPr lang="en-US" sz="2800" b="0" dirty="0" smtClean="0">
                <a:solidFill>
                  <a:schemeClr val="tx1"/>
                </a:solidFill>
                <a:latin typeface="Calibri"/>
                <a:ea typeface="Calibri"/>
                <a:cs typeface="Calibri"/>
                <a:sym typeface="Calibri"/>
              </a:rPr>
              <a:t>Director </a:t>
            </a:r>
            <a:r>
              <a:rPr lang="en-US" sz="2800" b="0" dirty="0">
                <a:solidFill>
                  <a:schemeClr val="tx1"/>
                </a:solidFill>
                <a:latin typeface="Calibri"/>
                <a:ea typeface="Calibri"/>
                <a:cs typeface="Calibri"/>
                <a:sym typeface="Calibri"/>
              </a:rPr>
              <a:t>of Financial </a:t>
            </a:r>
            <a:r>
              <a:rPr lang="en-US" sz="2800" b="0" dirty="0" smtClean="0">
                <a:solidFill>
                  <a:schemeClr val="tx1"/>
                </a:solidFill>
                <a:latin typeface="Calibri"/>
                <a:ea typeface="Calibri"/>
                <a:cs typeface="Calibri"/>
                <a:sym typeface="Calibri"/>
              </a:rPr>
              <a:t>Aid, Kenyon College</a:t>
            </a:r>
          </a:p>
          <a:p>
            <a:pPr marL="190500" indent="0">
              <a:buClr>
                <a:srgbClr val="000000"/>
              </a:buClr>
              <a:buSzPts val="1400"/>
            </a:pPr>
            <a:endParaRPr lang="en-US" sz="2800" b="0" dirty="0">
              <a:solidFill>
                <a:schemeClr val="tx1"/>
              </a:solidFill>
              <a:latin typeface="Calibri"/>
              <a:ea typeface="Calibri"/>
              <a:cs typeface="Calibri"/>
              <a:sym typeface="Calibri"/>
            </a:endParaRPr>
          </a:p>
          <a:p>
            <a:pPr marL="190500" indent="0">
              <a:buClr>
                <a:srgbClr val="000000"/>
              </a:buClr>
              <a:buSzPts val="1400"/>
            </a:pPr>
            <a:r>
              <a:rPr lang="en-US" sz="2800" b="0" dirty="0" smtClean="0">
                <a:solidFill>
                  <a:schemeClr val="tx1"/>
                </a:solidFill>
                <a:latin typeface="Calibri"/>
                <a:ea typeface="Calibri"/>
                <a:cs typeface="Calibri"/>
                <a:sym typeface="Calibri"/>
              </a:rPr>
              <a:t>President, MASFAA</a:t>
            </a:r>
            <a:br>
              <a:rPr lang="en-US" sz="2800" b="0" dirty="0" smtClean="0">
                <a:solidFill>
                  <a:schemeClr val="tx1"/>
                </a:solidFill>
                <a:latin typeface="Calibri"/>
                <a:ea typeface="Calibri"/>
                <a:cs typeface="Calibri"/>
                <a:sym typeface="Calibri"/>
              </a:rPr>
            </a:br>
            <a:r>
              <a:rPr lang="en-US" sz="2800" b="0" dirty="0" smtClean="0">
                <a:solidFill>
                  <a:schemeClr val="tx1"/>
                </a:solidFill>
                <a:latin typeface="Calibri"/>
                <a:ea typeface="Calibri"/>
                <a:cs typeface="Calibri"/>
                <a:sym typeface="Calibri"/>
              </a:rPr>
              <a:t>www.masfaaweb.org </a:t>
            </a:r>
          </a:p>
          <a:p>
            <a:pPr marL="190500" indent="0">
              <a:buClr>
                <a:srgbClr val="000000"/>
              </a:buClr>
              <a:buSzPts val="1400"/>
            </a:pPr>
            <a:endParaRPr lang="en-US" sz="2800" b="0" dirty="0" smtClean="0">
              <a:solidFill>
                <a:schemeClr val="tx1"/>
              </a:solidFill>
              <a:latin typeface="Calibri"/>
              <a:ea typeface="Calibri"/>
              <a:cs typeface="Calibri"/>
              <a:sym typeface="Calibri"/>
            </a:endParaRPr>
          </a:p>
          <a:p>
            <a:pPr marL="190500" indent="0">
              <a:buClr>
                <a:srgbClr val="000000"/>
              </a:buClr>
              <a:buSzPts val="1400"/>
            </a:pPr>
            <a:r>
              <a:rPr lang="en-US" sz="2800" b="0" dirty="0" smtClean="0">
                <a:solidFill>
                  <a:schemeClr val="tx1"/>
                </a:solidFill>
                <a:latin typeface="Calibri"/>
                <a:ea typeface="Calibri"/>
                <a:cs typeface="Calibri"/>
                <a:sym typeface="Calibri"/>
              </a:rPr>
              <a:t>Chair-Elect, CFAA Commission</a:t>
            </a:r>
            <a:endParaRPr lang="en-US" sz="2800" b="0" dirty="0">
              <a:solidFill>
                <a:schemeClr val="tx1"/>
              </a:solidFill>
              <a:latin typeface="Calibri"/>
              <a:ea typeface="Calibri"/>
              <a:cs typeface="Calibri"/>
              <a:sym typeface="Calibri"/>
            </a:endParaRPr>
          </a:p>
          <a:p>
            <a:pPr marL="190500" lvl="0" indent="0">
              <a:buClr>
                <a:srgbClr val="000000"/>
              </a:buClr>
              <a:buSzPts val="1400"/>
            </a:pPr>
            <a:r>
              <a:rPr lang="en-US" sz="2800" b="0" dirty="0">
                <a:solidFill>
                  <a:schemeClr val="tx1"/>
                </a:solidFill>
                <a:latin typeface="Calibri"/>
                <a:ea typeface="Calibri"/>
                <a:cs typeface="Calibri"/>
              </a:rPr>
              <a:t>www.nasfaa.org/certification_commission</a:t>
            </a:r>
            <a:endParaRPr lang="en-US" sz="2800" b="0" dirty="0">
              <a:solidFill>
                <a:schemeClr val="tx1"/>
              </a:solidFill>
              <a:latin typeface="Calibri"/>
              <a:ea typeface="Calibri"/>
              <a:cs typeface="Calibri"/>
            </a:endParaRPr>
          </a:p>
          <a:p>
            <a:pPr marL="457200" lvl="0" indent="-266700" algn="l" rtl="0">
              <a:lnSpc>
                <a:spcPct val="90000"/>
              </a:lnSpc>
              <a:spcBef>
                <a:spcPts val="0"/>
              </a:spcBef>
              <a:spcAft>
                <a:spcPts val="0"/>
              </a:spcAft>
              <a:buClr>
                <a:srgbClr val="888888"/>
              </a:buClr>
              <a:buSzPts val="3000"/>
              <a:buFont typeface="Arial"/>
              <a:buNone/>
            </a:pPr>
            <a:endParaRPr sz="2000" dirty="0"/>
          </a:p>
        </p:txBody>
      </p:sp>
      <p:pic>
        <p:nvPicPr>
          <p:cNvPr id="2" name="Google Shape;72;p1">
            <a:extLst>
              <a:ext uri="{FF2B5EF4-FFF2-40B4-BE49-F238E27FC236}">
                <a16:creationId xmlns:a16="http://schemas.microsoft.com/office/drawing/2014/main" id="{E87C3A3A-01C3-4C1A-B6C1-6A0EB0A2C2AF}"/>
              </a:ext>
            </a:extLst>
          </p:cNvPr>
          <p:cNvPicPr preferRelativeResize="0"/>
          <p:nvPr/>
        </p:nvPicPr>
        <p:blipFill>
          <a:blip r:embed="rId3">
            <a:alphaModFix/>
          </a:blip>
          <a:stretch>
            <a:fillRect/>
          </a:stretch>
        </p:blipFill>
        <p:spPr>
          <a:xfrm>
            <a:off x="7546019" y="5672831"/>
            <a:ext cx="699555" cy="805637"/>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lvl="0"/>
            <a:r>
              <a:rPr lang="en-US" sz="3600" dirty="0">
                <a:solidFill>
                  <a:schemeClr val="tx1"/>
                </a:solidFill>
                <a:sym typeface="Courier New"/>
              </a:rPr>
              <a:t>Maintain Your Certification </a:t>
            </a:r>
          </a:p>
        </p:txBody>
      </p:sp>
      <p:pic>
        <p:nvPicPr>
          <p:cNvPr id="2" name="Google Shape;72;p1">
            <a:extLst>
              <a:ext uri="{FF2B5EF4-FFF2-40B4-BE49-F238E27FC236}">
                <a16:creationId xmlns:a16="http://schemas.microsoft.com/office/drawing/2014/main" id="{77EA05CE-C198-08AC-98A8-EBB28D76E6D2}"/>
              </a:ext>
            </a:extLst>
          </p:cNvPr>
          <p:cNvPicPr preferRelativeResize="0"/>
          <p:nvPr/>
        </p:nvPicPr>
        <p:blipFill>
          <a:blip r:embed="rId3">
            <a:alphaModFix/>
          </a:blip>
          <a:stretch>
            <a:fillRect/>
          </a:stretch>
        </p:blipFill>
        <p:spPr>
          <a:xfrm>
            <a:off x="7546019" y="5672831"/>
            <a:ext cx="699555" cy="805637"/>
          </a:xfrm>
          <a:prstGeom prst="rect">
            <a:avLst/>
          </a:prstGeom>
          <a:noFill/>
          <a:ln>
            <a:noFill/>
          </a:ln>
        </p:spPr>
      </p:pic>
      <p:sp>
        <p:nvSpPr>
          <p:cNvPr id="25" name="Google Shape;84;p3"/>
          <p:cNvSpPr txBox="1">
            <a:spLocks noGrp="1"/>
          </p:cNvSpPr>
          <p:nvPr>
            <p:ph type="subTitle" idx="1"/>
          </p:nvPr>
        </p:nvSpPr>
        <p:spPr>
          <a:xfrm>
            <a:off x="664233" y="2395268"/>
            <a:ext cx="4165343" cy="4185836"/>
          </a:xfrm>
          <a:prstGeom prst="rect">
            <a:avLst/>
          </a:prstGeom>
          <a:noFill/>
          <a:ln>
            <a:noFill/>
          </a:ln>
        </p:spPr>
        <p:txBody>
          <a:bodyPr spcFirstLastPara="1" wrap="square" lIns="0" tIns="0" rIns="0" bIns="0" anchor="t" anchorCtr="0">
            <a:noAutofit/>
          </a:bodyPr>
          <a:lstStyle/>
          <a:p>
            <a:pPr marL="342900" indent="-342900">
              <a:spcAft>
                <a:spcPts val="1200"/>
              </a:spcAft>
              <a:buClr>
                <a:srgbClr val="000000"/>
              </a:buClr>
              <a:buSzPts val="1400"/>
              <a:buFont typeface="Arial" panose="020B0604020202020204" pitchFamily="34" charset="0"/>
              <a:buChar char="•"/>
            </a:pPr>
            <a:r>
              <a:rPr lang="en-US" sz="2400" b="0" dirty="0">
                <a:solidFill>
                  <a:schemeClr val="tx1"/>
                </a:solidFill>
                <a:latin typeface="Calibri"/>
                <a:ea typeface="Calibri"/>
                <a:cs typeface="Calibri"/>
                <a:sym typeface="Calibri"/>
              </a:rPr>
              <a:t>FAACs recertify every three years from original exam pass date</a:t>
            </a:r>
          </a:p>
          <a:p>
            <a:pPr marL="342900" indent="-342900">
              <a:spcAft>
                <a:spcPts val="1200"/>
              </a:spcAft>
              <a:buClr>
                <a:srgbClr val="000000"/>
              </a:buClr>
              <a:buSzPts val="1400"/>
              <a:buFont typeface="Arial" panose="020B0604020202020204" pitchFamily="34" charset="0"/>
              <a:buChar char="•"/>
            </a:pPr>
            <a:r>
              <a:rPr lang="en-US" sz="2400" b="0" dirty="0">
                <a:solidFill>
                  <a:schemeClr val="tx1"/>
                </a:solidFill>
                <a:latin typeface="Calibri"/>
                <a:ea typeface="Calibri"/>
                <a:cs typeface="Calibri"/>
                <a:sym typeface="Calibri"/>
              </a:rPr>
              <a:t>No exam needed to recertify!</a:t>
            </a:r>
          </a:p>
          <a:p>
            <a:pPr marL="342900" indent="-342900">
              <a:spcAft>
                <a:spcPts val="1200"/>
              </a:spcAft>
              <a:buClr>
                <a:srgbClr val="000000"/>
              </a:buClr>
              <a:buSzPts val="1400"/>
              <a:buFont typeface="Arial" panose="020B0604020202020204" pitchFamily="34" charset="0"/>
              <a:buChar char="•"/>
            </a:pPr>
            <a:r>
              <a:rPr lang="en-US" sz="2400" b="0" dirty="0">
                <a:solidFill>
                  <a:schemeClr val="tx1"/>
                </a:solidFill>
                <a:latin typeface="Calibri"/>
                <a:ea typeface="Calibri"/>
                <a:cs typeface="Calibri"/>
                <a:sym typeface="Calibri"/>
              </a:rPr>
              <a:t>Earn at least 60 RPs through continuous learning and professional growth activities</a:t>
            </a:r>
          </a:p>
          <a:p>
            <a:pPr marL="342900" indent="-342900">
              <a:spcAft>
                <a:spcPts val="1200"/>
              </a:spcAft>
              <a:buClr>
                <a:srgbClr val="000000"/>
              </a:buClr>
              <a:buSzPts val="1400"/>
              <a:buFont typeface="Arial" panose="020B0604020202020204" pitchFamily="34" charset="0"/>
              <a:buChar char="•"/>
            </a:pPr>
            <a:r>
              <a:rPr lang="en-US" sz="2400" b="0" dirty="0">
                <a:solidFill>
                  <a:schemeClr val="tx1"/>
                </a:solidFill>
                <a:latin typeface="Calibri"/>
                <a:ea typeface="Calibri"/>
                <a:cs typeface="Calibri"/>
                <a:sym typeface="Calibri"/>
              </a:rPr>
              <a:t>Leverage your need to recertify to justify investment in </a:t>
            </a:r>
            <a:r>
              <a:rPr lang="en-US" sz="2400" b="0" dirty="0" smtClean="0">
                <a:solidFill>
                  <a:schemeClr val="tx1"/>
                </a:solidFill>
                <a:latin typeface="Calibri"/>
                <a:ea typeface="Calibri"/>
                <a:cs typeface="Calibri"/>
                <a:sym typeface="Calibri"/>
              </a:rPr>
              <a:t>training</a:t>
            </a:r>
            <a:endParaRPr lang="en-US" sz="2400" b="0" dirty="0">
              <a:solidFill>
                <a:schemeClr val="tx1"/>
              </a:solidFill>
              <a:latin typeface="Calibri"/>
              <a:ea typeface="Calibri"/>
              <a:cs typeface="Calibri"/>
              <a:sym typeface="Calibri"/>
            </a:endParaRPr>
          </a:p>
        </p:txBody>
      </p:sp>
      <p:grpSp>
        <p:nvGrpSpPr>
          <p:cNvPr id="6" name="Google Shape;313;p38"/>
          <p:cNvGrpSpPr/>
          <p:nvPr/>
        </p:nvGrpSpPr>
        <p:grpSpPr>
          <a:xfrm>
            <a:off x="5082261" y="2283977"/>
            <a:ext cx="3533975" cy="3388854"/>
            <a:chOff x="5972458" y="217714"/>
            <a:chExt cx="6016511" cy="5979231"/>
          </a:xfrm>
        </p:grpSpPr>
        <p:pic>
          <p:nvPicPr>
            <p:cNvPr id="8" name="Google Shape;314;p38" descr="Graphical user interface, application, website&#10;&#10;Description automatically generated"/>
            <p:cNvPicPr preferRelativeResize="0"/>
            <p:nvPr/>
          </p:nvPicPr>
          <p:blipFill rotWithShape="1">
            <a:blip r:embed="rId4">
              <a:alphaModFix/>
            </a:blip>
            <a:srcRect/>
            <a:stretch/>
          </p:blipFill>
          <p:spPr>
            <a:xfrm>
              <a:off x="5972458" y="217714"/>
              <a:ext cx="6016511" cy="5979231"/>
            </a:xfrm>
            <a:prstGeom prst="rect">
              <a:avLst/>
            </a:prstGeom>
            <a:noFill/>
            <a:ln w="9525" cap="flat" cmpd="sng">
              <a:solidFill>
                <a:schemeClr val="accent1"/>
              </a:solidFill>
              <a:prstDash val="solid"/>
              <a:round/>
              <a:headEnd type="none" w="sm" len="sm"/>
              <a:tailEnd type="none" w="sm" len="sm"/>
            </a:ln>
            <a:effectLst>
              <a:outerShdw blurRad="50800" dist="38100" dir="2700000" algn="tl" rotWithShape="0">
                <a:srgbClr val="000000">
                  <a:alpha val="40000"/>
                </a:srgbClr>
              </a:outerShdw>
            </a:effectLst>
          </p:spPr>
        </p:pic>
        <p:grpSp>
          <p:nvGrpSpPr>
            <p:cNvPr id="9" name="Google Shape;315;p38"/>
            <p:cNvGrpSpPr/>
            <p:nvPr/>
          </p:nvGrpSpPr>
          <p:grpSpPr>
            <a:xfrm>
              <a:off x="6167790" y="606966"/>
              <a:ext cx="3596640" cy="787400"/>
              <a:chOff x="6167790" y="606966"/>
              <a:chExt cx="3596640" cy="787400"/>
            </a:xfrm>
          </p:grpSpPr>
          <p:sp>
            <p:nvSpPr>
              <p:cNvPr id="10" name="Google Shape;316;p38"/>
              <p:cNvSpPr/>
              <p:nvPr/>
            </p:nvSpPr>
            <p:spPr>
              <a:xfrm>
                <a:off x="6167790" y="606966"/>
                <a:ext cx="3596640" cy="787400"/>
              </a:xfrm>
              <a:prstGeom prst="rect">
                <a:avLst/>
              </a:prstGeom>
              <a:solidFill>
                <a:srgbClr val="EFF4F8"/>
              </a:solidFill>
              <a:ln w="12700" cap="flat" cmpd="sng">
                <a:solidFill>
                  <a:srgbClr val="EFF4F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 name="Google Shape;317;p38"/>
              <p:cNvSpPr txBox="1"/>
              <p:nvPr/>
            </p:nvSpPr>
            <p:spPr>
              <a:xfrm>
                <a:off x="6756175" y="745690"/>
                <a:ext cx="1828926" cy="42993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b="1">
                    <a:solidFill>
                      <a:schemeClr val="dk1"/>
                    </a:solidFill>
                    <a:latin typeface="Calibri"/>
                    <a:ea typeface="Calibri"/>
                    <a:cs typeface="Calibri"/>
                    <a:sym typeface="Calibri"/>
                  </a:rPr>
                  <a:t>Sample FAAC</a:t>
                </a:r>
                <a:r>
                  <a:rPr lang="en" sz="800" b="1" baseline="30000">
                    <a:solidFill>
                      <a:schemeClr val="dk1"/>
                    </a:solidFill>
                    <a:latin typeface="Calibri"/>
                    <a:ea typeface="Calibri"/>
                    <a:cs typeface="Calibri"/>
                    <a:sym typeface="Calibri"/>
                  </a:rPr>
                  <a:t>®</a:t>
                </a:r>
                <a:endParaRPr sz="1100"/>
              </a:p>
              <a:p>
                <a:pPr marL="0" marR="0" lvl="0" indent="0" algn="l" rtl="0">
                  <a:spcBef>
                    <a:spcPts val="0"/>
                  </a:spcBef>
                  <a:spcAft>
                    <a:spcPts val="0"/>
                  </a:spcAft>
                  <a:buNone/>
                </a:pPr>
                <a:r>
                  <a:rPr lang="en" sz="800">
                    <a:solidFill>
                      <a:schemeClr val="dk1"/>
                    </a:solidFill>
                    <a:latin typeface="Calibri"/>
                    <a:ea typeface="Calibri"/>
                    <a:cs typeface="Calibri"/>
                    <a:sym typeface="Calibri"/>
                  </a:rPr>
                  <a:t>Title of User</a:t>
                </a:r>
                <a:r>
                  <a:rPr lang="en" sz="800" baseline="30000">
                    <a:solidFill>
                      <a:schemeClr val="dk1"/>
                    </a:solidFill>
                    <a:latin typeface="Calibri"/>
                    <a:ea typeface="Calibri"/>
                    <a:cs typeface="Calibri"/>
                    <a:sym typeface="Calibri"/>
                  </a:rPr>
                  <a:t> </a:t>
                </a:r>
                <a:endParaRPr sz="1100"/>
              </a:p>
            </p:txBody>
          </p:sp>
          <p:pic>
            <p:nvPicPr>
              <p:cNvPr id="12" name="Google Shape;318;p38" descr="anonymous-headshot - CITRIS and the Banatao Institute"/>
              <p:cNvPicPr preferRelativeResize="0"/>
              <p:nvPr/>
            </p:nvPicPr>
            <p:blipFill rotWithShape="1">
              <a:blip r:embed="rId5">
                <a:alphaModFix/>
              </a:blip>
              <a:srcRect/>
              <a:stretch/>
            </p:blipFill>
            <p:spPr>
              <a:xfrm flipH="1">
                <a:off x="6246613" y="750975"/>
                <a:ext cx="508945" cy="508945"/>
              </a:xfrm>
              <a:prstGeom prst="rect">
                <a:avLst/>
              </a:prstGeom>
              <a:noFill/>
              <a:ln>
                <a:noFill/>
              </a:ln>
            </p:spPr>
          </p:pic>
        </p:grpSp>
      </p:grpSp>
    </p:spTree>
    <p:extLst>
      <p:ext uri="{BB962C8B-B14F-4D97-AF65-F5344CB8AC3E}">
        <p14:creationId xmlns:p14="http://schemas.microsoft.com/office/powerpoint/2010/main" val="37753949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lvl="0"/>
            <a:r>
              <a:rPr lang="en-US" sz="3600" dirty="0">
                <a:solidFill>
                  <a:schemeClr val="tx1"/>
                </a:solidFill>
                <a:sym typeface="Courier New"/>
              </a:rPr>
              <a:t>Join the 100+ Club	</a:t>
            </a:r>
          </a:p>
        </p:txBody>
      </p:sp>
      <p:pic>
        <p:nvPicPr>
          <p:cNvPr id="2" name="Google Shape;72;p1">
            <a:extLst>
              <a:ext uri="{FF2B5EF4-FFF2-40B4-BE49-F238E27FC236}">
                <a16:creationId xmlns:a16="http://schemas.microsoft.com/office/drawing/2014/main" id="{77EA05CE-C198-08AC-98A8-EBB28D76E6D2}"/>
              </a:ext>
            </a:extLst>
          </p:cNvPr>
          <p:cNvPicPr preferRelativeResize="0"/>
          <p:nvPr/>
        </p:nvPicPr>
        <p:blipFill>
          <a:blip r:embed="rId3">
            <a:alphaModFix/>
          </a:blip>
          <a:stretch>
            <a:fillRect/>
          </a:stretch>
        </p:blipFill>
        <p:spPr>
          <a:xfrm>
            <a:off x="7546019" y="5672831"/>
            <a:ext cx="699555" cy="805637"/>
          </a:xfrm>
          <a:prstGeom prst="rect">
            <a:avLst/>
          </a:prstGeom>
          <a:noFill/>
          <a:ln>
            <a:noFill/>
          </a:ln>
        </p:spPr>
      </p:pic>
      <p:sp>
        <p:nvSpPr>
          <p:cNvPr id="25" name="Google Shape;84;p3"/>
          <p:cNvSpPr txBox="1">
            <a:spLocks noGrp="1"/>
          </p:cNvSpPr>
          <p:nvPr>
            <p:ph type="subTitle" idx="1"/>
          </p:nvPr>
        </p:nvSpPr>
        <p:spPr>
          <a:xfrm>
            <a:off x="664233" y="2395268"/>
            <a:ext cx="4165343" cy="4185836"/>
          </a:xfrm>
          <a:prstGeom prst="rect">
            <a:avLst/>
          </a:prstGeom>
          <a:noFill/>
          <a:ln>
            <a:noFill/>
          </a:ln>
        </p:spPr>
        <p:txBody>
          <a:bodyPr spcFirstLastPara="1" wrap="square" lIns="0" tIns="0" rIns="0" bIns="0" anchor="t" anchorCtr="0">
            <a:noAutofit/>
          </a:bodyPr>
          <a:lstStyle/>
          <a:p>
            <a:pPr marL="342900" indent="-342900">
              <a:spcAft>
                <a:spcPts val="1200"/>
              </a:spcAft>
              <a:buClr>
                <a:srgbClr val="000000"/>
              </a:buClr>
              <a:buSzPts val="1400"/>
              <a:buFont typeface="Arial" panose="020B0604020202020204" pitchFamily="34" charset="0"/>
              <a:buChar char="•"/>
            </a:pPr>
            <a:r>
              <a:rPr lang="en-US" sz="2600" b="0" dirty="0">
                <a:solidFill>
                  <a:schemeClr val="tx1"/>
                </a:solidFill>
                <a:latin typeface="Calibri"/>
                <a:ea typeface="Calibri"/>
                <a:cs typeface="Calibri"/>
                <a:sym typeface="Calibri"/>
              </a:rPr>
              <a:t>Special digital badge</a:t>
            </a:r>
          </a:p>
          <a:p>
            <a:pPr marL="342900" indent="-342900">
              <a:spcAft>
                <a:spcPts val="1200"/>
              </a:spcAft>
              <a:buClr>
                <a:srgbClr val="000000"/>
              </a:buClr>
              <a:buSzPts val="1400"/>
              <a:buFont typeface="Arial" panose="020B0604020202020204" pitchFamily="34" charset="0"/>
              <a:buChar char="•"/>
            </a:pPr>
            <a:r>
              <a:rPr lang="en-US" sz="2600" b="0" dirty="0">
                <a:solidFill>
                  <a:schemeClr val="tx1"/>
                </a:solidFill>
                <a:latin typeface="Calibri"/>
                <a:ea typeface="Calibri"/>
                <a:cs typeface="Calibri"/>
                <a:sym typeface="Calibri"/>
              </a:rPr>
              <a:t>Earn the 100+ Club lapel pin</a:t>
            </a:r>
          </a:p>
          <a:p>
            <a:pPr marL="342900" indent="-342900">
              <a:spcAft>
                <a:spcPts val="1200"/>
              </a:spcAft>
              <a:buClr>
                <a:srgbClr val="000000"/>
              </a:buClr>
              <a:buSzPts val="1400"/>
              <a:buFont typeface="Arial" panose="020B0604020202020204" pitchFamily="34" charset="0"/>
              <a:buChar char="•"/>
            </a:pPr>
            <a:r>
              <a:rPr lang="en-US" sz="2600" b="0" dirty="0">
                <a:solidFill>
                  <a:schemeClr val="tx1"/>
                </a:solidFill>
                <a:latin typeface="Calibri"/>
                <a:ea typeface="Calibri"/>
                <a:cs typeface="Calibri"/>
                <a:sym typeface="Calibri"/>
              </a:rPr>
              <a:t>Inclusion on the 100+ Club Registry </a:t>
            </a:r>
          </a:p>
          <a:p>
            <a:pPr marL="342900" indent="-342900">
              <a:spcAft>
                <a:spcPts val="1200"/>
              </a:spcAft>
              <a:buClr>
                <a:srgbClr val="000000"/>
              </a:buClr>
              <a:buSzPts val="1400"/>
              <a:buFont typeface="Arial" panose="020B0604020202020204" pitchFamily="34" charset="0"/>
              <a:buChar char="•"/>
            </a:pPr>
            <a:r>
              <a:rPr lang="en-US" sz="2600" b="0" dirty="0">
                <a:solidFill>
                  <a:schemeClr val="tx1"/>
                </a:solidFill>
                <a:latin typeface="Calibri"/>
                <a:ea typeface="Calibri"/>
                <a:cs typeface="Calibri"/>
                <a:sym typeface="Calibri"/>
              </a:rPr>
              <a:t>Enhanced announcement letter</a:t>
            </a:r>
          </a:p>
          <a:p>
            <a:pPr marL="342900" indent="-342900">
              <a:spcAft>
                <a:spcPts val="1200"/>
              </a:spcAft>
              <a:buClr>
                <a:srgbClr val="000000"/>
              </a:buClr>
              <a:buSzPts val="1400"/>
              <a:buFont typeface="Arial" panose="020B0604020202020204" pitchFamily="34" charset="0"/>
              <a:buChar char="•"/>
            </a:pPr>
            <a:r>
              <a:rPr lang="en-US" sz="2600" b="0" dirty="0">
                <a:solidFill>
                  <a:schemeClr val="tx1"/>
                </a:solidFill>
                <a:latin typeface="Calibri"/>
                <a:ea typeface="Calibri"/>
                <a:cs typeface="Calibri"/>
                <a:sym typeface="Calibri"/>
              </a:rPr>
              <a:t>Discount on </a:t>
            </a:r>
            <a:r>
              <a:rPr lang="en-US" sz="2600" b="0" dirty="0" smtClean="0">
                <a:solidFill>
                  <a:schemeClr val="tx1"/>
                </a:solidFill>
                <a:latin typeface="Calibri"/>
                <a:ea typeface="Calibri"/>
                <a:cs typeface="Calibri"/>
                <a:sym typeface="Calibri"/>
              </a:rPr>
              <a:t>recertification</a:t>
            </a:r>
            <a:endParaRPr lang="en-US" sz="2600" b="0" dirty="0">
              <a:solidFill>
                <a:schemeClr val="tx1"/>
              </a:solidFill>
              <a:latin typeface="Calibri"/>
              <a:ea typeface="Calibri"/>
              <a:cs typeface="Calibri"/>
              <a:sym typeface="Calibri"/>
            </a:endParaRPr>
          </a:p>
        </p:txBody>
      </p:sp>
      <p:pic>
        <p:nvPicPr>
          <p:cNvPr id="13" name="Google Shape;326;p39"/>
          <p:cNvPicPr preferRelativeResize="0"/>
          <p:nvPr/>
        </p:nvPicPr>
        <p:blipFill rotWithShape="1">
          <a:blip r:embed="rId4">
            <a:alphaModFix/>
          </a:blip>
          <a:srcRect/>
          <a:stretch/>
        </p:blipFill>
        <p:spPr>
          <a:xfrm>
            <a:off x="5207060" y="2395268"/>
            <a:ext cx="3426816" cy="2584875"/>
          </a:xfrm>
          <a:prstGeom prst="rect">
            <a:avLst/>
          </a:prstGeom>
          <a:noFill/>
          <a:ln>
            <a:noFill/>
          </a:ln>
        </p:spPr>
      </p:pic>
    </p:spTree>
    <p:extLst>
      <p:ext uri="{BB962C8B-B14F-4D97-AF65-F5344CB8AC3E}">
        <p14:creationId xmlns:p14="http://schemas.microsoft.com/office/powerpoint/2010/main" val="245681597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lvl="0"/>
            <a:r>
              <a:rPr lang="en-US" sz="3600" dirty="0">
                <a:solidFill>
                  <a:schemeClr val="tx1"/>
                </a:solidFill>
                <a:sym typeface="Courier New"/>
              </a:rPr>
              <a:t>Make the Investment</a:t>
            </a:r>
          </a:p>
        </p:txBody>
      </p:sp>
      <p:pic>
        <p:nvPicPr>
          <p:cNvPr id="2" name="Google Shape;72;p1">
            <a:extLst>
              <a:ext uri="{FF2B5EF4-FFF2-40B4-BE49-F238E27FC236}">
                <a16:creationId xmlns:a16="http://schemas.microsoft.com/office/drawing/2014/main" id="{77EA05CE-C198-08AC-98A8-EBB28D76E6D2}"/>
              </a:ext>
            </a:extLst>
          </p:cNvPr>
          <p:cNvPicPr preferRelativeResize="0"/>
          <p:nvPr/>
        </p:nvPicPr>
        <p:blipFill>
          <a:blip r:embed="rId3">
            <a:alphaModFix/>
          </a:blip>
          <a:stretch>
            <a:fillRect/>
          </a:stretch>
        </p:blipFill>
        <p:spPr>
          <a:xfrm>
            <a:off x="7546019" y="5672831"/>
            <a:ext cx="699555" cy="805637"/>
          </a:xfrm>
          <a:prstGeom prst="rect">
            <a:avLst/>
          </a:prstGeom>
          <a:noFill/>
          <a:ln>
            <a:noFill/>
          </a:ln>
        </p:spPr>
      </p:pic>
      <p:sp>
        <p:nvSpPr>
          <p:cNvPr id="6" name="Google Shape;334;p40"/>
          <p:cNvSpPr txBox="1"/>
          <p:nvPr/>
        </p:nvSpPr>
        <p:spPr>
          <a:xfrm>
            <a:off x="2681988" y="5510794"/>
            <a:ext cx="3689535" cy="87255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6C80A3"/>
              </a:buClr>
              <a:buSzPts val="1800"/>
              <a:buFont typeface="Calibri"/>
              <a:buNone/>
            </a:pPr>
            <a:r>
              <a:rPr lang="en" sz="1800" b="0" dirty="0">
                <a:solidFill>
                  <a:srgbClr val="6C80A3"/>
                </a:solidFill>
                <a:latin typeface="Calibri"/>
                <a:ea typeface="Calibri"/>
                <a:cs typeface="Calibri"/>
                <a:sym typeface="Calibri"/>
              </a:rPr>
              <a:t>nasfaa.org/certification_justification</a:t>
            </a:r>
            <a:endParaRPr sz="1800" b="0" dirty="0">
              <a:solidFill>
                <a:srgbClr val="6C80A3"/>
              </a:solidFill>
              <a:latin typeface="Calibri"/>
              <a:ea typeface="Calibri"/>
              <a:cs typeface="Calibri"/>
              <a:sym typeface="Calibri"/>
            </a:endParaRPr>
          </a:p>
        </p:txBody>
      </p:sp>
      <p:pic>
        <p:nvPicPr>
          <p:cNvPr id="8" name="Google Shape;333;p40"/>
          <p:cNvPicPr preferRelativeResize="0"/>
          <p:nvPr/>
        </p:nvPicPr>
        <p:blipFill rotWithShape="1">
          <a:blip r:embed="rId4">
            <a:alphaModFix/>
          </a:blip>
          <a:srcRect/>
          <a:stretch/>
        </p:blipFill>
        <p:spPr>
          <a:xfrm>
            <a:off x="685800" y="2362200"/>
            <a:ext cx="7050117" cy="2942082"/>
          </a:xfrm>
          <a:prstGeom prst="rect">
            <a:avLst/>
          </a:prstGeom>
          <a:noFill/>
          <a:ln w="9525" cap="flat" cmpd="sng">
            <a:solidFill>
              <a:srgbClr val="B7B7B7"/>
            </a:solidFill>
            <a:prstDash val="solid"/>
            <a:round/>
            <a:headEnd type="none" w="sm" len="sm"/>
            <a:tailEnd type="none" w="sm" len="sm"/>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220814133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lvl="0"/>
            <a:r>
              <a:rPr lang="en-US" sz="3600" dirty="0">
                <a:solidFill>
                  <a:schemeClr val="tx1"/>
                </a:solidFill>
                <a:sym typeface="Courier New"/>
              </a:rPr>
              <a:t>It’s More Than Just An Exam…</a:t>
            </a:r>
          </a:p>
        </p:txBody>
      </p:sp>
      <p:pic>
        <p:nvPicPr>
          <p:cNvPr id="2" name="Google Shape;72;p1">
            <a:extLst>
              <a:ext uri="{FF2B5EF4-FFF2-40B4-BE49-F238E27FC236}">
                <a16:creationId xmlns:a16="http://schemas.microsoft.com/office/drawing/2014/main" id="{77EA05CE-C198-08AC-98A8-EBB28D76E6D2}"/>
              </a:ext>
            </a:extLst>
          </p:cNvPr>
          <p:cNvPicPr preferRelativeResize="0"/>
          <p:nvPr/>
        </p:nvPicPr>
        <p:blipFill>
          <a:blip r:embed="rId3">
            <a:alphaModFix/>
          </a:blip>
          <a:stretch>
            <a:fillRect/>
          </a:stretch>
        </p:blipFill>
        <p:spPr>
          <a:xfrm>
            <a:off x="7546019" y="5672831"/>
            <a:ext cx="699555" cy="805637"/>
          </a:xfrm>
          <a:prstGeom prst="rect">
            <a:avLst/>
          </a:prstGeom>
          <a:noFill/>
          <a:ln>
            <a:noFill/>
          </a:ln>
        </p:spPr>
      </p:pic>
      <p:sp>
        <p:nvSpPr>
          <p:cNvPr id="7" name="Google Shape;84;p3"/>
          <p:cNvSpPr txBox="1">
            <a:spLocks noGrp="1"/>
          </p:cNvSpPr>
          <p:nvPr>
            <p:ph type="subTitle" idx="1"/>
          </p:nvPr>
        </p:nvSpPr>
        <p:spPr>
          <a:xfrm>
            <a:off x="664233" y="2820275"/>
            <a:ext cx="3469885" cy="2872191"/>
          </a:xfrm>
          <a:prstGeom prst="rect">
            <a:avLst/>
          </a:prstGeom>
          <a:noFill/>
          <a:ln>
            <a:noFill/>
          </a:ln>
        </p:spPr>
        <p:txBody>
          <a:bodyPr spcFirstLastPara="1" wrap="square" lIns="0" tIns="0" rIns="0" bIns="0" anchor="t" anchorCtr="0">
            <a:noAutofit/>
          </a:bodyPr>
          <a:lstStyle/>
          <a:p>
            <a:pPr marL="0" indent="0">
              <a:spcAft>
                <a:spcPts val="1200"/>
              </a:spcAft>
              <a:buClr>
                <a:srgbClr val="000000"/>
              </a:buClr>
              <a:buSzPts val="1400"/>
            </a:pPr>
            <a:r>
              <a:rPr lang="en-US" sz="2800" b="0" dirty="0">
                <a:solidFill>
                  <a:schemeClr val="tx1"/>
                </a:solidFill>
                <a:latin typeface="Calibri"/>
                <a:ea typeface="Calibri"/>
                <a:cs typeface="Calibri"/>
                <a:sym typeface="Calibri"/>
              </a:rPr>
              <a:t>Certification is one part of a professional development ecosystem</a:t>
            </a:r>
          </a:p>
        </p:txBody>
      </p:sp>
      <p:pic>
        <p:nvPicPr>
          <p:cNvPr id="9" name="Google Shape;342;p41" descr="A close up of a logo&#10;&#10;Description automatically generated"/>
          <p:cNvPicPr preferRelativeResize="0"/>
          <p:nvPr/>
        </p:nvPicPr>
        <p:blipFill rotWithShape="1">
          <a:blip r:embed="rId4">
            <a:alphaModFix/>
          </a:blip>
          <a:srcRect/>
          <a:stretch/>
        </p:blipFill>
        <p:spPr>
          <a:xfrm>
            <a:off x="3650341" y="2457495"/>
            <a:ext cx="4595233" cy="3215336"/>
          </a:xfrm>
          <a:prstGeom prst="rect">
            <a:avLst/>
          </a:prstGeom>
          <a:noFill/>
          <a:ln>
            <a:noFill/>
          </a:ln>
        </p:spPr>
      </p:pic>
    </p:spTree>
    <p:extLst>
      <p:ext uri="{BB962C8B-B14F-4D97-AF65-F5344CB8AC3E}">
        <p14:creationId xmlns:p14="http://schemas.microsoft.com/office/powerpoint/2010/main" val="157923473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lvl="0"/>
            <a:r>
              <a:rPr lang="en-US" sz="3600" dirty="0">
                <a:solidFill>
                  <a:schemeClr val="tx1"/>
                </a:solidFill>
                <a:sym typeface="Courier New"/>
              </a:rPr>
              <a:t>Get Certified</a:t>
            </a:r>
          </a:p>
        </p:txBody>
      </p:sp>
      <p:pic>
        <p:nvPicPr>
          <p:cNvPr id="2" name="Google Shape;72;p1">
            <a:extLst>
              <a:ext uri="{FF2B5EF4-FFF2-40B4-BE49-F238E27FC236}">
                <a16:creationId xmlns:a16="http://schemas.microsoft.com/office/drawing/2014/main" id="{77EA05CE-C198-08AC-98A8-EBB28D76E6D2}"/>
              </a:ext>
            </a:extLst>
          </p:cNvPr>
          <p:cNvPicPr preferRelativeResize="0"/>
          <p:nvPr/>
        </p:nvPicPr>
        <p:blipFill>
          <a:blip r:embed="rId3">
            <a:alphaModFix/>
          </a:blip>
          <a:stretch>
            <a:fillRect/>
          </a:stretch>
        </p:blipFill>
        <p:spPr>
          <a:xfrm>
            <a:off x="7546019" y="5672831"/>
            <a:ext cx="699555" cy="805637"/>
          </a:xfrm>
          <a:prstGeom prst="rect">
            <a:avLst/>
          </a:prstGeom>
          <a:noFill/>
          <a:ln>
            <a:noFill/>
          </a:ln>
        </p:spPr>
      </p:pic>
      <p:grpSp>
        <p:nvGrpSpPr>
          <p:cNvPr id="7" name="Google Shape;349;p42"/>
          <p:cNvGrpSpPr/>
          <p:nvPr/>
        </p:nvGrpSpPr>
        <p:grpSpPr>
          <a:xfrm>
            <a:off x="736820" y="2954943"/>
            <a:ext cx="7568423" cy="2125145"/>
            <a:chOff x="212184" y="953247"/>
            <a:chExt cx="10091231" cy="2833526"/>
          </a:xfrm>
        </p:grpSpPr>
        <p:sp>
          <p:nvSpPr>
            <p:cNvPr id="9" name="Google Shape;350;p42"/>
            <p:cNvSpPr/>
            <p:nvPr/>
          </p:nvSpPr>
          <p:spPr>
            <a:xfrm>
              <a:off x="1006783" y="987197"/>
              <a:ext cx="1300252" cy="1300252"/>
            </a:xfrm>
            <a:prstGeom prst="rect">
              <a:avLst/>
            </a:prstGeom>
            <a:blipFill rotWithShape="1">
              <a:blip r:embed="rId4">
                <a:alphaModFix/>
              </a:blip>
              <a:stretch>
                <a:fillRect/>
              </a:stretch>
            </a:blip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
          <p:nvSpPr>
            <p:cNvPr id="10" name="Google Shape;351;p42"/>
            <p:cNvSpPr/>
            <p:nvPr/>
          </p:nvSpPr>
          <p:spPr>
            <a:xfrm>
              <a:off x="212184" y="2644140"/>
              <a:ext cx="2889450" cy="720000"/>
            </a:xfrm>
            <a:prstGeom prst="rect">
              <a:avLst/>
            </a:prstGeom>
            <a:no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
          <p:nvSpPr>
            <p:cNvPr id="11" name="Google Shape;352;p42"/>
            <p:cNvSpPr txBox="1"/>
            <p:nvPr/>
          </p:nvSpPr>
          <p:spPr>
            <a:xfrm>
              <a:off x="212184" y="2644140"/>
              <a:ext cx="288945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600"/>
                <a:buFont typeface="Calibri"/>
                <a:buNone/>
              </a:pPr>
              <a:r>
                <a:rPr lang="en" sz="2600">
                  <a:solidFill>
                    <a:schemeClr val="dk1"/>
                  </a:solidFill>
                  <a:latin typeface="Calibri"/>
                  <a:ea typeface="Calibri"/>
                  <a:cs typeface="Calibri"/>
                  <a:sym typeface="Calibri"/>
                </a:rPr>
                <a:t>Community</a:t>
              </a:r>
              <a:endParaRPr sz="1400">
                <a:solidFill>
                  <a:schemeClr val="dk1"/>
                </a:solidFill>
                <a:latin typeface="Calibri"/>
                <a:ea typeface="Calibri"/>
                <a:cs typeface="Calibri"/>
                <a:sym typeface="Calibri"/>
              </a:endParaRPr>
            </a:p>
          </p:txBody>
        </p:sp>
        <p:sp>
          <p:nvSpPr>
            <p:cNvPr id="12" name="Google Shape;353;p42"/>
            <p:cNvSpPr/>
            <p:nvPr/>
          </p:nvSpPr>
          <p:spPr>
            <a:xfrm>
              <a:off x="4401887" y="987197"/>
              <a:ext cx="1300252" cy="1300252"/>
            </a:xfrm>
            <a:prstGeom prst="rect">
              <a:avLst/>
            </a:prstGeom>
            <a:blipFill rotWithShape="1">
              <a:blip r:embed="rId5">
                <a:alphaModFix/>
              </a:blip>
              <a:stretch>
                <a:fillRect/>
              </a:stretch>
            </a:blip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
          <p:nvSpPr>
            <p:cNvPr id="13" name="Google Shape;354;p42"/>
            <p:cNvSpPr/>
            <p:nvPr/>
          </p:nvSpPr>
          <p:spPr>
            <a:xfrm>
              <a:off x="3607288" y="2644140"/>
              <a:ext cx="2889450" cy="720000"/>
            </a:xfrm>
            <a:prstGeom prst="rect">
              <a:avLst/>
            </a:prstGeom>
            <a:no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
          <p:nvSpPr>
            <p:cNvPr id="14" name="Google Shape;355;p42"/>
            <p:cNvSpPr txBox="1"/>
            <p:nvPr/>
          </p:nvSpPr>
          <p:spPr>
            <a:xfrm>
              <a:off x="3607288" y="2644140"/>
              <a:ext cx="288945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600"/>
                <a:buFont typeface="Calibri"/>
                <a:buNone/>
              </a:pPr>
              <a:r>
                <a:rPr lang="en" sz="2600" dirty="0">
                  <a:solidFill>
                    <a:schemeClr val="dk1"/>
                  </a:solidFill>
                  <a:latin typeface="Calibri"/>
                  <a:ea typeface="Calibri"/>
                  <a:cs typeface="Calibri"/>
                  <a:sym typeface="Calibri"/>
                </a:rPr>
                <a:t>Credibility</a:t>
              </a:r>
              <a:endParaRPr sz="1400" dirty="0">
                <a:solidFill>
                  <a:schemeClr val="dk1"/>
                </a:solidFill>
                <a:latin typeface="Calibri"/>
                <a:ea typeface="Calibri"/>
                <a:cs typeface="Calibri"/>
                <a:sym typeface="Calibri"/>
              </a:endParaRPr>
            </a:p>
          </p:txBody>
        </p:sp>
        <p:sp>
          <p:nvSpPr>
            <p:cNvPr id="15" name="Google Shape;356;p42"/>
            <p:cNvSpPr/>
            <p:nvPr/>
          </p:nvSpPr>
          <p:spPr>
            <a:xfrm>
              <a:off x="8002777" y="953247"/>
              <a:ext cx="1300252" cy="1300252"/>
            </a:xfrm>
            <a:prstGeom prst="rect">
              <a:avLst/>
            </a:prstGeom>
            <a:blipFill rotWithShape="1">
              <a:blip r:embed="rId6">
                <a:alphaModFix/>
              </a:blip>
              <a:stretch>
                <a:fillRect/>
              </a:stretch>
            </a:blip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
          <p:nvSpPr>
            <p:cNvPr id="16" name="Google Shape;357;p42"/>
            <p:cNvSpPr/>
            <p:nvPr/>
          </p:nvSpPr>
          <p:spPr>
            <a:xfrm>
              <a:off x="7002392" y="2557906"/>
              <a:ext cx="3301023" cy="1228867"/>
            </a:xfrm>
            <a:prstGeom prst="rect">
              <a:avLst/>
            </a:prstGeom>
            <a:no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
          <p:nvSpPr>
            <p:cNvPr id="17" name="Google Shape;358;p42"/>
            <p:cNvSpPr txBox="1"/>
            <p:nvPr/>
          </p:nvSpPr>
          <p:spPr>
            <a:xfrm>
              <a:off x="7002392" y="2557906"/>
              <a:ext cx="3301023" cy="122886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600"/>
                <a:buFont typeface="Calibri"/>
                <a:buNone/>
              </a:pPr>
              <a:r>
                <a:rPr lang="en" sz="2600">
                  <a:solidFill>
                    <a:schemeClr val="dk1"/>
                  </a:solidFill>
                  <a:latin typeface="Calibri"/>
                  <a:ea typeface="Calibri"/>
                  <a:cs typeface="Calibri"/>
                  <a:sym typeface="Calibri"/>
                </a:rPr>
                <a:t>Continued Learning</a:t>
              </a:r>
              <a:endParaRPr sz="14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15414218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lvl="0"/>
            <a:r>
              <a:rPr lang="en-US" sz="3600" dirty="0" smtClean="0">
                <a:solidFill>
                  <a:schemeClr val="tx1"/>
                </a:solidFill>
                <a:sym typeface="Courier New"/>
              </a:rPr>
              <a:t>Questions?</a:t>
            </a:r>
            <a:endParaRPr lang="en-US" sz="3600" dirty="0">
              <a:solidFill>
                <a:schemeClr val="tx1"/>
              </a:solidFill>
              <a:sym typeface="Courier New"/>
            </a:endParaRPr>
          </a:p>
        </p:txBody>
      </p:sp>
      <p:pic>
        <p:nvPicPr>
          <p:cNvPr id="2" name="Google Shape;72;p1">
            <a:extLst>
              <a:ext uri="{FF2B5EF4-FFF2-40B4-BE49-F238E27FC236}">
                <a16:creationId xmlns:a16="http://schemas.microsoft.com/office/drawing/2014/main" id="{77EA05CE-C198-08AC-98A8-EBB28D76E6D2}"/>
              </a:ext>
            </a:extLst>
          </p:cNvPr>
          <p:cNvPicPr preferRelativeResize="0"/>
          <p:nvPr/>
        </p:nvPicPr>
        <p:blipFill>
          <a:blip r:embed="rId3">
            <a:alphaModFix/>
          </a:blip>
          <a:stretch>
            <a:fillRect/>
          </a:stretch>
        </p:blipFill>
        <p:spPr>
          <a:xfrm>
            <a:off x="7546019" y="5672831"/>
            <a:ext cx="699555" cy="805637"/>
          </a:xfrm>
          <a:prstGeom prst="rect">
            <a:avLst/>
          </a:prstGeom>
          <a:noFill/>
          <a:ln>
            <a:noFill/>
          </a:ln>
        </p:spPr>
      </p:pic>
      <p:sp>
        <p:nvSpPr>
          <p:cNvPr id="18" name="Google Shape;84;p3"/>
          <p:cNvSpPr txBox="1">
            <a:spLocks noGrp="1"/>
          </p:cNvSpPr>
          <p:nvPr>
            <p:ph type="subTitle" idx="1"/>
          </p:nvPr>
        </p:nvSpPr>
        <p:spPr>
          <a:xfrm>
            <a:off x="664233" y="2395268"/>
            <a:ext cx="6881786" cy="4185836"/>
          </a:xfrm>
          <a:prstGeom prst="rect">
            <a:avLst/>
          </a:prstGeom>
          <a:noFill/>
          <a:ln>
            <a:noFill/>
          </a:ln>
        </p:spPr>
        <p:txBody>
          <a:bodyPr spcFirstLastPara="1" wrap="square" lIns="0" tIns="0" rIns="0" bIns="0" anchor="t" anchorCtr="0">
            <a:noAutofit/>
          </a:bodyPr>
          <a:lstStyle/>
          <a:p>
            <a:pPr marL="342900" indent="-342900">
              <a:spcAft>
                <a:spcPts val="1200"/>
              </a:spcAft>
              <a:buClr>
                <a:srgbClr val="000000"/>
              </a:buClr>
              <a:buSzPts val="1400"/>
              <a:buFont typeface="Arial" panose="020B0604020202020204" pitchFamily="34" charset="0"/>
              <a:buChar char="•"/>
            </a:pPr>
            <a:r>
              <a:rPr lang="en-US" sz="2600" b="0" dirty="0">
                <a:solidFill>
                  <a:schemeClr val="tx1"/>
                </a:solidFill>
                <a:latin typeface="Calibri"/>
                <a:ea typeface="Calibri"/>
                <a:cs typeface="Calibri"/>
                <a:sym typeface="Calibri"/>
              </a:rPr>
              <a:t>Ask your questions today</a:t>
            </a:r>
          </a:p>
          <a:p>
            <a:pPr marL="342900" indent="-342900">
              <a:spcAft>
                <a:spcPts val="1200"/>
              </a:spcAft>
              <a:buClr>
                <a:srgbClr val="000000"/>
              </a:buClr>
              <a:buSzPts val="1400"/>
              <a:buFont typeface="Arial" panose="020B0604020202020204" pitchFamily="34" charset="0"/>
              <a:buChar char="•"/>
            </a:pPr>
            <a:r>
              <a:rPr lang="en-US" sz="2600" b="0" dirty="0">
                <a:solidFill>
                  <a:schemeClr val="tx1"/>
                </a:solidFill>
                <a:latin typeface="Calibri"/>
                <a:ea typeface="Calibri"/>
                <a:cs typeface="Calibri"/>
                <a:sym typeface="Calibri"/>
              </a:rPr>
              <a:t>Email certification@nasfaa.org  </a:t>
            </a:r>
          </a:p>
          <a:p>
            <a:pPr marL="342900" indent="-342900">
              <a:spcAft>
                <a:spcPts val="1200"/>
              </a:spcAft>
              <a:buClr>
                <a:srgbClr val="000000"/>
              </a:buClr>
              <a:buSzPts val="1400"/>
              <a:buFont typeface="Arial" panose="020B0604020202020204" pitchFamily="34" charset="0"/>
              <a:buChar char="•"/>
            </a:pPr>
            <a:endParaRPr lang="en-US" sz="2600" b="0"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203611765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Tree>
    <p:extLst>
      <p:ext uri="{BB962C8B-B14F-4D97-AF65-F5344CB8AC3E}">
        <p14:creationId xmlns:p14="http://schemas.microsoft.com/office/powerpoint/2010/main" val="1720454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US" sz="4400" dirty="0">
                <a:solidFill>
                  <a:schemeClr val="tx1"/>
                </a:solidFill>
                <a:sym typeface="Courier New"/>
              </a:rPr>
              <a:t>Agenda</a:t>
            </a:r>
            <a:endParaRPr sz="4400" dirty="0">
              <a:solidFill>
                <a:schemeClr val="tx1"/>
              </a:solidFill>
              <a:sym typeface="Courier New"/>
            </a:endParaRPr>
          </a:p>
        </p:txBody>
      </p:sp>
      <p:sp>
        <p:nvSpPr>
          <p:cNvPr id="84" name="Google Shape;84;p3"/>
          <p:cNvSpPr txBox="1">
            <a:spLocks noGrp="1"/>
          </p:cNvSpPr>
          <p:nvPr>
            <p:ph type="subTitle" idx="1"/>
          </p:nvPr>
        </p:nvSpPr>
        <p:spPr>
          <a:xfrm>
            <a:off x="664234" y="2395268"/>
            <a:ext cx="7681913" cy="4114800"/>
          </a:xfrm>
          <a:prstGeom prst="rect">
            <a:avLst/>
          </a:prstGeom>
          <a:noFill/>
          <a:ln>
            <a:noFill/>
          </a:ln>
        </p:spPr>
        <p:txBody>
          <a:bodyPr spcFirstLastPara="1" wrap="square" lIns="0" tIns="0" rIns="0" bIns="0" anchor="t" anchorCtr="0">
            <a:noAutofit/>
          </a:bodyPr>
          <a:lstStyle/>
          <a:p>
            <a:pPr marL="342900" indent="-342900">
              <a:buClr>
                <a:srgbClr val="000000"/>
              </a:buClr>
              <a:buSzPts val="1400"/>
              <a:buFont typeface="Arial" panose="020B0604020202020204" pitchFamily="34" charset="0"/>
              <a:buChar char="•"/>
            </a:pPr>
            <a:r>
              <a:rPr lang="en-US" sz="2400" b="0" dirty="0">
                <a:solidFill>
                  <a:schemeClr val="tx1"/>
                </a:solidFill>
                <a:latin typeface="Calibri"/>
                <a:ea typeface="Calibri"/>
                <a:cs typeface="Calibri"/>
                <a:sym typeface="Calibri"/>
              </a:rPr>
              <a:t>Welcome</a:t>
            </a:r>
          </a:p>
          <a:p>
            <a:pPr marL="342900" indent="-342900">
              <a:buClr>
                <a:srgbClr val="000000"/>
              </a:buClr>
              <a:buSzPts val="1400"/>
              <a:buFont typeface="Arial" panose="020B0604020202020204" pitchFamily="34" charset="0"/>
              <a:buChar char="•"/>
            </a:pPr>
            <a:r>
              <a:rPr lang="en-US" sz="2400" b="0" dirty="0">
                <a:solidFill>
                  <a:schemeClr val="tx1"/>
                </a:solidFill>
                <a:latin typeface="Calibri"/>
                <a:ea typeface="Calibri"/>
                <a:cs typeface="Calibri"/>
                <a:sym typeface="Calibri"/>
              </a:rPr>
              <a:t>Community Built, Community Driven </a:t>
            </a:r>
          </a:p>
          <a:p>
            <a:pPr marL="342900" indent="-342900">
              <a:buClr>
                <a:srgbClr val="000000"/>
              </a:buClr>
              <a:buSzPts val="1400"/>
              <a:buFont typeface="Arial" panose="020B0604020202020204" pitchFamily="34" charset="0"/>
              <a:buChar char="•"/>
            </a:pPr>
            <a:r>
              <a:rPr lang="en-US" sz="2400" b="0" dirty="0">
                <a:solidFill>
                  <a:schemeClr val="tx1"/>
                </a:solidFill>
                <a:latin typeface="Calibri"/>
                <a:ea typeface="Calibri"/>
                <a:cs typeface="Calibri"/>
                <a:sym typeface="Calibri"/>
              </a:rPr>
              <a:t>Get Started Today!</a:t>
            </a:r>
          </a:p>
          <a:p>
            <a:pPr marL="800100" lvl="1" indent="-342900" algn="l">
              <a:buClr>
                <a:srgbClr val="000000"/>
              </a:buClr>
              <a:buSzPts val="1400"/>
              <a:buFont typeface="Wingdings" panose="05000000000000000000" pitchFamily="2" charset="2"/>
              <a:buChar char="Ø"/>
              <a:tabLst>
                <a:tab pos="914400" algn="l"/>
              </a:tabLst>
            </a:pPr>
            <a:r>
              <a:rPr lang="en-US" sz="2200" b="0" dirty="0">
                <a:solidFill>
                  <a:schemeClr val="tx1"/>
                </a:solidFill>
                <a:latin typeface="Calibri"/>
                <a:ea typeface="Calibri"/>
                <a:cs typeface="Calibri"/>
                <a:sym typeface="Calibri"/>
              </a:rPr>
              <a:t>Eligibility </a:t>
            </a:r>
          </a:p>
          <a:p>
            <a:pPr marL="800100" lvl="1" indent="-342900" algn="l">
              <a:buClr>
                <a:srgbClr val="000000"/>
              </a:buClr>
              <a:buSzPts val="1400"/>
              <a:buFont typeface="Wingdings" panose="05000000000000000000" pitchFamily="2" charset="2"/>
              <a:buChar char="Ø"/>
            </a:pPr>
            <a:r>
              <a:rPr lang="en-US" sz="2200" b="0" dirty="0">
                <a:solidFill>
                  <a:schemeClr val="tx1"/>
                </a:solidFill>
                <a:latin typeface="Calibri"/>
                <a:ea typeface="Calibri"/>
                <a:cs typeface="Calibri"/>
                <a:sym typeface="Calibri"/>
              </a:rPr>
              <a:t>Preparing For Your Exam</a:t>
            </a:r>
          </a:p>
          <a:p>
            <a:pPr marL="800100" lvl="1" indent="-342900" algn="l">
              <a:buClr>
                <a:srgbClr val="000000"/>
              </a:buClr>
              <a:buSzPts val="1400"/>
              <a:buFont typeface="Wingdings" panose="05000000000000000000" pitchFamily="2" charset="2"/>
              <a:buChar char="Ø"/>
            </a:pPr>
            <a:r>
              <a:rPr lang="en-US" sz="2200" b="0" dirty="0">
                <a:solidFill>
                  <a:schemeClr val="tx1"/>
                </a:solidFill>
                <a:latin typeface="Calibri"/>
                <a:ea typeface="Calibri"/>
                <a:cs typeface="Calibri"/>
                <a:sym typeface="Calibri"/>
              </a:rPr>
              <a:t>Your Exam Experience </a:t>
            </a:r>
          </a:p>
          <a:p>
            <a:pPr marL="342900" indent="-342900">
              <a:buClr>
                <a:srgbClr val="000000"/>
              </a:buClr>
              <a:buSzPts val="1400"/>
              <a:buFont typeface="Arial" panose="020B0604020202020204" pitchFamily="34" charset="0"/>
              <a:buChar char="•"/>
            </a:pPr>
            <a:r>
              <a:rPr lang="en-US" sz="2400" b="0" dirty="0">
                <a:solidFill>
                  <a:schemeClr val="tx1"/>
                </a:solidFill>
                <a:latin typeface="Calibri"/>
                <a:ea typeface="Calibri"/>
                <a:cs typeface="Calibri"/>
                <a:sym typeface="Calibri"/>
              </a:rPr>
              <a:t>Maintain Your Certification</a:t>
            </a:r>
          </a:p>
          <a:p>
            <a:pPr marL="342900" indent="-342900">
              <a:buClr>
                <a:srgbClr val="000000"/>
              </a:buClr>
              <a:buSzPts val="1400"/>
              <a:buFont typeface="Arial" panose="020B0604020202020204" pitchFamily="34" charset="0"/>
              <a:buChar char="•"/>
            </a:pPr>
            <a:r>
              <a:rPr lang="en-US" sz="2400" b="0" dirty="0">
                <a:solidFill>
                  <a:schemeClr val="tx1"/>
                </a:solidFill>
                <a:latin typeface="Calibri"/>
                <a:ea typeface="Calibri"/>
                <a:cs typeface="Calibri"/>
                <a:sym typeface="Calibri"/>
              </a:rPr>
              <a:t>Invest In Your Future</a:t>
            </a:r>
          </a:p>
          <a:p>
            <a:pPr marL="342900" indent="-342900">
              <a:buClr>
                <a:srgbClr val="000000"/>
              </a:buClr>
              <a:buSzPts val="1400"/>
              <a:buFont typeface="Arial" panose="020B0604020202020204" pitchFamily="34" charset="0"/>
              <a:buChar char="•"/>
            </a:pPr>
            <a:r>
              <a:rPr lang="en-US" sz="2400" b="0" dirty="0">
                <a:solidFill>
                  <a:schemeClr val="tx1"/>
                </a:solidFill>
                <a:latin typeface="Calibri"/>
                <a:ea typeface="Calibri"/>
                <a:cs typeface="Calibri"/>
                <a:sym typeface="Calibri"/>
              </a:rPr>
              <a:t>Questions</a:t>
            </a:r>
          </a:p>
          <a:p>
            <a:pPr marL="285750" lvl="0" indent="-285750" algn="l" rtl="0">
              <a:lnSpc>
                <a:spcPct val="90000"/>
              </a:lnSpc>
              <a:spcBef>
                <a:spcPts val="0"/>
              </a:spcBef>
              <a:spcAft>
                <a:spcPts val="0"/>
              </a:spcAft>
              <a:buClr>
                <a:srgbClr val="888888"/>
              </a:buClr>
              <a:buSzPts val="1800"/>
              <a:buFont typeface="Arial" panose="020B0604020202020204" pitchFamily="34" charset="0"/>
              <a:buChar char="•"/>
            </a:pPr>
            <a:endParaRPr sz="1800" dirty="0"/>
          </a:p>
        </p:txBody>
      </p:sp>
      <p:pic>
        <p:nvPicPr>
          <p:cNvPr id="2" name="Google Shape;72;p1">
            <a:extLst>
              <a:ext uri="{FF2B5EF4-FFF2-40B4-BE49-F238E27FC236}">
                <a16:creationId xmlns:a16="http://schemas.microsoft.com/office/drawing/2014/main" id="{77EA05CE-C198-08AC-98A8-EBB28D76E6D2}"/>
              </a:ext>
            </a:extLst>
          </p:cNvPr>
          <p:cNvPicPr preferRelativeResize="0"/>
          <p:nvPr/>
        </p:nvPicPr>
        <p:blipFill>
          <a:blip r:embed="rId3">
            <a:alphaModFix/>
          </a:blip>
          <a:stretch>
            <a:fillRect/>
          </a:stretch>
        </p:blipFill>
        <p:spPr>
          <a:xfrm>
            <a:off x="7546019" y="5672831"/>
            <a:ext cx="699555" cy="805637"/>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64234" y="1633268"/>
            <a:ext cx="7681913" cy="76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US" sz="4400" dirty="0" smtClean="0">
                <a:solidFill>
                  <a:schemeClr val="tx1"/>
                </a:solidFill>
                <a:sym typeface="Courier New"/>
              </a:rPr>
              <a:t>Poll Question</a:t>
            </a:r>
            <a:endParaRPr sz="4400" dirty="0">
              <a:solidFill>
                <a:schemeClr val="tx1"/>
              </a:solidFill>
              <a:sym typeface="Courier New"/>
            </a:endParaRPr>
          </a:p>
        </p:txBody>
      </p:sp>
      <p:sp>
        <p:nvSpPr>
          <p:cNvPr id="84" name="Google Shape;84;p3"/>
          <p:cNvSpPr txBox="1">
            <a:spLocks noGrp="1"/>
          </p:cNvSpPr>
          <p:nvPr>
            <p:ph type="subTitle" idx="1"/>
          </p:nvPr>
        </p:nvSpPr>
        <p:spPr>
          <a:xfrm>
            <a:off x="664234" y="2395268"/>
            <a:ext cx="7681913" cy="4114800"/>
          </a:xfrm>
          <a:prstGeom prst="rect">
            <a:avLst/>
          </a:prstGeom>
          <a:noFill/>
          <a:ln>
            <a:noFill/>
          </a:ln>
        </p:spPr>
        <p:txBody>
          <a:bodyPr spcFirstLastPara="1" wrap="square" lIns="0" tIns="0" rIns="0" bIns="0" anchor="t" anchorCtr="0">
            <a:noAutofit/>
          </a:bodyPr>
          <a:lstStyle/>
          <a:p>
            <a:pPr marL="0" indent="0">
              <a:buClr>
                <a:srgbClr val="000000"/>
              </a:buClr>
              <a:buSzPts val="1400"/>
            </a:pPr>
            <a:r>
              <a:rPr lang="en-US" sz="2800" b="0" dirty="0">
                <a:solidFill>
                  <a:schemeClr val="tx1"/>
                </a:solidFill>
                <a:latin typeface="Calibri"/>
                <a:ea typeface="Calibri"/>
                <a:cs typeface="Calibri"/>
                <a:sym typeface="Calibri"/>
              </a:rPr>
              <a:t>What phase of the certification process are you in? </a:t>
            </a:r>
            <a:endParaRPr lang="en-US" sz="2800" b="0" dirty="0" smtClean="0">
              <a:solidFill>
                <a:schemeClr val="tx1"/>
              </a:solidFill>
              <a:latin typeface="Calibri"/>
              <a:ea typeface="Calibri"/>
              <a:cs typeface="Calibri"/>
              <a:sym typeface="Calibri"/>
            </a:endParaRPr>
          </a:p>
          <a:p>
            <a:pPr marL="0" indent="0">
              <a:buClr>
                <a:srgbClr val="000000"/>
              </a:buClr>
              <a:buSzPts val="1400"/>
            </a:pPr>
            <a:endParaRPr lang="en-US" sz="2400" b="0" dirty="0">
              <a:solidFill>
                <a:schemeClr val="tx1"/>
              </a:solidFill>
              <a:latin typeface="Calibri"/>
              <a:ea typeface="Calibri"/>
              <a:cs typeface="Calibri"/>
              <a:sym typeface="Calibri"/>
            </a:endParaRPr>
          </a:p>
          <a:p>
            <a:pPr marL="342900" indent="-342900">
              <a:spcAft>
                <a:spcPts val="1200"/>
              </a:spcAft>
              <a:buClr>
                <a:srgbClr val="000000"/>
              </a:buClr>
              <a:buSzPts val="1400"/>
              <a:buFont typeface="Wingdings" panose="05000000000000000000" pitchFamily="2" charset="2"/>
              <a:buChar char="q"/>
            </a:pPr>
            <a:r>
              <a:rPr lang="en-US" sz="2800" b="0" dirty="0" smtClean="0">
                <a:solidFill>
                  <a:schemeClr val="tx1"/>
                </a:solidFill>
                <a:latin typeface="Calibri"/>
                <a:ea typeface="Calibri"/>
                <a:cs typeface="Calibri"/>
                <a:sym typeface="Calibri"/>
              </a:rPr>
              <a:t>I </a:t>
            </a:r>
            <a:r>
              <a:rPr lang="en-US" sz="2800" b="0" dirty="0">
                <a:solidFill>
                  <a:schemeClr val="tx1"/>
                </a:solidFill>
                <a:latin typeface="Calibri"/>
                <a:ea typeface="Calibri"/>
                <a:cs typeface="Calibri"/>
                <a:sym typeface="Calibri"/>
              </a:rPr>
              <a:t>haven’t applied yet, but I’m interested </a:t>
            </a:r>
            <a:r>
              <a:rPr lang="en-US" sz="2800" b="0" dirty="0" smtClean="0">
                <a:solidFill>
                  <a:schemeClr val="tx1"/>
                </a:solidFill>
                <a:latin typeface="Calibri"/>
                <a:ea typeface="Calibri"/>
                <a:cs typeface="Calibri"/>
                <a:sym typeface="Calibri"/>
              </a:rPr>
              <a:t/>
            </a:r>
            <a:br>
              <a:rPr lang="en-US" sz="2800" b="0" dirty="0" smtClean="0">
                <a:solidFill>
                  <a:schemeClr val="tx1"/>
                </a:solidFill>
                <a:latin typeface="Calibri"/>
                <a:ea typeface="Calibri"/>
                <a:cs typeface="Calibri"/>
                <a:sym typeface="Calibri"/>
              </a:rPr>
            </a:br>
            <a:r>
              <a:rPr lang="en-US" sz="2800" b="0" dirty="0" smtClean="0">
                <a:solidFill>
                  <a:schemeClr val="tx1"/>
                </a:solidFill>
                <a:latin typeface="Calibri"/>
                <a:ea typeface="Calibri"/>
                <a:cs typeface="Calibri"/>
                <a:sym typeface="Calibri"/>
              </a:rPr>
              <a:t>in </a:t>
            </a:r>
            <a:r>
              <a:rPr lang="en-US" sz="2800" b="0" dirty="0">
                <a:solidFill>
                  <a:schemeClr val="tx1"/>
                </a:solidFill>
                <a:latin typeface="Calibri"/>
                <a:ea typeface="Calibri"/>
                <a:cs typeface="Calibri"/>
                <a:sym typeface="Calibri"/>
              </a:rPr>
              <a:t>learning more </a:t>
            </a:r>
          </a:p>
          <a:p>
            <a:pPr marL="342900" indent="-342900">
              <a:spcAft>
                <a:spcPts val="1200"/>
              </a:spcAft>
              <a:buClr>
                <a:srgbClr val="000000"/>
              </a:buClr>
              <a:buSzPts val="1400"/>
              <a:buFont typeface="Wingdings" panose="05000000000000000000" pitchFamily="2" charset="2"/>
              <a:buChar char="q"/>
            </a:pPr>
            <a:r>
              <a:rPr lang="en-US" sz="2800" b="0" dirty="0" smtClean="0">
                <a:solidFill>
                  <a:schemeClr val="tx1"/>
                </a:solidFill>
                <a:latin typeface="Calibri"/>
                <a:ea typeface="Calibri"/>
                <a:cs typeface="Calibri"/>
                <a:sym typeface="Calibri"/>
              </a:rPr>
              <a:t>I’ve </a:t>
            </a:r>
            <a:r>
              <a:rPr lang="en-US" sz="2800" b="0" dirty="0">
                <a:solidFill>
                  <a:schemeClr val="tx1"/>
                </a:solidFill>
                <a:latin typeface="Calibri"/>
                <a:ea typeface="Calibri"/>
                <a:cs typeface="Calibri"/>
                <a:sym typeface="Calibri"/>
              </a:rPr>
              <a:t>applied, but I haven’t purchased my knowledge exam yet</a:t>
            </a:r>
          </a:p>
          <a:p>
            <a:pPr marL="342900" indent="-342900">
              <a:spcAft>
                <a:spcPts val="1200"/>
              </a:spcAft>
              <a:buClr>
                <a:srgbClr val="000000"/>
              </a:buClr>
              <a:buSzPts val="1400"/>
              <a:buFont typeface="Wingdings" panose="05000000000000000000" pitchFamily="2" charset="2"/>
              <a:buChar char="q"/>
            </a:pPr>
            <a:r>
              <a:rPr lang="en-US" sz="2800" b="0" dirty="0" smtClean="0">
                <a:solidFill>
                  <a:schemeClr val="tx1"/>
                </a:solidFill>
                <a:latin typeface="Calibri"/>
                <a:ea typeface="Calibri"/>
                <a:cs typeface="Calibri"/>
                <a:sym typeface="Calibri"/>
              </a:rPr>
              <a:t>I’ve </a:t>
            </a:r>
            <a:r>
              <a:rPr lang="en-US" sz="2800" b="0" dirty="0">
                <a:solidFill>
                  <a:schemeClr val="tx1"/>
                </a:solidFill>
                <a:latin typeface="Calibri"/>
                <a:ea typeface="Calibri"/>
                <a:cs typeface="Calibri"/>
                <a:sym typeface="Calibri"/>
              </a:rPr>
              <a:t>purchased my knowledge exam </a:t>
            </a:r>
          </a:p>
          <a:p>
            <a:pPr marL="342900" indent="-342900">
              <a:spcAft>
                <a:spcPts val="1200"/>
              </a:spcAft>
              <a:buClr>
                <a:srgbClr val="000000"/>
              </a:buClr>
              <a:buSzPts val="1400"/>
              <a:buFont typeface="Wingdings" panose="05000000000000000000" pitchFamily="2" charset="2"/>
              <a:buChar char="q"/>
            </a:pPr>
            <a:r>
              <a:rPr lang="en-US" sz="2800" b="0" dirty="0" smtClean="0">
                <a:solidFill>
                  <a:schemeClr val="tx1"/>
                </a:solidFill>
                <a:latin typeface="Calibri"/>
                <a:ea typeface="Calibri"/>
                <a:cs typeface="Calibri"/>
                <a:sym typeface="Calibri"/>
              </a:rPr>
              <a:t>I’m </a:t>
            </a:r>
            <a:r>
              <a:rPr lang="en-US" sz="2800" b="0" dirty="0">
                <a:solidFill>
                  <a:schemeClr val="tx1"/>
                </a:solidFill>
                <a:latin typeface="Calibri"/>
                <a:ea typeface="Calibri"/>
                <a:cs typeface="Calibri"/>
                <a:sym typeface="Calibri"/>
              </a:rPr>
              <a:t>an FAAC®! </a:t>
            </a:r>
            <a:endParaRPr sz="1800" dirty="0"/>
          </a:p>
        </p:txBody>
      </p:sp>
      <p:pic>
        <p:nvPicPr>
          <p:cNvPr id="2" name="Google Shape;72;p1">
            <a:extLst>
              <a:ext uri="{FF2B5EF4-FFF2-40B4-BE49-F238E27FC236}">
                <a16:creationId xmlns:a16="http://schemas.microsoft.com/office/drawing/2014/main" id="{77EA05CE-C198-08AC-98A8-EBB28D76E6D2}"/>
              </a:ext>
            </a:extLst>
          </p:cNvPr>
          <p:cNvPicPr preferRelativeResize="0"/>
          <p:nvPr/>
        </p:nvPicPr>
        <p:blipFill>
          <a:blip r:embed="rId3">
            <a:alphaModFix/>
          </a:blip>
          <a:stretch>
            <a:fillRect/>
          </a:stretch>
        </p:blipFill>
        <p:spPr>
          <a:xfrm>
            <a:off x="7546019" y="5672831"/>
            <a:ext cx="699555" cy="805637"/>
          </a:xfrm>
          <a:prstGeom prst="rect">
            <a:avLst/>
          </a:prstGeom>
          <a:noFill/>
          <a:ln>
            <a:noFill/>
          </a:ln>
        </p:spPr>
      </p:pic>
    </p:spTree>
    <p:extLst>
      <p:ext uri="{BB962C8B-B14F-4D97-AF65-F5344CB8AC3E}">
        <p14:creationId xmlns:p14="http://schemas.microsoft.com/office/powerpoint/2010/main" val="119588601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2106727" y="1600200"/>
            <a:ext cx="6260986" cy="762000"/>
          </a:xfrm>
          <a:prstGeom prst="rect">
            <a:avLst/>
          </a:prstGeom>
          <a:noFill/>
          <a:ln>
            <a:noFill/>
          </a:ln>
        </p:spPr>
        <p:txBody>
          <a:bodyPr spcFirstLastPara="1" wrap="square" lIns="0" tIns="0" rIns="0" bIns="0" anchor="t" anchorCtr="0">
            <a:noAutofit/>
          </a:bodyPr>
          <a:lstStyle/>
          <a:p>
            <a:pPr lvl="0"/>
            <a:r>
              <a:rPr lang="en-US" sz="4400" dirty="0">
                <a:solidFill>
                  <a:schemeClr val="tx1"/>
                </a:solidFill>
                <a:sym typeface="Courier New"/>
              </a:rPr>
              <a:t>Setting the Standard</a:t>
            </a:r>
          </a:p>
        </p:txBody>
      </p:sp>
      <p:sp>
        <p:nvSpPr>
          <p:cNvPr id="84" name="Google Shape;84;p3"/>
          <p:cNvSpPr txBox="1">
            <a:spLocks noGrp="1"/>
          </p:cNvSpPr>
          <p:nvPr>
            <p:ph type="subTitle" idx="1"/>
          </p:nvPr>
        </p:nvSpPr>
        <p:spPr>
          <a:xfrm>
            <a:off x="2106727" y="2395268"/>
            <a:ext cx="6239420" cy="4114800"/>
          </a:xfrm>
          <a:prstGeom prst="rect">
            <a:avLst/>
          </a:prstGeom>
          <a:noFill/>
          <a:ln>
            <a:noFill/>
          </a:ln>
        </p:spPr>
        <p:txBody>
          <a:bodyPr spcFirstLastPara="1" wrap="square" lIns="0" tIns="0" rIns="0" bIns="0" anchor="t" anchorCtr="0">
            <a:noAutofit/>
          </a:bodyPr>
          <a:lstStyle/>
          <a:p>
            <a:pPr marL="0" indent="0">
              <a:buClr>
                <a:srgbClr val="000000"/>
              </a:buClr>
              <a:buSzPts val="1400"/>
            </a:pPr>
            <a:r>
              <a:rPr lang="en-US" sz="2200" b="0" dirty="0">
                <a:solidFill>
                  <a:schemeClr val="tx1"/>
                </a:solidFill>
                <a:latin typeface="Calibri"/>
                <a:ea typeface="Calibri"/>
                <a:cs typeface="Calibri"/>
                <a:sym typeface="Calibri"/>
              </a:rPr>
              <a:t>“As an FAAC, you’ve demonstrated the courage to assess your knowledge and the tenacity to develop as a financial aid professional. Together, as a community, we raise the esteem of our profession and, in turn, support each other in fulfilling our commitment to students and to our nation.”</a:t>
            </a:r>
          </a:p>
          <a:p>
            <a:pPr marL="0" indent="0">
              <a:buClr>
                <a:srgbClr val="000000"/>
              </a:buClr>
              <a:buSzPts val="1400"/>
              <a:buFont typeface="Arial" panose="020B0604020202020204" pitchFamily="34" charset="0"/>
              <a:buChar char="•"/>
            </a:pPr>
            <a:endParaRPr lang="en-US" sz="2200" b="0" dirty="0">
              <a:solidFill>
                <a:schemeClr val="tx1"/>
              </a:solidFill>
              <a:latin typeface="Calibri"/>
              <a:ea typeface="Calibri"/>
              <a:cs typeface="Calibri"/>
              <a:sym typeface="Calibri"/>
            </a:endParaRPr>
          </a:p>
          <a:p>
            <a:pPr marL="0" indent="0" algn="r">
              <a:buClr>
                <a:srgbClr val="000000"/>
              </a:buClr>
              <a:buSzPts val="1400"/>
            </a:pPr>
            <a:r>
              <a:rPr lang="en-US" sz="2200" b="0" dirty="0">
                <a:solidFill>
                  <a:schemeClr val="tx1"/>
                </a:solidFill>
                <a:latin typeface="Calibri"/>
                <a:ea typeface="Calibri"/>
                <a:cs typeface="Calibri"/>
                <a:sym typeface="Calibri"/>
              </a:rPr>
              <a:t>Christina </a:t>
            </a:r>
            <a:r>
              <a:rPr lang="en-US" sz="2200" b="0" dirty="0" err="1">
                <a:solidFill>
                  <a:schemeClr val="tx1"/>
                </a:solidFill>
                <a:latin typeface="Calibri"/>
                <a:ea typeface="Calibri"/>
                <a:cs typeface="Calibri"/>
                <a:sym typeface="Calibri"/>
              </a:rPr>
              <a:t>Tangalakis</a:t>
            </a:r>
            <a:r>
              <a:rPr lang="en-US" sz="2200" b="0" dirty="0">
                <a:solidFill>
                  <a:schemeClr val="tx1"/>
                </a:solidFill>
                <a:latin typeface="Calibri"/>
                <a:ea typeface="Calibri"/>
                <a:cs typeface="Calibri"/>
                <a:sym typeface="Calibri"/>
              </a:rPr>
              <a:t>, FAAC®</a:t>
            </a:r>
          </a:p>
          <a:p>
            <a:pPr marL="0" indent="0" algn="r">
              <a:buClr>
                <a:srgbClr val="000000"/>
              </a:buClr>
              <a:buSzPts val="1400"/>
            </a:pPr>
            <a:r>
              <a:rPr lang="en-US" sz="2200" b="0" dirty="0">
                <a:solidFill>
                  <a:schemeClr val="tx1"/>
                </a:solidFill>
                <a:latin typeface="Calibri"/>
                <a:ea typeface="Calibri"/>
                <a:cs typeface="Calibri"/>
                <a:sym typeface="Calibri"/>
              </a:rPr>
              <a:t>Commission Chair, 2022-23 </a:t>
            </a:r>
          </a:p>
        </p:txBody>
      </p:sp>
      <p:pic>
        <p:nvPicPr>
          <p:cNvPr id="2" name="Google Shape;72;p1">
            <a:extLst>
              <a:ext uri="{FF2B5EF4-FFF2-40B4-BE49-F238E27FC236}">
                <a16:creationId xmlns:a16="http://schemas.microsoft.com/office/drawing/2014/main" id="{77EA05CE-C198-08AC-98A8-EBB28D76E6D2}"/>
              </a:ext>
            </a:extLst>
          </p:cNvPr>
          <p:cNvPicPr preferRelativeResize="0"/>
          <p:nvPr/>
        </p:nvPicPr>
        <p:blipFill>
          <a:blip r:embed="rId3">
            <a:alphaModFix/>
          </a:blip>
          <a:stretch>
            <a:fillRect/>
          </a:stretch>
        </p:blipFill>
        <p:spPr>
          <a:xfrm>
            <a:off x="7546019" y="5672831"/>
            <a:ext cx="699555" cy="805637"/>
          </a:xfrm>
          <a:prstGeom prst="rect">
            <a:avLst/>
          </a:prstGeom>
          <a:noFill/>
          <a:ln>
            <a:noFill/>
          </a:ln>
        </p:spPr>
      </p:pic>
      <p:pic>
        <p:nvPicPr>
          <p:cNvPr id="5" name="Google Shape;127;p24" descr="A close up of a logo&#10;&#10;Description automatically generated"/>
          <p:cNvPicPr preferRelativeResize="0"/>
          <p:nvPr/>
        </p:nvPicPr>
        <p:blipFill rotWithShape="1">
          <a:blip r:embed="rId4">
            <a:alphaModFix/>
          </a:blip>
          <a:srcRect/>
          <a:stretch/>
        </p:blipFill>
        <p:spPr>
          <a:xfrm>
            <a:off x="132598" y="1754748"/>
            <a:ext cx="1531961" cy="1531761"/>
          </a:xfrm>
          <a:prstGeom prst="rect">
            <a:avLst/>
          </a:prstGeom>
          <a:noFill/>
          <a:ln w="9525" cap="flat" cmpd="sng">
            <a:solidFill>
              <a:srgbClr val="FFFFFF"/>
            </a:solidFill>
            <a:prstDash val="solid"/>
            <a:round/>
            <a:headEnd type="none" w="sm" len="sm"/>
            <a:tailEnd type="none" w="sm" len="sm"/>
          </a:ln>
        </p:spPr>
      </p:pic>
      <p:pic>
        <p:nvPicPr>
          <p:cNvPr id="6" name="Google Shape;128;p24" descr="A close up of a logo&#10;&#10;Description automatically generated"/>
          <p:cNvPicPr preferRelativeResize="0"/>
          <p:nvPr/>
        </p:nvPicPr>
        <p:blipFill rotWithShape="1">
          <a:blip r:embed="rId5">
            <a:alphaModFix/>
          </a:blip>
          <a:srcRect/>
          <a:stretch/>
        </p:blipFill>
        <p:spPr>
          <a:xfrm>
            <a:off x="119717" y="3286509"/>
            <a:ext cx="1531961" cy="1531761"/>
          </a:xfrm>
          <a:prstGeom prst="rect">
            <a:avLst/>
          </a:prstGeom>
          <a:noFill/>
          <a:ln>
            <a:noFill/>
          </a:ln>
        </p:spPr>
      </p:pic>
      <p:pic>
        <p:nvPicPr>
          <p:cNvPr id="7" name="Google Shape;129;p24" descr="A close up of a logo&#10;&#10;Description automatically generated"/>
          <p:cNvPicPr preferRelativeResize="0"/>
          <p:nvPr/>
        </p:nvPicPr>
        <p:blipFill rotWithShape="1">
          <a:blip r:embed="rId6">
            <a:alphaModFix/>
          </a:blip>
          <a:srcRect/>
          <a:stretch/>
        </p:blipFill>
        <p:spPr>
          <a:xfrm>
            <a:off x="119717" y="4818270"/>
            <a:ext cx="1531961" cy="1531761"/>
          </a:xfrm>
          <a:prstGeom prst="rect">
            <a:avLst/>
          </a:prstGeom>
          <a:noFill/>
          <a:ln>
            <a:noFill/>
          </a:ln>
        </p:spPr>
      </p:pic>
      <p:pic>
        <p:nvPicPr>
          <p:cNvPr id="8" name="Google Shape;130;p24"/>
          <p:cNvPicPr preferRelativeResize="0"/>
          <p:nvPr/>
        </p:nvPicPr>
        <p:blipFill rotWithShape="1">
          <a:blip r:embed="rId7">
            <a:alphaModFix/>
          </a:blip>
          <a:srcRect/>
          <a:stretch/>
        </p:blipFill>
        <p:spPr>
          <a:xfrm rot="5400000">
            <a:off x="-280555" y="3885966"/>
            <a:ext cx="4319516" cy="77580"/>
          </a:xfrm>
          <a:prstGeom prst="rect">
            <a:avLst/>
          </a:prstGeom>
          <a:noFill/>
          <a:ln>
            <a:noFill/>
          </a:ln>
        </p:spPr>
      </p:pic>
    </p:spTree>
    <p:extLst>
      <p:ext uri="{BB962C8B-B14F-4D97-AF65-F5344CB8AC3E}">
        <p14:creationId xmlns:p14="http://schemas.microsoft.com/office/powerpoint/2010/main" val="397120494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lvl="0"/>
            <a:r>
              <a:rPr lang="en-US" sz="4400" dirty="0">
                <a:solidFill>
                  <a:schemeClr val="tx1"/>
                </a:solidFill>
                <a:sym typeface="Courier New"/>
              </a:rPr>
              <a:t>Community Built</a:t>
            </a:r>
          </a:p>
        </p:txBody>
      </p:sp>
      <p:sp>
        <p:nvSpPr>
          <p:cNvPr id="84" name="Google Shape;84;p3"/>
          <p:cNvSpPr txBox="1">
            <a:spLocks noGrp="1"/>
          </p:cNvSpPr>
          <p:nvPr>
            <p:ph type="subTitle" idx="1"/>
          </p:nvPr>
        </p:nvSpPr>
        <p:spPr>
          <a:xfrm>
            <a:off x="664234" y="2395268"/>
            <a:ext cx="7681913" cy="4114800"/>
          </a:xfrm>
          <a:prstGeom prst="rect">
            <a:avLst/>
          </a:prstGeom>
          <a:noFill/>
          <a:ln>
            <a:noFill/>
          </a:ln>
        </p:spPr>
        <p:txBody>
          <a:bodyPr spcFirstLastPara="1" wrap="square" lIns="0" tIns="0" rIns="0" bIns="0" anchor="t" anchorCtr="0">
            <a:noAutofit/>
          </a:bodyPr>
          <a:lstStyle/>
          <a:p>
            <a:pPr marL="0" indent="0">
              <a:buClr>
                <a:srgbClr val="000000"/>
              </a:buClr>
              <a:buSzPts val="1400"/>
            </a:pPr>
            <a:r>
              <a:rPr lang="en-US" sz="2400" b="0" dirty="0" smtClean="0">
                <a:solidFill>
                  <a:schemeClr val="tx1"/>
                </a:solidFill>
                <a:latin typeface="Calibri"/>
                <a:ea typeface="Calibri"/>
                <a:cs typeface="Calibri"/>
                <a:sym typeface="Calibri"/>
              </a:rPr>
              <a:t>Purpose</a:t>
            </a:r>
            <a:r>
              <a:rPr lang="en-US" sz="2400" b="0" dirty="0">
                <a:solidFill>
                  <a:schemeClr val="tx1"/>
                </a:solidFill>
                <a:latin typeface="Calibri"/>
                <a:ea typeface="Calibri"/>
                <a:cs typeface="Calibri"/>
                <a:sym typeface="Calibri"/>
              </a:rPr>
              <a:t>: </a:t>
            </a:r>
            <a:r>
              <a:rPr lang="en-US" sz="2400" b="0" dirty="0" smtClean="0">
                <a:solidFill>
                  <a:schemeClr val="tx1"/>
                </a:solidFill>
                <a:latin typeface="Calibri"/>
                <a:ea typeface="Calibri"/>
                <a:cs typeface="Calibri"/>
                <a:sym typeface="Calibri"/>
              </a:rPr>
              <a:t>enhance </a:t>
            </a:r>
            <a:r>
              <a:rPr lang="en-US" sz="2400" b="0" dirty="0">
                <a:solidFill>
                  <a:schemeClr val="tx1"/>
                </a:solidFill>
                <a:latin typeface="Calibri"/>
                <a:ea typeface="Calibri"/>
                <a:cs typeface="Calibri"/>
                <a:sym typeface="Calibri"/>
              </a:rPr>
              <a:t>the future of the financial aid profession </a:t>
            </a:r>
            <a:endParaRPr lang="en-US" sz="2400" b="0" dirty="0" smtClean="0">
              <a:solidFill>
                <a:schemeClr val="tx1"/>
              </a:solidFill>
              <a:latin typeface="Calibri"/>
              <a:ea typeface="Calibri"/>
              <a:cs typeface="Calibri"/>
              <a:sym typeface="Calibri"/>
            </a:endParaRPr>
          </a:p>
          <a:p>
            <a:pPr marL="0" indent="0">
              <a:buClr>
                <a:srgbClr val="000000"/>
              </a:buClr>
              <a:buSzPts val="1400"/>
            </a:pPr>
            <a:endParaRPr lang="en-US" sz="2400" b="0" dirty="0">
              <a:solidFill>
                <a:schemeClr val="tx1"/>
              </a:solidFill>
              <a:latin typeface="Calibri"/>
              <a:ea typeface="Calibri"/>
              <a:cs typeface="Calibri"/>
              <a:sym typeface="Calibri"/>
            </a:endParaRPr>
          </a:p>
          <a:p>
            <a:pPr marL="342900" indent="-342900">
              <a:buClr>
                <a:srgbClr val="000000"/>
              </a:buClr>
              <a:buSzPts val="1400"/>
              <a:buFont typeface="Arial" panose="020B0604020202020204" pitchFamily="34" charset="0"/>
              <a:buChar char="•"/>
            </a:pPr>
            <a:r>
              <a:rPr lang="en-US" sz="2400" b="0" dirty="0">
                <a:solidFill>
                  <a:schemeClr val="tx1"/>
                </a:solidFill>
                <a:latin typeface="Calibri"/>
                <a:ea typeface="Calibri"/>
                <a:cs typeface="Calibri"/>
                <a:sym typeface="Calibri"/>
              </a:rPr>
              <a:t>Recognize knowledge and experience</a:t>
            </a:r>
          </a:p>
          <a:p>
            <a:pPr marL="342900" indent="-342900">
              <a:buClr>
                <a:srgbClr val="000000"/>
              </a:buClr>
              <a:buSzPts val="1400"/>
              <a:buFont typeface="Arial" panose="020B0604020202020204" pitchFamily="34" charset="0"/>
              <a:buChar char="•"/>
            </a:pPr>
            <a:r>
              <a:rPr lang="en-US" sz="2400" b="0" dirty="0">
                <a:solidFill>
                  <a:schemeClr val="tx1"/>
                </a:solidFill>
                <a:latin typeface="Calibri"/>
                <a:ea typeface="Calibri"/>
                <a:cs typeface="Calibri"/>
                <a:sym typeface="Calibri"/>
              </a:rPr>
              <a:t>Inspire quality job performance and ethical behavior  </a:t>
            </a:r>
          </a:p>
          <a:p>
            <a:pPr marL="342900" indent="-342900">
              <a:buClr>
                <a:srgbClr val="000000"/>
              </a:buClr>
              <a:buSzPts val="1400"/>
              <a:buFont typeface="Arial" panose="020B0604020202020204" pitchFamily="34" charset="0"/>
              <a:buChar char="•"/>
            </a:pPr>
            <a:r>
              <a:rPr lang="en-US" sz="2400" b="0" dirty="0">
                <a:solidFill>
                  <a:schemeClr val="tx1"/>
                </a:solidFill>
                <a:latin typeface="Calibri"/>
                <a:ea typeface="Calibri"/>
                <a:cs typeface="Calibri"/>
                <a:sym typeface="Calibri"/>
              </a:rPr>
              <a:t>Encourage continuous learning and professional growth </a:t>
            </a:r>
          </a:p>
          <a:p>
            <a:pPr marL="0" lvl="0" indent="0" algn="l" rtl="0">
              <a:lnSpc>
                <a:spcPct val="90000"/>
              </a:lnSpc>
              <a:spcBef>
                <a:spcPts val="0"/>
              </a:spcBef>
              <a:spcAft>
                <a:spcPts val="0"/>
              </a:spcAft>
              <a:buClr>
                <a:srgbClr val="888888"/>
              </a:buClr>
              <a:buSzPts val="1800"/>
              <a:buNone/>
            </a:pPr>
            <a:endParaRPr sz="1800" dirty="0"/>
          </a:p>
        </p:txBody>
      </p:sp>
      <p:pic>
        <p:nvPicPr>
          <p:cNvPr id="2" name="Google Shape;72;p1">
            <a:extLst>
              <a:ext uri="{FF2B5EF4-FFF2-40B4-BE49-F238E27FC236}">
                <a16:creationId xmlns:a16="http://schemas.microsoft.com/office/drawing/2014/main" id="{77EA05CE-C198-08AC-98A8-EBB28D76E6D2}"/>
              </a:ext>
            </a:extLst>
          </p:cNvPr>
          <p:cNvPicPr preferRelativeResize="0"/>
          <p:nvPr/>
        </p:nvPicPr>
        <p:blipFill>
          <a:blip r:embed="rId3">
            <a:alphaModFix/>
          </a:blip>
          <a:stretch>
            <a:fillRect/>
          </a:stretch>
        </p:blipFill>
        <p:spPr>
          <a:xfrm>
            <a:off x="7546019" y="5672831"/>
            <a:ext cx="699555" cy="805637"/>
          </a:xfrm>
          <a:prstGeom prst="rect">
            <a:avLst/>
          </a:prstGeom>
          <a:noFill/>
          <a:ln>
            <a:noFill/>
          </a:ln>
        </p:spPr>
      </p:pic>
      <p:grpSp>
        <p:nvGrpSpPr>
          <p:cNvPr id="5" name="Group 4"/>
          <p:cNvGrpSpPr/>
          <p:nvPr/>
        </p:nvGrpSpPr>
        <p:grpSpPr>
          <a:xfrm>
            <a:off x="224183" y="4171507"/>
            <a:ext cx="8790917" cy="1363995"/>
            <a:chOff x="237061" y="2960893"/>
            <a:chExt cx="8790917" cy="1363995"/>
          </a:xfrm>
        </p:grpSpPr>
        <p:pic>
          <p:nvPicPr>
            <p:cNvPr id="6" name="Google Shape;138;p25"/>
            <p:cNvPicPr preferRelativeResize="0"/>
            <p:nvPr/>
          </p:nvPicPr>
          <p:blipFill rotWithShape="1">
            <a:blip r:embed="rId4">
              <a:alphaModFix/>
            </a:blip>
            <a:srcRect/>
            <a:stretch/>
          </p:blipFill>
          <p:spPr>
            <a:xfrm>
              <a:off x="350322" y="2970723"/>
              <a:ext cx="8677656" cy="220316"/>
            </a:xfrm>
            <a:prstGeom prst="rect">
              <a:avLst/>
            </a:prstGeom>
            <a:noFill/>
            <a:ln>
              <a:noFill/>
            </a:ln>
          </p:spPr>
        </p:pic>
        <p:grpSp>
          <p:nvGrpSpPr>
            <p:cNvPr id="7" name="Google Shape;139;p25"/>
            <p:cNvGrpSpPr/>
            <p:nvPr/>
          </p:nvGrpSpPr>
          <p:grpSpPr>
            <a:xfrm>
              <a:off x="1183476" y="2965465"/>
              <a:ext cx="774900" cy="1142727"/>
              <a:chOff x="1577968" y="4248208"/>
              <a:chExt cx="1033200" cy="1523636"/>
            </a:xfrm>
          </p:grpSpPr>
          <p:cxnSp>
            <p:nvCxnSpPr>
              <p:cNvPr id="42" name="Google Shape;140;p25"/>
              <p:cNvCxnSpPr/>
              <p:nvPr/>
            </p:nvCxnSpPr>
            <p:spPr>
              <a:xfrm>
                <a:off x="2099974" y="4501121"/>
                <a:ext cx="0" cy="457200"/>
              </a:xfrm>
              <a:prstGeom prst="straightConnector1">
                <a:avLst/>
              </a:prstGeom>
              <a:noFill/>
              <a:ln w="25400" cap="rnd" cmpd="sng">
                <a:solidFill>
                  <a:srgbClr val="CE7B44"/>
                </a:solidFill>
                <a:prstDash val="solid"/>
                <a:round/>
                <a:headEnd type="none" w="sm" len="sm"/>
                <a:tailEnd type="oval" w="lg" len="lg"/>
              </a:ln>
            </p:spPr>
          </p:cxnSp>
          <p:sp>
            <p:nvSpPr>
              <p:cNvPr id="43" name="Google Shape;141;p25"/>
              <p:cNvSpPr txBox="1"/>
              <p:nvPr/>
            </p:nvSpPr>
            <p:spPr>
              <a:xfrm>
                <a:off x="1577968" y="5104944"/>
                <a:ext cx="1033200" cy="666900"/>
              </a:xfrm>
              <a:prstGeom prst="rect">
                <a:avLst/>
              </a:prstGeom>
              <a:noFill/>
              <a:ln>
                <a:noFill/>
              </a:ln>
            </p:spPr>
            <p:txBody>
              <a:bodyPr spcFirstLastPara="1" wrap="square" lIns="0" tIns="34275" rIns="0" bIns="34275" anchor="t" anchorCtr="0">
                <a:spAutoFit/>
              </a:bodyPr>
              <a:lstStyle/>
              <a:p>
                <a:pPr marL="0" marR="0" lvl="0" indent="0" algn="ctr" rtl="0">
                  <a:spcBef>
                    <a:spcPts val="0"/>
                  </a:spcBef>
                  <a:spcAft>
                    <a:spcPts val="0"/>
                  </a:spcAft>
                  <a:buClr>
                    <a:schemeClr val="dk1"/>
                  </a:buClr>
                  <a:buSzPts val="1400"/>
                  <a:buFont typeface="Calibri"/>
                  <a:buNone/>
                </a:pPr>
                <a:r>
                  <a:rPr lang="en" sz="1400" b="0" i="0" u="none" strike="noStrike" cap="none">
                    <a:solidFill>
                      <a:schemeClr val="dk1"/>
                    </a:solidFill>
                    <a:latin typeface="Calibri"/>
                    <a:ea typeface="Calibri"/>
                    <a:cs typeface="Calibri"/>
                    <a:sym typeface="Calibri"/>
                  </a:rPr>
                  <a:t>Job Task Analysis</a:t>
                </a:r>
                <a:endParaRPr sz="1400" b="0" i="0" u="none" strike="noStrike" cap="none">
                  <a:solidFill>
                    <a:schemeClr val="dk1"/>
                  </a:solidFill>
                  <a:latin typeface="Calibri"/>
                  <a:ea typeface="Calibri"/>
                  <a:cs typeface="Calibri"/>
                  <a:sym typeface="Calibri"/>
                </a:endParaRPr>
              </a:p>
            </p:txBody>
          </p:sp>
          <p:sp>
            <p:nvSpPr>
              <p:cNvPr id="44" name="Google Shape;142;p25"/>
              <p:cNvSpPr txBox="1"/>
              <p:nvPr/>
            </p:nvSpPr>
            <p:spPr>
              <a:xfrm>
                <a:off x="1643628" y="4248208"/>
                <a:ext cx="932100" cy="318000"/>
              </a:xfrm>
              <a:prstGeom prst="rect">
                <a:avLst/>
              </a:prstGeom>
              <a:noFill/>
              <a:ln>
                <a:noFill/>
              </a:ln>
            </p:spPr>
            <p:txBody>
              <a:bodyPr spcFirstLastPara="1" wrap="square" lIns="0" tIns="34275" rIns="0" bIns="34275" anchor="t" anchorCtr="0">
                <a:spAutoFit/>
              </a:bodyPr>
              <a:lstStyle/>
              <a:p>
                <a:pPr marL="0" marR="0" lvl="0" indent="0" algn="ctr" rtl="0">
                  <a:spcBef>
                    <a:spcPts val="0"/>
                  </a:spcBef>
                  <a:spcAft>
                    <a:spcPts val="0"/>
                  </a:spcAft>
                  <a:buClr>
                    <a:schemeClr val="lt1"/>
                  </a:buClr>
                  <a:buSzPts val="1100"/>
                  <a:buFont typeface="Calibri"/>
                  <a:buNone/>
                </a:pPr>
                <a:r>
                  <a:rPr lang="en" sz="1100" b="1" i="0" u="none" strike="noStrike" cap="none">
                    <a:solidFill>
                      <a:schemeClr val="lt1"/>
                    </a:solidFill>
                    <a:latin typeface="Calibri"/>
                    <a:ea typeface="Calibri"/>
                    <a:cs typeface="Calibri"/>
                    <a:sym typeface="Calibri"/>
                  </a:rPr>
                  <a:t>Fall 2018</a:t>
                </a:r>
                <a:endParaRPr sz="1400" b="0" i="0" u="none" strike="noStrike" cap="none">
                  <a:solidFill>
                    <a:schemeClr val="dk1"/>
                  </a:solidFill>
                  <a:latin typeface="Calibri"/>
                  <a:ea typeface="Calibri"/>
                  <a:cs typeface="Calibri"/>
                  <a:sym typeface="Calibri"/>
                </a:endParaRPr>
              </a:p>
            </p:txBody>
          </p:sp>
        </p:grpSp>
        <p:grpSp>
          <p:nvGrpSpPr>
            <p:cNvPr id="8" name="Google Shape;143;p25"/>
            <p:cNvGrpSpPr/>
            <p:nvPr/>
          </p:nvGrpSpPr>
          <p:grpSpPr>
            <a:xfrm>
              <a:off x="2028926" y="2965465"/>
              <a:ext cx="788989" cy="1358277"/>
              <a:chOff x="2705234" y="4248208"/>
              <a:chExt cx="1051986" cy="1811036"/>
            </a:xfrm>
          </p:grpSpPr>
          <p:cxnSp>
            <p:nvCxnSpPr>
              <p:cNvPr id="39" name="Google Shape;144;p25"/>
              <p:cNvCxnSpPr/>
              <p:nvPr/>
            </p:nvCxnSpPr>
            <p:spPr>
              <a:xfrm>
                <a:off x="3217574" y="4501121"/>
                <a:ext cx="0" cy="457200"/>
              </a:xfrm>
              <a:prstGeom prst="straightConnector1">
                <a:avLst/>
              </a:prstGeom>
              <a:noFill/>
              <a:ln w="25400" cap="rnd" cmpd="sng">
                <a:solidFill>
                  <a:srgbClr val="CE7B44"/>
                </a:solidFill>
                <a:prstDash val="solid"/>
                <a:round/>
                <a:headEnd type="none" w="sm" len="sm"/>
                <a:tailEnd type="oval" w="lg" len="lg"/>
              </a:ln>
            </p:spPr>
          </p:cxnSp>
          <p:sp>
            <p:nvSpPr>
              <p:cNvPr id="40" name="Google Shape;145;p25"/>
              <p:cNvSpPr txBox="1"/>
              <p:nvPr/>
            </p:nvSpPr>
            <p:spPr>
              <a:xfrm>
                <a:off x="2705234" y="5104944"/>
                <a:ext cx="1033200" cy="954300"/>
              </a:xfrm>
              <a:prstGeom prst="rect">
                <a:avLst/>
              </a:prstGeom>
              <a:noFill/>
              <a:ln>
                <a:noFill/>
              </a:ln>
            </p:spPr>
            <p:txBody>
              <a:bodyPr spcFirstLastPara="1" wrap="square" lIns="0" tIns="34275" rIns="0" bIns="34275" anchor="t" anchorCtr="0">
                <a:spAutoFit/>
              </a:bodyPr>
              <a:lstStyle/>
              <a:p>
                <a:pPr marL="0" marR="0" lvl="0" indent="0" algn="ctr" rtl="0">
                  <a:spcBef>
                    <a:spcPts val="0"/>
                  </a:spcBef>
                  <a:spcAft>
                    <a:spcPts val="0"/>
                  </a:spcAft>
                  <a:buClr>
                    <a:schemeClr val="dk1"/>
                  </a:buClr>
                  <a:buSzPts val="1400"/>
                  <a:buFont typeface="Calibri"/>
                  <a:buNone/>
                </a:pPr>
                <a:r>
                  <a:rPr lang="en" sz="1400" b="0" i="0" u="none" strike="noStrike" cap="none">
                    <a:solidFill>
                      <a:schemeClr val="dk1"/>
                    </a:solidFill>
                    <a:latin typeface="Calibri"/>
                    <a:ea typeface="Calibri"/>
                    <a:cs typeface="Calibri"/>
                    <a:sym typeface="Calibri"/>
                  </a:rPr>
                  <a:t>Item Writing Workshop</a:t>
                </a:r>
                <a:endParaRPr sz="1400" b="0" i="0" u="none" strike="noStrike" cap="none">
                  <a:solidFill>
                    <a:schemeClr val="dk1"/>
                  </a:solidFill>
                  <a:latin typeface="Calibri"/>
                  <a:ea typeface="Calibri"/>
                  <a:cs typeface="Calibri"/>
                  <a:sym typeface="Calibri"/>
                </a:endParaRPr>
              </a:p>
            </p:txBody>
          </p:sp>
          <p:sp>
            <p:nvSpPr>
              <p:cNvPr id="41" name="Google Shape;146;p25"/>
              <p:cNvSpPr txBox="1"/>
              <p:nvPr/>
            </p:nvSpPr>
            <p:spPr>
              <a:xfrm>
                <a:off x="2724020" y="4248208"/>
                <a:ext cx="1033200" cy="318000"/>
              </a:xfrm>
              <a:prstGeom prst="rect">
                <a:avLst/>
              </a:prstGeom>
              <a:noFill/>
              <a:ln>
                <a:noFill/>
              </a:ln>
            </p:spPr>
            <p:txBody>
              <a:bodyPr spcFirstLastPara="1" wrap="square" lIns="0" tIns="34275" rIns="0" bIns="34275" anchor="t" anchorCtr="0">
                <a:spAutoFit/>
              </a:bodyPr>
              <a:lstStyle/>
              <a:p>
                <a:pPr marL="0" marR="0" lvl="0" indent="0" algn="ctr" rtl="0">
                  <a:spcBef>
                    <a:spcPts val="0"/>
                  </a:spcBef>
                  <a:spcAft>
                    <a:spcPts val="0"/>
                  </a:spcAft>
                  <a:buClr>
                    <a:schemeClr val="lt1"/>
                  </a:buClr>
                  <a:buSzPts val="1100"/>
                  <a:buFont typeface="Calibri"/>
                  <a:buNone/>
                </a:pPr>
                <a:r>
                  <a:rPr lang="en" sz="1100" b="1" i="0" u="none" strike="noStrike" cap="none">
                    <a:solidFill>
                      <a:schemeClr val="lt1"/>
                    </a:solidFill>
                    <a:latin typeface="Calibri"/>
                    <a:ea typeface="Calibri"/>
                    <a:cs typeface="Calibri"/>
                    <a:sym typeface="Calibri"/>
                  </a:rPr>
                  <a:t>January 2019</a:t>
                </a:r>
                <a:endParaRPr sz="1400" b="0" i="0" u="none" strike="noStrike" cap="none">
                  <a:solidFill>
                    <a:schemeClr val="dk1"/>
                  </a:solidFill>
                  <a:latin typeface="Calibri"/>
                  <a:ea typeface="Calibri"/>
                  <a:cs typeface="Calibri"/>
                  <a:sym typeface="Calibri"/>
                </a:endParaRPr>
              </a:p>
            </p:txBody>
          </p:sp>
        </p:grpSp>
        <p:grpSp>
          <p:nvGrpSpPr>
            <p:cNvPr id="9" name="Google Shape;147;p25"/>
            <p:cNvGrpSpPr/>
            <p:nvPr/>
          </p:nvGrpSpPr>
          <p:grpSpPr>
            <a:xfrm>
              <a:off x="2868782" y="2965465"/>
              <a:ext cx="789198" cy="1358277"/>
              <a:chOff x="3825042" y="4248208"/>
              <a:chExt cx="1052264" cy="1811036"/>
            </a:xfrm>
          </p:grpSpPr>
          <p:cxnSp>
            <p:nvCxnSpPr>
              <p:cNvPr id="36" name="Google Shape;148;p25"/>
              <p:cNvCxnSpPr/>
              <p:nvPr/>
            </p:nvCxnSpPr>
            <p:spPr>
              <a:xfrm>
                <a:off x="4335174" y="4501121"/>
                <a:ext cx="0" cy="457200"/>
              </a:xfrm>
              <a:prstGeom prst="straightConnector1">
                <a:avLst/>
              </a:prstGeom>
              <a:noFill/>
              <a:ln w="25400" cap="rnd" cmpd="sng">
                <a:solidFill>
                  <a:srgbClr val="CE7B44"/>
                </a:solidFill>
                <a:prstDash val="solid"/>
                <a:round/>
                <a:headEnd type="none" w="sm" len="sm"/>
                <a:tailEnd type="oval" w="lg" len="lg"/>
              </a:ln>
            </p:spPr>
          </p:cxnSp>
          <p:sp>
            <p:nvSpPr>
              <p:cNvPr id="37" name="Google Shape;149;p25"/>
              <p:cNvSpPr txBox="1"/>
              <p:nvPr/>
            </p:nvSpPr>
            <p:spPr>
              <a:xfrm>
                <a:off x="3825042" y="5104944"/>
                <a:ext cx="1033200" cy="954300"/>
              </a:xfrm>
              <a:prstGeom prst="rect">
                <a:avLst/>
              </a:prstGeom>
              <a:noFill/>
              <a:ln>
                <a:noFill/>
              </a:ln>
            </p:spPr>
            <p:txBody>
              <a:bodyPr spcFirstLastPara="1" wrap="square" lIns="0" tIns="34275" rIns="0" bIns="34275" anchor="t" anchorCtr="0">
                <a:spAutoFit/>
              </a:bodyPr>
              <a:lstStyle/>
              <a:p>
                <a:pPr marL="0" marR="0" lvl="0" indent="0" algn="ctr" rtl="0">
                  <a:spcBef>
                    <a:spcPts val="0"/>
                  </a:spcBef>
                  <a:spcAft>
                    <a:spcPts val="0"/>
                  </a:spcAft>
                  <a:buClr>
                    <a:schemeClr val="dk1"/>
                  </a:buClr>
                  <a:buSzPts val="1400"/>
                  <a:buFont typeface="Calibri"/>
                  <a:buNone/>
                </a:pPr>
                <a:r>
                  <a:rPr lang="en" sz="1400" b="0" i="0" u="none" strike="noStrike" cap="none">
                    <a:solidFill>
                      <a:schemeClr val="dk1"/>
                    </a:solidFill>
                    <a:latin typeface="Calibri"/>
                    <a:ea typeface="Calibri"/>
                    <a:cs typeface="Calibri"/>
                    <a:sym typeface="Calibri"/>
                  </a:rPr>
                  <a:t>Beta Test   &amp; Item Analysis</a:t>
                </a:r>
                <a:endParaRPr sz="1400" b="0" i="0" u="none" strike="noStrike" cap="none">
                  <a:solidFill>
                    <a:schemeClr val="dk1"/>
                  </a:solidFill>
                  <a:latin typeface="Calibri"/>
                  <a:ea typeface="Calibri"/>
                  <a:cs typeface="Calibri"/>
                  <a:sym typeface="Calibri"/>
                </a:endParaRPr>
              </a:p>
            </p:txBody>
          </p:sp>
          <p:sp>
            <p:nvSpPr>
              <p:cNvPr id="38" name="Google Shape;150;p25"/>
              <p:cNvSpPr txBox="1"/>
              <p:nvPr/>
            </p:nvSpPr>
            <p:spPr>
              <a:xfrm>
                <a:off x="3844106" y="4248208"/>
                <a:ext cx="1033200" cy="318000"/>
              </a:xfrm>
              <a:prstGeom prst="rect">
                <a:avLst/>
              </a:prstGeom>
              <a:noFill/>
              <a:ln>
                <a:noFill/>
              </a:ln>
            </p:spPr>
            <p:txBody>
              <a:bodyPr spcFirstLastPara="1" wrap="square" lIns="0" tIns="34275" rIns="0" bIns="34275" anchor="t" anchorCtr="0">
                <a:spAutoFit/>
              </a:bodyPr>
              <a:lstStyle/>
              <a:p>
                <a:pPr marL="0" marR="0" lvl="0" indent="0" algn="ctr" rtl="0">
                  <a:spcBef>
                    <a:spcPts val="0"/>
                  </a:spcBef>
                  <a:spcAft>
                    <a:spcPts val="0"/>
                  </a:spcAft>
                  <a:buClr>
                    <a:schemeClr val="lt1"/>
                  </a:buClr>
                  <a:buSzPts val="1100"/>
                  <a:buFont typeface="Calibri"/>
                  <a:buNone/>
                </a:pPr>
                <a:r>
                  <a:rPr lang="en" sz="1100" b="1" i="0" u="none" strike="noStrike" cap="none">
                    <a:solidFill>
                      <a:schemeClr val="lt1"/>
                    </a:solidFill>
                    <a:latin typeface="Calibri"/>
                    <a:ea typeface="Calibri"/>
                    <a:cs typeface="Calibri"/>
                    <a:sym typeface="Calibri"/>
                  </a:rPr>
                  <a:t>May 2019</a:t>
                </a:r>
                <a:endParaRPr sz="1400" b="0" i="0" u="none" strike="noStrike" cap="none">
                  <a:solidFill>
                    <a:schemeClr val="dk1"/>
                  </a:solidFill>
                  <a:latin typeface="Calibri"/>
                  <a:ea typeface="Calibri"/>
                  <a:cs typeface="Calibri"/>
                  <a:sym typeface="Calibri"/>
                </a:endParaRPr>
              </a:p>
            </p:txBody>
          </p:sp>
        </p:grpSp>
        <p:grpSp>
          <p:nvGrpSpPr>
            <p:cNvPr id="10" name="Google Shape;151;p25"/>
            <p:cNvGrpSpPr/>
            <p:nvPr/>
          </p:nvGrpSpPr>
          <p:grpSpPr>
            <a:xfrm>
              <a:off x="3772392" y="2965465"/>
              <a:ext cx="859950" cy="1358277"/>
              <a:chOff x="5029856" y="4248208"/>
              <a:chExt cx="1146600" cy="1811036"/>
            </a:xfrm>
          </p:grpSpPr>
          <p:cxnSp>
            <p:nvCxnSpPr>
              <p:cNvPr id="33" name="Google Shape;152;p25"/>
              <p:cNvCxnSpPr/>
              <p:nvPr/>
            </p:nvCxnSpPr>
            <p:spPr>
              <a:xfrm>
                <a:off x="5595014" y="4501121"/>
                <a:ext cx="0" cy="457200"/>
              </a:xfrm>
              <a:prstGeom prst="straightConnector1">
                <a:avLst/>
              </a:prstGeom>
              <a:noFill/>
              <a:ln w="25400" cap="rnd" cmpd="sng">
                <a:solidFill>
                  <a:srgbClr val="CE7B44"/>
                </a:solidFill>
                <a:prstDash val="solid"/>
                <a:round/>
                <a:headEnd type="none" w="sm" len="sm"/>
                <a:tailEnd type="oval" w="lg" len="lg"/>
              </a:ln>
            </p:spPr>
          </p:cxnSp>
          <p:sp>
            <p:nvSpPr>
              <p:cNvPr id="34" name="Google Shape;153;p25"/>
              <p:cNvSpPr txBox="1"/>
              <p:nvPr/>
            </p:nvSpPr>
            <p:spPr>
              <a:xfrm>
                <a:off x="5029856" y="5104944"/>
                <a:ext cx="1146600" cy="954300"/>
              </a:xfrm>
              <a:prstGeom prst="rect">
                <a:avLst/>
              </a:prstGeom>
              <a:noFill/>
              <a:ln>
                <a:noFill/>
              </a:ln>
            </p:spPr>
            <p:txBody>
              <a:bodyPr spcFirstLastPara="1" wrap="square" lIns="0" tIns="34275" rIns="0" bIns="34275" anchor="t" anchorCtr="0">
                <a:spAutoFit/>
              </a:bodyPr>
              <a:lstStyle/>
              <a:p>
                <a:pPr marL="0" marR="0" lvl="0" indent="0" algn="ctr" rtl="0">
                  <a:spcBef>
                    <a:spcPts val="0"/>
                  </a:spcBef>
                  <a:spcAft>
                    <a:spcPts val="0"/>
                  </a:spcAft>
                  <a:buClr>
                    <a:schemeClr val="dk1"/>
                  </a:buClr>
                  <a:buSzPts val="1400"/>
                  <a:buFont typeface="Calibri"/>
                  <a:buNone/>
                </a:pPr>
                <a:r>
                  <a:rPr lang="en" sz="1400" b="1" i="0" u="none" strike="noStrike" cap="none">
                    <a:solidFill>
                      <a:schemeClr val="dk1"/>
                    </a:solidFill>
                    <a:latin typeface="Calibri"/>
                    <a:ea typeface="Calibri"/>
                    <a:cs typeface="Calibri"/>
                    <a:sym typeface="Calibri"/>
                  </a:rPr>
                  <a:t>Launch at National Conference</a:t>
                </a:r>
                <a:endParaRPr sz="1400" b="0" i="0" u="none" strike="noStrike" cap="none">
                  <a:solidFill>
                    <a:schemeClr val="dk1"/>
                  </a:solidFill>
                  <a:latin typeface="Calibri"/>
                  <a:ea typeface="Calibri"/>
                  <a:cs typeface="Calibri"/>
                  <a:sym typeface="Calibri"/>
                </a:endParaRPr>
              </a:p>
            </p:txBody>
          </p:sp>
          <p:sp>
            <p:nvSpPr>
              <p:cNvPr id="35" name="Google Shape;154;p25"/>
              <p:cNvSpPr txBox="1"/>
              <p:nvPr/>
            </p:nvSpPr>
            <p:spPr>
              <a:xfrm>
                <a:off x="5082972" y="4248208"/>
                <a:ext cx="1033200" cy="318000"/>
              </a:xfrm>
              <a:prstGeom prst="rect">
                <a:avLst/>
              </a:prstGeom>
              <a:noFill/>
              <a:ln>
                <a:noFill/>
              </a:ln>
            </p:spPr>
            <p:txBody>
              <a:bodyPr spcFirstLastPara="1" wrap="square" lIns="0" tIns="34275" rIns="0" bIns="34275" anchor="t" anchorCtr="0">
                <a:spAutoFit/>
              </a:bodyPr>
              <a:lstStyle/>
              <a:p>
                <a:pPr marL="0" marR="0" lvl="0" indent="0" algn="ctr" rtl="0">
                  <a:spcBef>
                    <a:spcPts val="0"/>
                  </a:spcBef>
                  <a:spcAft>
                    <a:spcPts val="0"/>
                  </a:spcAft>
                  <a:buClr>
                    <a:schemeClr val="lt1"/>
                  </a:buClr>
                  <a:buSzPts val="1100"/>
                  <a:buFont typeface="Calibri"/>
                  <a:buNone/>
                </a:pPr>
                <a:r>
                  <a:rPr lang="en" sz="1100" b="1" i="0" u="none" strike="noStrike" cap="none">
                    <a:solidFill>
                      <a:schemeClr val="lt1"/>
                    </a:solidFill>
                    <a:latin typeface="Calibri"/>
                    <a:ea typeface="Calibri"/>
                    <a:cs typeface="Calibri"/>
                    <a:sym typeface="Calibri"/>
                  </a:rPr>
                  <a:t>June 2019</a:t>
                </a:r>
                <a:endParaRPr sz="1400" b="0" i="0" u="none" strike="noStrike" cap="none">
                  <a:solidFill>
                    <a:schemeClr val="dk1"/>
                  </a:solidFill>
                  <a:latin typeface="Calibri"/>
                  <a:ea typeface="Calibri"/>
                  <a:cs typeface="Calibri"/>
                  <a:sym typeface="Calibri"/>
                </a:endParaRPr>
              </a:p>
            </p:txBody>
          </p:sp>
        </p:grpSp>
        <p:grpSp>
          <p:nvGrpSpPr>
            <p:cNvPr id="11" name="Google Shape;155;p25"/>
            <p:cNvGrpSpPr/>
            <p:nvPr/>
          </p:nvGrpSpPr>
          <p:grpSpPr>
            <a:xfrm>
              <a:off x="4855498" y="2965475"/>
              <a:ext cx="1053900" cy="927175"/>
              <a:chOff x="7303992" y="4248222"/>
              <a:chExt cx="1405200" cy="1236233"/>
            </a:xfrm>
          </p:grpSpPr>
          <p:cxnSp>
            <p:nvCxnSpPr>
              <p:cNvPr id="30" name="Google Shape;156;p25"/>
              <p:cNvCxnSpPr/>
              <p:nvPr/>
            </p:nvCxnSpPr>
            <p:spPr>
              <a:xfrm>
                <a:off x="7996838" y="4501121"/>
                <a:ext cx="0" cy="457200"/>
              </a:xfrm>
              <a:prstGeom prst="straightConnector1">
                <a:avLst/>
              </a:prstGeom>
              <a:noFill/>
              <a:ln w="25400" cap="rnd" cmpd="sng">
                <a:solidFill>
                  <a:srgbClr val="CE7B44"/>
                </a:solidFill>
                <a:prstDash val="solid"/>
                <a:round/>
                <a:headEnd type="none" w="sm" len="sm"/>
                <a:tailEnd type="oval" w="lg" len="lg"/>
              </a:ln>
            </p:spPr>
          </p:cxnSp>
          <p:sp>
            <p:nvSpPr>
              <p:cNvPr id="31" name="Google Shape;157;p25"/>
              <p:cNvSpPr txBox="1"/>
              <p:nvPr/>
            </p:nvSpPr>
            <p:spPr>
              <a:xfrm>
                <a:off x="7303992" y="4248222"/>
                <a:ext cx="1405200" cy="318000"/>
              </a:xfrm>
              <a:prstGeom prst="rect">
                <a:avLst/>
              </a:prstGeom>
              <a:noFill/>
              <a:ln>
                <a:noFill/>
              </a:ln>
            </p:spPr>
            <p:txBody>
              <a:bodyPr spcFirstLastPara="1" wrap="square" lIns="0" tIns="34275" rIns="0" bIns="34275" anchor="t" anchorCtr="0">
                <a:spAutoFit/>
              </a:bodyPr>
              <a:lstStyle/>
              <a:p>
                <a:pPr marL="0" marR="0" lvl="0" indent="0" algn="ctr" rtl="0">
                  <a:spcBef>
                    <a:spcPts val="0"/>
                  </a:spcBef>
                  <a:spcAft>
                    <a:spcPts val="0"/>
                  </a:spcAft>
                  <a:buClr>
                    <a:schemeClr val="lt1"/>
                  </a:buClr>
                  <a:buSzPts val="1100"/>
                  <a:buFont typeface="Calibri"/>
                  <a:buNone/>
                </a:pPr>
                <a:r>
                  <a:rPr lang="en" sz="1100" b="1">
                    <a:solidFill>
                      <a:schemeClr val="lt1"/>
                    </a:solidFill>
                    <a:latin typeface="Calibri"/>
                    <a:ea typeface="Calibri"/>
                    <a:cs typeface="Calibri"/>
                    <a:sym typeface="Calibri"/>
                  </a:rPr>
                  <a:t>April 2021</a:t>
                </a:r>
                <a:endParaRPr sz="1400" b="0" i="0" u="none" strike="noStrike" cap="none">
                  <a:solidFill>
                    <a:schemeClr val="dk1"/>
                  </a:solidFill>
                  <a:latin typeface="Calibri"/>
                  <a:ea typeface="Calibri"/>
                  <a:cs typeface="Calibri"/>
                  <a:sym typeface="Calibri"/>
                </a:endParaRPr>
              </a:p>
            </p:txBody>
          </p:sp>
          <p:sp>
            <p:nvSpPr>
              <p:cNvPr id="32" name="Google Shape;158;p25"/>
              <p:cNvSpPr txBox="1"/>
              <p:nvPr/>
            </p:nvSpPr>
            <p:spPr>
              <a:xfrm>
                <a:off x="7334946" y="5104955"/>
                <a:ext cx="1351500" cy="379500"/>
              </a:xfrm>
              <a:prstGeom prst="rect">
                <a:avLst/>
              </a:prstGeom>
              <a:noFill/>
              <a:ln>
                <a:noFill/>
              </a:ln>
            </p:spPr>
            <p:txBody>
              <a:bodyPr spcFirstLastPara="1" wrap="square" lIns="0" tIns="34275" rIns="0" bIns="34275" anchor="t" anchorCtr="0">
                <a:spAutoFit/>
              </a:bodyPr>
              <a:lstStyle/>
              <a:p>
                <a:pPr marL="0" lvl="0" indent="0" algn="ctr" rtl="0">
                  <a:spcBef>
                    <a:spcPts val="0"/>
                  </a:spcBef>
                  <a:spcAft>
                    <a:spcPts val="0"/>
                  </a:spcAft>
                  <a:buClr>
                    <a:schemeClr val="dk1"/>
                  </a:buClr>
                  <a:buSzPts val="1400"/>
                  <a:buFont typeface="Calibri"/>
                  <a:buNone/>
                </a:pPr>
                <a:r>
                  <a:rPr lang="en">
                    <a:solidFill>
                      <a:schemeClr val="dk1"/>
                    </a:solidFill>
                    <a:latin typeface="Calibri"/>
                    <a:ea typeface="Calibri"/>
                    <a:cs typeface="Calibri"/>
                    <a:sym typeface="Calibri"/>
                  </a:rPr>
                  <a:t>Accreditation</a:t>
                </a:r>
                <a:endParaRPr sz="1400" b="0" i="0" u="none" strike="noStrike" cap="none">
                  <a:solidFill>
                    <a:schemeClr val="dk1"/>
                  </a:solidFill>
                  <a:latin typeface="Calibri"/>
                  <a:ea typeface="Calibri"/>
                  <a:cs typeface="Calibri"/>
                  <a:sym typeface="Calibri"/>
                </a:endParaRPr>
              </a:p>
            </p:txBody>
          </p:sp>
        </p:grpSp>
        <p:grpSp>
          <p:nvGrpSpPr>
            <p:cNvPr id="12" name="Google Shape;159;p25"/>
            <p:cNvGrpSpPr/>
            <p:nvPr/>
          </p:nvGrpSpPr>
          <p:grpSpPr>
            <a:xfrm>
              <a:off x="5931907" y="2965465"/>
              <a:ext cx="1045800" cy="1358285"/>
              <a:chOff x="9301924" y="4248208"/>
              <a:chExt cx="1394400" cy="1811047"/>
            </a:xfrm>
          </p:grpSpPr>
          <p:cxnSp>
            <p:nvCxnSpPr>
              <p:cNvPr id="27" name="Google Shape;160;p25"/>
              <p:cNvCxnSpPr/>
              <p:nvPr/>
            </p:nvCxnSpPr>
            <p:spPr>
              <a:xfrm>
                <a:off x="9999167" y="4501121"/>
                <a:ext cx="0" cy="457200"/>
              </a:xfrm>
              <a:prstGeom prst="straightConnector1">
                <a:avLst/>
              </a:prstGeom>
              <a:noFill/>
              <a:ln w="25400" cap="rnd" cmpd="sng">
                <a:solidFill>
                  <a:srgbClr val="CE7B44"/>
                </a:solidFill>
                <a:prstDash val="solid"/>
                <a:round/>
                <a:headEnd type="none" w="sm" len="sm"/>
                <a:tailEnd type="oval" w="lg" len="lg"/>
              </a:ln>
            </p:spPr>
          </p:cxnSp>
          <p:sp>
            <p:nvSpPr>
              <p:cNvPr id="28" name="Google Shape;161;p25"/>
              <p:cNvSpPr txBox="1"/>
              <p:nvPr/>
            </p:nvSpPr>
            <p:spPr>
              <a:xfrm>
                <a:off x="9301924" y="4248208"/>
                <a:ext cx="1394400" cy="318000"/>
              </a:xfrm>
              <a:prstGeom prst="rect">
                <a:avLst/>
              </a:prstGeom>
              <a:noFill/>
              <a:ln>
                <a:noFill/>
              </a:ln>
            </p:spPr>
            <p:txBody>
              <a:bodyPr spcFirstLastPara="1" wrap="square" lIns="0" tIns="34275" rIns="0" bIns="34275" anchor="t" anchorCtr="0">
                <a:spAutoFit/>
              </a:bodyPr>
              <a:lstStyle/>
              <a:p>
                <a:pPr marL="0" marR="0" lvl="0" indent="0" algn="ctr" rtl="0">
                  <a:spcBef>
                    <a:spcPts val="0"/>
                  </a:spcBef>
                  <a:spcAft>
                    <a:spcPts val="0"/>
                  </a:spcAft>
                  <a:buClr>
                    <a:schemeClr val="lt1"/>
                  </a:buClr>
                  <a:buSzPts val="1100"/>
                  <a:buFont typeface="Calibri"/>
                  <a:buNone/>
                </a:pPr>
                <a:r>
                  <a:rPr lang="en" sz="1100" b="1">
                    <a:solidFill>
                      <a:schemeClr val="lt1"/>
                    </a:solidFill>
                    <a:latin typeface="Calibri"/>
                    <a:ea typeface="Calibri"/>
                    <a:cs typeface="Calibri"/>
                    <a:sym typeface="Calibri"/>
                  </a:rPr>
                  <a:t>August 2021</a:t>
                </a:r>
                <a:endParaRPr sz="1400" b="0" i="0" u="none" strike="noStrike" cap="none">
                  <a:solidFill>
                    <a:schemeClr val="dk1"/>
                  </a:solidFill>
                  <a:latin typeface="Calibri"/>
                  <a:ea typeface="Calibri"/>
                  <a:cs typeface="Calibri"/>
                  <a:sym typeface="Calibri"/>
                </a:endParaRPr>
              </a:p>
            </p:txBody>
          </p:sp>
          <p:sp>
            <p:nvSpPr>
              <p:cNvPr id="29" name="Google Shape;162;p25"/>
              <p:cNvSpPr txBox="1"/>
              <p:nvPr/>
            </p:nvSpPr>
            <p:spPr>
              <a:xfrm>
                <a:off x="9396349" y="5104955"/>
                <a:ext cx="1205700" cy="954300"/>
              </a:xfrm>
              <a:prstGeom prst="rect">
                <a:avLst/>
              </a:prstGeom>
              <a:noFill/>
              <a:ln>
                <a:noFill/>
              </a:ln>
            </p:spPr>
            <p:txBody>
              <a:bodyPr spcFirstLastPara="1" wrap="square" lIns="0" tIns="34275" rIns="0" bIns="34275" anchor="t" anchorCtr="0">
                <a:spAutoFit/>
              </a:bodyPr>
              <a:lstStyle/>
              <a:p>
                <a:pPr marL="0" marR="0" lvl="0" indent="0" algn="ctr" rtl="0">
                  <a:spcBef>
                    <a:spcPts val="0"/>
                  </a:spcBef>
                  <a:spcAft>
                    <a:spcPts val="0"/>
                  </a:spcAft>
                  <a:buClr>
                    <a:schemeClr val="dk1"/>
                  </a:buClr>
                  <a:buSzPts val="1400"/>
                  <a:buFont typeface="Calibri"/>
                  <a:buNone/>
                </a:pPr>
                <a:r>
                  <a:rPr lang="en">
                    <a:solidFill>
                      <a:schemeClr val="dk1"/>
                    </a:solidFill>
                    <a:latin typeface="Calibri"/>
                    <a:ea typeface="Calibri"/>
                    <a:cs typeface="Calibri"/>
                    <a:sym typeface="Calibri"/>
                  </a:rPr>
                  <a:t>Slack Community Launched</a:t>
                </a:r>
                <a:endParaRPr sz="1400" b="0" i="0" u="none" strike="noStrike" cap="none">
                  <a:solidFill>
                    <a:schemeClr val="dk1"/>
                  </a:solidFill>
                  <a:latin typeface="Calibri"/>
                  <a:ea typeface="Calibri"/>
                  <a:cs typeface="Calibri"/>
                  <a:sym typeface="Calibri"/>
                </a:endParaRPr>
              </a:p>
            </p:txBody>
          </p:sp>
        </p:grpSp>
        <p:grpSp>
          <p:nvGrpSpPr>
            <p:cNvPr id="13" name="Google Shape;163;p25"/>
            <p:cNvGrpSpPr/>
            <p:nvPr/>
          </p:nvGrpSpPr>
          <p:grpSpPr>
            <a:xfrm>
              <a:off x="6923251" y="2965475"/>
              <a:ext cx="1122525" cy="1358275"/>
              <a:chOff x="10581513" y="4248222"/>
              <a:chExt cx="1496700" cy="1811033"/>
            </a:xfrm>
          </p:grpSpPr>
          <p:cxnSp>
            <p:nvCxnSpPr>
              <p:cNvPr id="24" name="Google Shape;164;p25"/>
              <p:cNvCxnSpPr/>
              <p:nvPr/>
            </p:nvCxnSpPr>
            <p:spPr>
              <a:xfrm>
                <a:off x="11313062" y="4501121"/>
                <a:ext cx="0" cy="457200"/>
              </a:xfrm>
              <a:prstGeom prst="straightConnector1">
                <a:avLst/>
              </a:prstGeom>
              <a:noFill/>
              <a:ln w="25400" cap="rnd" cmpd="sng">
                <a:solidFill>
                  <a:srgbClr val="CE7B44"/>
                </a:solidFill>
                <a:prstDash val="solid"/>
                <a:round/>
                <a:headEnd type="none" w="sm" len="sm"/>
                <a:tailEnd type="oval" w="lg" len="lg"/>
              </a:ln>
            </p:spPr>
          </p:cxnSp>
          <p:sp>
            <p:nvSpPr>
              <p:cNvPr id="25" name="Google Shape;165;p25"/>
              <p:cNvSpPr txBox="1"/>
              <p:nvPr/>
            </p:nvSpPr>
            <p:spPr>
              <a:xfrm>
                <a:off x="10716581" y="4248222"/>
                <a:ext cx="1186500" cy="318000"/>
              </a:xfrm>
              <a:prstGeom prst="rect">
                <a:avLst/>
              </a:prstGeom>
              <a:noFill/>
              <a:ln>
                <a:noFill/>
              </a:ln>
            </p:spPr>
            <p:txBody>
              <a:bodyPr spcFirstLastPara="1" wrap="square" lIns="0" tIns="34275" rIns="0" bIns="34275" anchor="t" anchorCtr="0">
                <a:spAutoFit/>
              </a:bodyPr>
              <a:lstStyle/>
              <a:p>
                <a:pPr marL="0" marR="0" lvl="0" indent="0" algn="ctr" rtl="0">
                  <a:spcBef>
                    <a:spcPts val="0"/>
                  </a:spcBef>
                  <a:spcAft>
                    <a:spcPts val="0"/>
                  </a:spcAft>
                  <a:buClr>
                    <a:schemeClr val="lt1"/>
                  </a:buClr>
                  <a:buSzPts val="1100"/>
                  <a:buFont typeface="Calibri"/>
                  <a:buNone/>
                </a:pPr>
                <a:r>
                  <a:rPr lang="en" sz="1100" b="1">
                    <a:solidFill>
                      <a:schemeClr val="lt1"/>
                    </a:solidFill>
                    <a:latin typeface="Calibri"/>
                    <a:ea typeface="Calibri"/>
                    <a:cs typeface="Calibri"/>
                    <a:sym typeface="Calibri"/>
                  </a:rPr>
                  <a:t>January 2022</a:t>
                </a:r>
                <a:endParaRPr sz="1400" b="0" i="0" u="none" strike="noStrike" cap="none">
                  <a:solidFill>
                    <a:schemeClr val="dk1"/>
                  </a:solidFill>
                  <a:latin typeface="Calibri"/>
                  <a:ea typeface="Calibri"/>
                  <a:cs typeface="Calibri"/>
                  <a:sym typeface="Calibri"/>
                </a:endParaRPr>
              </a:p>
            </p:txBody>
          </p:sp>
          <p:sp>
            <p:nvSpPr>
              <p:cNvPr id="26" name="Google Shape;166;p25"/>
              <p:cNvSpPr txBox="1"/>
              <p:nvPr/>
            </p:nvSpPr>
            <p:spPr>
              <a:xfrm>
                <a:off x="10581513" y="5104955"/>
                <a:ext cx="1496700" cy="954300"/>
              </a:xfrm>
              <a:prstGeom prst="rect">
                <a:avLst/>
              </a:prstGeom>
              <a:noFill/>
              <a:ln>
                <a:noFill/>
              </a:ln>
            </p:spPr>
            <p:txBody>
              <a:bodyPr spcFirstLastPara="1" wrap="square" lIns="0" tIns="34275" rIns="0" bIns="34275" anchor="t" anchorCtr="0">
                <a:spAutoFit/>
              </a:bodyPr>
              <a:lstStyle/>
              <a:p>
                <a:pPr marL="0" marR="0" lvl="0" indent="0" algn="ctr" rtl="0">
                  <a:spcBef>
                    <a:spcPts val="0"/>
                  </a:spcBef>
                  <a:spcAft>
                    <a:spcPts val="0"/>
                  </a:spcAft>
                  <a:buClr>
                    <a:schemeClr val="dk1"/>
                  </a:buClr>
                  <a:buSzPts val="1400"/>
                  <a:buFont typeface="Calibri"/>
                  <a:buNone/>
                </a:pPr>
                <a:r>
                  <a:rPr lang="en">
                    <a:solidFill>
                      <a:schemeClr val="dk1"/>
                    </a:solidFill>
                    <a:latin typeface="Calibri"/>
                    <a:ea typeface="Calibri"/>
                    <a:cs typeface="Calibri"/>
                    <a:sym typeface="Calibri"/>
                  </a:rPr>
                  <a:t>Recertification &amp; First 100+ Club Members</a:t>
                </a:r>
                <a:endParaRPr sz="1400" b="0" i="0" u="none" strike="noStrike" cap="none">
                  <a:solidFill>
                    <a:schemeClr val="dk1"/>
                  </a:solidFill>
                  <a:latin typeface="Calibri"/>
                  <a:ea typeface="Calibri"/>
                  <a:cs typeface="Calibri"/>
                  <a:sym typeface="Calibri"/>
                </a:endParaRPr>
              </a:p>
            </p:txBody>
          </p:sp>
        </p:grpSp>
        <p:grpSp>
          <p:nvGrpSpPr>
            <p:cNvPr id="14" name="Google Shape;167;p25"/>
            <p:cNvGrpSpPr/>
            <p:nvPr/>
          </p:nvGrpSpPr>
          <p:grpSpPr>
            <a:xfrm>
              <a:off x="237061" y="2960893"/>
              <a:ext cx="1053849" cy="1131872"/>
              <a:chOff x="316081" y="4242112"/>
              <a:chExt cx="1405132" cy="1509163"/>
            </a:xfrm>
          </p:grpSpPr>
          <p:sp>
            <p:nvSpPr>
              <p:cNvPr id="21" name="Google Shape;168;p25"/>
              <p:cNvSpPr txBox="1"/>
              <p:nvPr/>
            </p:nvSpPr>
            <p:spPr>
              <a:xfrm>
                <a:off x="316081" y="5104944"/>
                <a:ext cx="1405132" cy="646331"/>
              </a:xfrm>
              <a:prstGeom prst="rect">
                <a:avLst/>
              </a:prstGeom>
              <a:noFill/>
              <a:ln>
                <a:noFill/>
              </a:ln>
            </p:spPr>
            <p:txBody>
              <a:bodyPr spcFirstLastPara="1" wrap="square" lIns="0" tIns="34275" rIns="0" bIns="34275" anchor="t" anchorCtr="0">
                <a:spAutoFit/>
              </a:bodyPr>
              <a:lstStyle/>
              <a:p>
                <a:pPr marL="0" marR="0" lvl="0" indent="0" algn="ctr" rtl="0">
                  <a:spcBef>
                    <a:spcPts val="0"/>
                  </a:spcBef>
                  <a:spcAft>
                    <a:spcPts val="0"/>
                  </a:spcAft>
                  <a:buClr>
                    <a:schemeClr val="dk1"/>
                  </a:buClr>
                  <a:buSzPts val="1400"/>
                  <a:buFont typeface="Calibri"/>
                  <a:buNone/>
                </a:pPr>
                <a:r>
                  <a:rPr lang="en" sz="1400" b="0" i="0" u="none" strike="noStrike" cap="none">
                    <a:solidFill>
                      <a:schemeClr val="dk1"/>
                    </a:solidFill>
                    <a:latin typeface="Calibri"/>
                    <a:ea typeface="Calibri"/>
                    <a:cs typeface="Calibri"/>
                    <a:sym typeface="Calibri"/>
                  </a:rPr>
                  <a:t>Board Approval</a:t>
                </a:r>
                <a:endParaRPr sz="1400" b="0" i="0" u="none" strike="noStrike" cap="none">
                  <a:solidFill>
                    <a:schemeClr val="dk1"/>
                  </a:solidFill>
                  <a:latin typeface="Calibri"/>
                  <a:ea typeface="Calibri"/>
                  <a:cs typeface="Calibri"/>
                  <a:sym typeface="Calibri"/>
                </a:endParaRPr>
              </a:p>
            </p:txBody>
          </p:sp>
          <p:sp>
            <p:nvSpPr>
              <p:cNvPr id="22" name="Google Shape;169;p25"/>
              <p:cNvSpPr txBox="1"/>
              <p:nvPr/>
            </p:nvSpPr>
            <p:spPr>
              <a:xfrm>
                <a:off x="556508" y="4242112"/>
                <a:ext cx="932073" cy="307777"/>
              </a:xfrm>
              <a:prstGeom prst="rect">
                <a:avLst/>
              </a:prstGeom>
              <a:noFill/>
              <a:ln>
                <a:noFill/>
              </a:ln>
            </p:spPr>
            <p:txBody>
              <a:bodyPr spcFirstLastPara="1" wrap="square" lIns="0" tIns="34275" rIns="0" bIns="34275" anchor="t" anchorCtr="0">
                <a:spAutoFit/>
              </a:bodyPr>
              <a:lstStyle/>
              <a:p>
                <a:pPr marL="0" marR="0" lvl="0" indent="0" algn="ctr" rtl="0">
                  <a:spcBef>
                    <a:spcPts val="0"/>
                  </a:spcBef>
                  <a:spcAft>
                    <a:spcPts val="0"/>
                  </a:spcAft>
                  <a:buClr>
                    <a:schemeClr val="lt1"/>
                  </a:buClr>
                  <a:buSzPts val="1100"/>
                  <a:buFont typeface="Calibri"/>
                  <a:buNone/>
                </a:pPr>
                <a:r>
                  <a:rPr lang="en" sz="1100" b="1" i="0" u="none" strike="noStrike" cap="none">
                    <a:solidFill>
                      <a:schemeClr val="lt1"/>
                    </a:solidFill>
                    <a:latin typeface="Calibri"/>
                    <a:ea typeface="Calibri"/>
                    <a:cs typeface="Calibri"/>
                    <a:sym typeface="Calibri"/>
                  </a:rPr>
                  <a:t>Spring 2018</a:t>
                </a:r>
                <a:endParaRPr sz="1400" b="0" i="0" u="none" strike="noStrike" cap="none">
                  <a:solidFill>
                    <a:schemeClr val="dk1"/>
                  </a:solidFill>
                  <a:latin typeface="Calibri"/>
                  <a:ea typeface="Calibri"/>
                  <a:cs typeface="Calibri"/>
                  <a:sym typeface="Calibri"/>
                </a:endParaRPr>
              </a:p>
            </p:txBody>
          </p:sp>
          <p:cxnSp>
            <p:nvCxnSpPr>
              <p:cNvPr id="23" name="Google Shape;170;p25"/>
              <p:cNvCxnSpPr/>
              <p:nvPr/>
            </p:nvCxnSpPr>
            <p:spPr>
              <a:xfrm>
                <a:off x="1025046" y="4501121"/>
                <a:ext cx="0" cy="457200"/>
              </a:xfrm>
              <a:prstGeom prst="straightConnector1">
                <a:avLst/>
              </a:prstGeom>
              <a:noFill/>
              <a:ln w="25400" cap="rnd" cmpd="sng">
                <a:solidFill>
                  <a:srgbClr val="CE7B44"/>
                </a:solidFill>
                <a:prstDash val="solid"/>
                <a:round/>
                <a:headEnd type="none" w="sm" len="sm"/>
                <a:tailEnd type="oval" w="lg" len="lg"/>
              </a:ln>
            </p:spPr>
          </p:cxnSp>
        </p:grpSp>
        <p:grpSp>
          <p:nvGrpSpPr>
            <p:cNvPr id="15" name="Google Shape;171;p25"/>
            <p:cNvGrpSpPr/>
            <p:nvPr/>
          </p:nvGrpSpPr>
          <p:grpSpPr>
            <a:xfrm>
              <a:off x="7956526" y="2965475"/>
              <a:ext cx="1053900" cy="1358267"/>
              <a:chOff x="10708836" y="4248222"/>
              <a:chExt cx="1405200" cy="1811022"/>
            </a:xfrm>
          </p:grpSpPr>
          <p:cxnSp>
            <p:nvCxnSpPr>
              <p:cNvPr id="18" name="Google Shape;172;p25"/>
              <p:cNvCxnSpPr/>
              <p:nvPr/>
            </p:nvCxnSpPr>
            <p:spPr>
              <a:xfrm>
                <a:off x="11414662" y="4501121"/>
                <a:ext cx="0" cy="457200"/>
              </a:xfrm>
              <a:prstGeom prst="straightConnector1">
                <a:avLst/>
              </a:prstGeom>
              <a:noFill/>
              <a:ln w="25400" cap="rnd" cmpd="sng">
                <a:solidFill>
                  <a:srgbClr val="CE7B44"/>
                </a:solidFill>
                <a:prstDash val="solid"/>
                <a:round/>
                <a:headEnd type="none" w="sm" len="sm"/>
                <a:tailEnd type="oval" w="lg" len="lg"/>
              </a:ln>
            </p:spPr>
          </p:cxnSp>
          <p:sp>
            <p:nvSpPr>
              <p:cNvPr id="19" name="Google Shape;173;p25"/>
              <p:cNvSpPr txBox="1"/>
              <p:nvPr/>
            </p:nvSpPr>
            <p:spPr>
              <a:xfrm>
                <a:off x="10708836" y="4248222"/>
                <a:ext cx="1405200" cy="318000"/>
              </a:xfrm>
              <a:prstGeom prst="rect">
                <a:avLst/>
              </a:prstGeom>
              <a:noFill/>
              <a:ln>
                <a:noFill/>
              </a:ln>
            </p:spPr>
            <p:txBody>
              <a:bodyPr spcFirstLastPara="1" wrap="square" lIns="0" tIns="34275" rIns="0" bIns="34275" anchor="t" anchorCtr="0">
                <a:spAutoFit/>
              </a:bodyPr>
              <a:lstStyle/>
              <a:p>
                <a:pPr marL="0" marR="0" lvl="0" indent="0" algn="ctr" rtl="0">
                  <a:spcBef>
                    <a:spcPts val="0"/>
                  </a:spcBef>
                  <a:spcAft>
                    <a:spcPts val="0"/>
                  </a:spcAft>
                  <a:buClr>
                    <a:schemeClr val="lt1"/>
                  </a:buClr>
                  <a:buSzPts val="1100"/>
                  <a:buFont typeface="Calibri"/>
                  <a:buNone/>
                </a:pPr>
                <a:r>
                  <a:rPr lang="en" sz="1100" b="1">
                    <a:solidFill>
                      <a:schemeClr val="lt1"/>
                    </a:solidFill>
                    <a:latin typeface="Calibri"/>
                    <a:ea typeface="Calibri"/>
                    <a:cs typeface="Calibri"/>
                    <a:sym typeface="Calibri"/>
                  </a:rPr>
                  <a:t>February 2022</a:t>
                </a:r>
                <a:endParaRPr sz="1400" b="0" i="0" u="none" strike="noStrike" cap="none">
                  <a:solidFill>
                    <a:schemeClr val="dk1"/>
                  </a:solidFill>
                  <a:latin typeface="Calibri"/>
                  <a:ea typeface="Calibri"/>
                  <a:cs typeface="Calibri"/>
                  <a:sym typeface="Calibri"/>
                </a:endParaRPr>
              </a:p>
            </p:txBody>
          </p:sp>
          <p:sp>
            <p:nvSpPr>
              <p:cNvPr id="20" name="Google Shape;174;p25"/>
              <p:cNvSpPr txBox="1"/>
              <p:nvPr/>
            </p:nvSpPr>
            <p:spPr>
              <a:xfrm>
                <a:off x="10742878" y="5104944"/>
                <a:ext cx="1351500" cy="954300"/>
              </a:xfrm>
              <a:prstGeom prst="rect">
                <a:avLst/>
              </a:prstGeom>
              <a:noFill/>
              <a:ln>
                <a:noFill/>
              </a:ln>
            </p:spPr>
            <p:txBody>
              <a:bodyPr spcFirstLastPara="1" wrap="square" lIns="0" tIns="34275" rIns="0" bIns="34275" anchor="t" anchorCtr="0">
                <a:spAutoFit/>
              </a:bodyPr>
              <a:lstStyle/>
              <a:p>
                <a:pPr marL="0" lvl="0" indent="0" algn="ctr" rtl="0">
                  <a:spcBef>
                    <a:spcPts val="0"/>
                  </a:spcBef>
                  <a:spcAft>
                    <a:spcPts val="0"/>
                  </a:spcAft>
                  <a:buClr>
                    <a:schemeClr val="dk1"/>
                  </a:buClr>
                  <a:buSzPts val="1400"/>
                  <a:buFont typeface="Calibri"/>
                  <a:buNone/>
                </a:pPr>
                <a:r>
                  <a:rPr lang="en">
                    <a:solidFill>
                      <a:schemeClr val="dk1"/>
                    </a:solidFill>
                    <a:latin typeface="Calibri"/>
                    <a:ea typeface="Calibri"/>
                    <a:cs typeface="Calibri"/>
                    <a:sym typeface="Calibri"/>
                  </a:rPr>
                  <a:t>First         FAAC      Forum</a:t>
                </a:r>
                <a:endParaRPr sz="1400" b="0" i="0" u="none" strike="noStrike" cap="none">
                  <a:solidFill>
                    <a:schemeClr val="dk1"/>
                  </a:solidFill>
                  <a:latin typeface="Calibri"/>
                  <a:ea typeface="Calibri"/>
                  <a:cs typeface="Calibri"/>
                  <a:sym typeface="Calibri"/>
                </a:endParaRPr>
              </a:p>
            </p:txBody>
          </p:sp>
        </p:grpSp>
        <p:pic>
          <p:nvPicPr>
            <p:cNvPr id="16" name="Google Shape;175;p25" descr="A picture containing logo&#10;&#10;Description automatically generated"/>
            <p:cNvPicPr preferRelativeResize="0"/>
            <p:nvPr/>
          </p:nvPicPr>
          <p:blipFill rotWithShape="1">
            <a:blip r:embed="rId5">
              <a:alphaModFix/>
            </a:blip>
            <a:srcRect/>
            <a:stretch/>
          </p:blipFill>
          <p:spPr>
            <a:xfrm>
              <a:off x="5369909" y="3885016"/>
              <a:ext cx="527846" cy="439872"/>
            </a:xfrm>
            <a:prstGeom prst="rect">
              <a:avLst/>
            </a:prstGeom>
            <a:noFill/>
            <a:ln>
              <a:noFill/>
            </a:ln>
          </p:spPr>
        </p:pic>
        <p:pic>
          <p:nvPicPr>
            <p:cNvPr id="17" name="Google Shape;176;p25" descr="A picture containing logo&#10;&#10;Description automatically generated"/>
            <p:cNvPicPr preferRelativeResize="0"/>
            <p:nvPr/>
          </p:nvPicPr>
          <p:blipFill rotWithShape="1">
            <a:blip r:embed="rId6">
              <a:alphaModFix/>
            </a:blip>
            <a:srcRect/>
            <a:stretch/>
          </p:blipFill>
          <p:spPr>
            <a:xfrm>
              <a:off x="4865253" y="3885016"/>
              <a:ext cx="527846" cy="439872"/>
            </a:xfrm>
            <a:prstGeom prst="rect">
              <a:avLst/>
            </a:prstGeom>
            <a:noFill/>
            <a:ln>
              <a:noFill/>
            </a:ln>
          </p:spPr>
        </p:pic>
      </p:grpSp>
    </p:spTree>
    <p:extLst>
      <p:ext uri="{BB962C8B-B14F-4D97-AF65-F5344CB8AC3E}">
        <p14:creationId xmlns:p14="http://schemas.microsoft.com/office/powerpoint/2010/main" val="41621131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lvl="0"/>
            <a:r>
              <a:rPr lang="en-US" sz="4400" dirty="0">
                <a:solidFill>
                  <a:schemeClr val="tx1"/>
                </a:solidFill>
                <a:sym typeface="Courier New"/>
              </a:rPr>
              <a:t>Community </a:t>
            </a:r>
            <a:r>
              <a:rPr lang="en-US" sz="4400" dirty="0" smtClean="0">
                <a:solidFill>
                  <a:schemeClr val="tx1"/>
                </a:solidFill>
                <a:sym typeface="Courier New"/>
              </a:rPr>
              <a:t>Driven</a:t>
            </a:r>
            <a:endParaRPr lang="en-US" sz="4400" dirty="0">
              <a:solidFill>
                <a:schemeClr val="tx1"/>
              </a:solidFill>
              <a:sym typeface="Courier New"/>
            </a:endParaRPr>
          </a:p>
        </p:txBody>
      </p:sp>
      <p:pic>
        <p:nvPicPr>
          <p:cNvPr id="2" name="Google Shape;72;p1">
            <a:extLst>
              <a:ext uri="{FF2B5EF4-FFF2-40B4-BE49-F238E27FC236}">
                <a16:creationId xmlns:a16="http://schemas.microsoft.com/office/drawing/2014/main" id="{77EA05CE-C198-08AC-98A8-EBB28D76E6D2}"/>
              </a:ext>
            </a:extLst>
          </p:cNvPr>
          <p:cNvPicPr preferRelativeResize="0"/>
          <p:nvPr/>
        </p:nvPicPr>
        <p:blipFill>
          <a:blip r:embed="rId3">
            <a:alphaModFix/>
          </a:blip>
          <a:stretch>
            <a:fillRect/>
          </a:stretch>
        </p:blipFill>
        <p:spPr>
          <a:xfrm>
            <a:off x="7546019" y="5672831"/>
            <a:ext cx="699555" cy="805637"/>
          </a:xfrm>
          <a:prstGeom prst="rect">
            <a:avLst/>
          </a:prstGeom>
          <a:noFill/>
          <a:ln>
            <a:noFill/>
          </a:ln>
        </p:spPr>
      </p:pic>
      <p:grpSp>
        <p:nvGrpSpPr>
          <p:cNvPr id="3" name="Group 2"/>
          <p:cNvGrpSpPr/>
          <p:nvPr/>
        </p:nvGrpSpPr>
        <p:grpSpPr>
          <a:xfrm>
            <a:off x="560692" y="2311382"/>
            <a:ext cx="7869630" cy="3402398"/>
            <a:chOff x="560692" y="1023496"/>
            <a:chExt cx="7869630" cy="3402398"/>
          </a:xfrm>
        </p:grpSpPr>
        <p:pic>
          <p:nvPicPr>
            <p:cNvPr id="45" name="Google Shape;183;p26"/>
            <p:cNvPicPr preferRelativeResize="0"/>
            <p:nvPr/>
          </p:nvPicPr>
          <p:blipFill rotWithShape="1">
            <a:blip r:embed="rId4">
              <a:alphaModFix/>
            </a:blip>
            <a:srcRect/>
            <a:stretch/>
          </p:blipFill>
          <p:spPr>
            <a:xfrm>
              <a:off x="560692" y="1023496"/>
              <a:ext cx="2368169" cy="3236006"/>
            </a:xfrm>
            <a:prstGeom prst="rect">
              <a:avLst/>
            </a:prstGeom>
            <a:noFill/>
            <a:ln>
              <a:noFill/>
            </a:ln>
          </p:spPr>
        </p:pic>
        <p:pic>
          <p:nvPicPr>
            <p:cNvPr id="46" name="Google Shape;184;p26"/>
            <p:cNvPicPr preferRelativeResize="0"/>
            <p:nvPr/>
          </p:nvPicPr>
          <p:blipFill rotWithShape="1">
            <a:blip r:embed="rId5">
              <a:alphaModFix/>
            </a:blip>
            <a:srcRect/>
            <a:stretch/>
          </p:blipFill>
          <p:spPr>
            <a:xfrm>
              <a:off x="6138151" y="1040222"/>
              <a:ext cx="2292171" cy="2130024"/>
            </a:xfrm>
            <a:prstGeom prst="rect">
              <a:avLst/>
            </a:prstGeom>
            <a:noFill/>
            <a:ln>
              <a:noFill/>
            </a:ln>
          </p:spPr>
        </p:pic>
        <p:pic>
          <p:nvPicPr>
            <p:cNvPr id="47" name="Google Shape;185;p26"/>
            <p:cNvPicPr preferRelativeResize="0"/>
            <p:nvPr/>
          </p:nvPicPr>
          <p:blipFill rotWithShape="1">
            <a:blip r:embed="rId6">
              <a:alphaModFix/>
            </a:blip>
            <a:srcRect/>
            <a:stretch/>
          </p:blipFill>
          <p:spPr>
            <a:xfrm>
              <a:off x="3425915" y="1040222"/>
              <a:ext cx="2292171" cy="3236006"/>
            </a:xfrm>
            <a:prstGeom prst="rect">
              <a:avLst/>
            </a:prstGeom>
            <a:noFill/>
            <a:ln>
              <a:noFill/>
            </a:ln>
          </p:spPr>
        </p:pic>
        <p:pic>
          <p:nvPicPr>
            <p:cNvPr id="48" name="Google Shape;187;p26"/>
            <p:cNvPicPr preferRelativeResize="0"/>
            <p:nvPr/>
          </p:nvPicPr>
          <p:blipFill rotWithShape="1">
            <a:blip r:embed="rId7">
              <a:alphaModFix/>
            </a:blip>
            <a:srcRect/>
            <a:stretch/>
          </p:blipFill>
          <p:spPr>
            <a:xfrm>
              <a:off x="6138151" y="3232808"/>
              <a:ext cx="2292171" cy="1193086"/>
            </a:xfrm>
            <a:prstGeom prst="rect">
              <a:avLst/>
            </a:prstGeom>
            <a:noFill/>
            <a:ln>
              <a:noFill/>
            </a:ln>
          </p:spPr>
        </p:pic>
      </p:grpSp>
    </p:spTree>
    <p:extLst>
      <p:ext uri="{BB962C8B-B14F-4D97-AF65-F5344CB8AC3E}">
        <p14:creationId xmlns:p14="http://schemas.microsoft.com/office/powerpoint/2010/main" val="62071750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lvl="0"/>
            <a:r>
              <a:rPr lang="en-US" sz="4400" dirty="0">
                <a:solidFill>
                  <a:schemeClr val="tx1"/>
                </a:solidFill>
                <a:sym typeface="Courier New"/>
              </a:rPr>
              <a:t>Community </a:t>
            </a:r>
            <a:r>
              <a:rPr lang="en-US" sz="4400" dirty="0" smtClean="0">
                <a:solidFill>
                  <a:schemeClr val="tx1"/>
                </a:solidFill>
                <a:sym typeface="Courier New"/>
              </a:rPr>
              <a:t>Engagement</a:t>
            </a:r>
            <a:endParaRPr lang="en-US" sz="4400" dirty="0">
              <a:solidFill>
                <a:schemeClr val="tx1"/>
              </a:solidFill>
              <a:sym typeface="Courier New"/>
            </a:endParaRPr>
          </a:p>
        </p:txBody>
      </p:sp>
      <p:sp>
        <p:nvSpPr>
          <p:cNvPr id="84" name="Google Shape;84;p3"/>
          <p:cNvSpPr txBox="1">
            <a:spLocks noGrp="1"/>
          </p:cNvSpPr>
          <p:nvPr>
            <p:ph type="subTitle" idx="1"/>
          </p:nvPr>
        </p:nvSpPr>
        <p:spPr>
          <a:xfrm>
            <a:off x="664234" y="2395268"/>
            <a:ext cx="7681913" cy="3091132"/>
          </a:xfrm>
          <a:prstGeom prst="rect">
            <a:avLst/>
          </a:prstGeom>
          <a:noFill/>
          <a:ln>
            <a:noFill/>
          </a:ln>
        </p:spPr>
        <p:txBody>
          <a:bodyPr spcFirstLastPara="1" wrap="square" lIns="0" tIns="0" rIns="0" bIns="0" anchor="t" anchorCtr="0">
            <a:noAutofit/>
          </a:bodyPr>
          <a:lstStyle/>
          <a:p>
            <a:pPr marL="342900" indent="-342900">
              <a:buClr>
                <a:srgbClr val="000000"/>
              </a:buClr>
              <a:buSzPts val="1400"/>
              <a:buFont typeface="Arial" panose="020B0604020202020204" pitchFamily="34" charset="0"/>
              <a:buChar char="•"/>
            </a:pPr>
            <a:r>
              <a:rPr lang="en-US" sz="2400" b="0" dirty="0">
                <a:solidFill>
                  <a:schemeClr val="tx1"/>
                </a:solidFill>
                <a:latin typeface="Calibri"/>
                <a:ea typeface="Calibri"/>
                <a:cs typeface="Calibri"/>
                <a:sym typeface="Calibri"/>
              </a:rPr>
              <a:t>Connect with your peers via the FAAC Slack Channel </a:t>
            </a:r>
          </a:p>
          <a:p>
            <a:pPr marL="342900" indent="-342900">
              <a:buClr>
                <a:srgbClr val="000000"/>
              </a:buClr>
              <a:buSzPts val="1400"/>
              <a:buFont typeface="Arial" panose="020B0604020202020204" pitchFamily="34" charset="0"/>
              <a:buChar char="•"/>
            </a:pPr>
            <a:r>
              <a:rPr lang="en-US" sz="2400" b="0" dirty="0">
                <a:solidFill>
                  <a:schemeClr val="tx1"/>
                </a:solidFill>
                <a:latin typeface="Calibri"/>
                <a:ea typeface="Calibri"/>
                <a:cs typeface="Calibri"/>
                <a:sym typeface="Calibri"/>
              </a:rPr>
              <a:t>Join webinars and events for FAACs</a:t>
            </a:r>
          </a:p>
          <a:p>
            <a:pPr marL="342900" indent="-342900">
              <a:buClr>
                <a:srgbClr val="000000"/>
              </a:buClr>
              <a:buSzPts val="1400"/>
              <a:buFont typeface="Arial" panose="020B0604020202020204" pitchFamily="34" charset="0"/>
              <a:buChar char="•"/>
            </a:pPr>
            <a:r>
              <a:rPr lang="en-US" sz="2400" b="0" dirty="0">
                <a:solidFill>
                  <a:schemeClr val="tx1"/>
                </a:solidFill>
                <a:latin typeface="Calibri"/>
                <a:ea typeface="Calibri"/>
                <a:cs typeface="Calibri"/>
                <a:sym typeface="Calibri"/>
              </a:rPr>
              <a:t>Participate in the FAAC Forum </a:t>
            </a:r>
          </a:p>
          <a:p>
            <a:pPr marL="342900" indent="-342900">
              <a:buClr>
                <a:srgbClr val="000000"/>
              </a:buClr>
              <a:buSzPts val="1400"/>
              <a:buFont typeface="Arial" panose="020B0604020202020204" pitchFamily="34" charset="0"/>
              <a:buChar char="•"/>
            </a:pPr>
            <a:r>
              <a:rPr lang="en-US" sz="2400" b="0" dirty="0">
                <a:solidFill>
                  <a:schemeClr val="tx1"/>
                </a:solidFill>
                <a:latin typeface="Calibri"/>
                <a:ea typeface="Calibri"/>
                <a:cs typeface="Calibri"/>
                <a:sym typeface="Calibri"/>
              </a:rPr>
              <a:t>Be recognized at conferences</a:t>
            </a:r>
          </a:p>
          <a:p>
            <a:pPr marL="342900" indent="-342900">
              <a:buClr>
                <a:srgbClr val="000000"/>
              </a:buClr>
              <a:buSzPts val="1400"/>
              <a:buFont typeface="Arial" panose="020B0604020202020204" pitchFamily="34" charset="0"/>
              <a:buChar char="•"/>
            </a:pPr>
            <a:r>
              <a:rPr lang="en-US" sz="2400" b="0" dirty="0">
                <a:solidFill>
                  <a:schemeClr val="tx1"/>
                </a:solidFill>
                <a:latin typeface="Calibri"/>
                <a:ea typeface="Calibri"/>
                <a:cs typeface="Calibri"/>
                <a:sym typeface="Calibri"/>
              </a:rPr>
              <a:t>Gain access to NASFAA Leadership</a:t>
            </a:r>
          </a:p>
          <a:p>
            <a:pPr marL="342900" indent="-342900">
              <a:buClr>
                <a:srgbClr val="000000"/>
              </a:buClr>
              <a:buSzPts val="1400"/>
              <a:buFont typeface="Arial" panose="020B0604020202020204" pitchFamily="34" charset="0"/>
              <a:buChar char="•"/>
            </a:pPr>
            <a:r>
              <a:rPr lang="en-US" sz="2400" b="0" dirty="0">
                <a:solidFill>
                  <a:schemeClr val="tx1"/>
                </a:solidFill>
                <a:latin typeface="Calibri"/>
                <a:ea typeface="Calibri"/>
                <a:cs typeface="Calibri"/>
                <a:sym typeface="Calibri"/>
              </a:rPr>
              <a:t>Learn, grow, and find mentors within the financial aid profession </a:t>
            </a:r>
          </a:p>
          <a:p>
            <a:pPr marL="342900" indent="-342900">
              <a:buClr>
                <a:srgbClr val="000000"/>
              </a:buClr>
              <a:buSzPts val="1400"/>
              <a:buFont typeface="Arial" panose="020B0604020202020204" pitchFamily="34" charset="0"/>
              <a:buChar char="•"/>
            </a:pPr>
            <a:endParaRPr lang="en-US" sz="2400" b="0" dirty="0">
              <a:solidFill>
                <a:schemeClr val="tx1"/>
              </a:solidFill>
              <a:latin typeface="Calibri"/>
              <a:ea typeface="Calibri"/>
              <a:cs typeface="Calibri"/>
              <a:sym typeface="Calibri"/>
            </a:endParaRPr>
          </a:p>
        </p:txBody>
      </p:sp>
      <p:pic>
        <p:nvPicPr>
          <p:cNvPr id="2" name="Google Shape;72;p1">
            <a:extLst>
              <a:ext uri="{FF2B5EF4-FFF2-40B4-BE49-F238E27FC236}">
                <a16:creationId xmlns:a16="http://schemas.microsoft.com/office/drawing/2014/main" id="{77EA05CE-C198-08AC-98A8-EBB28D76E6D2}"/>
              </a:ext>
            </a:extLst>
          </p:cNvPr>
          <p:cNvPicPr preferRelativeResize="0"/>
          <p:nvPr/>
        </p:nvPicPr>
        <p:blipFill>
          <a:blip r:embed="rId3">
            <a:alphaModFix/>
          </a:blip>
          <a:stretch>
            <a:fillRect/>
          </a:stretch>
        </p:blipFill>
        <p:spPr>
          <a:xfrm>
            <a:off x="7546019" y="5672831"/>
            <a:ext cx="699555" cy="805637"/>
          </a:xfrm>
          <a:prstGeom prst="rect">
            <a:avLst/>
          </a:prstGeom>
          <a:noFill/>
          <a:ln>
            <a:noFill/>
          </a:ln>
        </p:spPr>
      </p:pic>
      <p:pic>
        <p:nvPicPr>
          <p:cNvPr id="45" name="Google Shape;195;p27" descr="A group of people standing in a room&#10;&#10;Description automatically generated with medium confidence"/>
          <p:cNvPicPr preferRelativeResize="0"/>
          <p:nvPr/>
        </p:nvPicPr>
        <p:blipFill rotWithShape="1">
          <a:blip r:embed="rId4">
            <a:alphaModFix/>
          </a:blip>
          <a:srcRect/>
          <a:stretch/>
        </p:blipFill>
        <p:spPr>
          <a:xfrm>
            <a:off x="664234" y="4777612"/>
            <a:ext cx="4583687" cy="1790438"/>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91799208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lvl="0"/>
            <a:r>
              <a:rPr lang="en-US" sz="4400" dirty="0" smtClean="0">
                <a:solidFill>
                  <a:schemeClr val="tx1"/>
                </a:solidFill>
                <a:sym typeface="Courier New"/>
              </a:rPr>
              <a:t>Benefits for FAACs</a:t>
            </a:r>
            <a:endParaRPr lang="en-US" sz="4400" dirty="0">
              <a:solidFill>
                <a:schemeClr val="tx1"/>
              </a:solidFill>
              <a:sym typeface="Courier New"/>
            </a:endParaRPr>
          </a:p>
        </p:txBody>
      </p:sp>
      <p:sp>
        <p:nvSpPr>
          <p:cNvPr id="84" name="Google Shape;84;p3"/>
          <p:cNvSpPr txBox="1">
            <a:spLocks noGrp="1"/>
          </p:cNvSpPr>
          <p:nvPr>
            <p:ph type="subTitle" idx="1"/>
          </p:nvPr>
        </p:nvSpPr>
        <p:spPr>
          <a:xfrm>
            <a:off x="685800" y="5222070"/>
            <a:ext cx="7681913" cy="450761"/>
          </a:xfrm>
          <a:prstGeom prst="rect">
            <a:avLst/>
          </a:prstGeom>
          <a:noFill/>
          <a:ln>
            <a:noFill/>
          </a:ln>
        </p:spPr>
        <p:txBody>
          <a:bodyPr spcFirstLastPara="1" wrap="square" lIns="0" tIns="0" rIns="0" bIns="0" anchor="t" anchorCtr="0">
            <a:noAutofit/>
          </a:bodyPr>
          <a:lstStyle/>
          <a:p>
            <a:pPr marL="342900" indent="-342900">
              <a:buClr>
                <a:srgbClr val="000000"/>
              </a:buClr>
              <a:buSzPts val="1400"/>
              <a:buFont typeface="Arial" panose="020B0604020202020204" pitchFamily="34" charset="0"/>
              <a:buChar char="•"/>
            </a:pPr>
            <a:r>
              <a:rPr lang="en-US" sz="3200" b="0" dirty="0">
                <a:solidFill>
                  <a:schemeClr val="tx1"/>
                </a:solidFill>
                <a:latin typeface="Calibri"/>
                <a:ea typeface="Calibri"/>
                <a:cs typeface="Calibri"/>
                <a:sym typeface="Calibri"/>
              </a:rPr>
              <a:t>#</a:t>
            </a:r>
            <a:r>
              <a:rPr lang="en-US" sz="3200" b="0" dirty="0" err="1">
                <a:solidFill>
                  <a:schemeClr val="tx1"/>
                </a:solidFill>
                <a:latin typeface="Calibri"/>
                <a:ea typeface="Calibri"/>
                <a:cs typeface="Calibri"/>
                <a:sym typeface="Calibri"/>
              </a:rPr>
              <a:t>WhyCertify</a:t>
            </a:r>
            <a:r>
              <a:rPr lang="en-US" sz="3200" b="0" dirty="0">
                <a:solidFill>
                  <a:schemeClr val="tx1"/>
                </a:solidFill>
                <a:latin typeface="Calibri"/>
                <a:ea typeface="Calibri"/>
                <a:cs typeface="Calibri"/>
                <a:sym typeface="Calibri"/>
              </a:rPr>
              <a:t>        nasfaa.org/</a:t>
            </a:r>
            <a:r>
              <a:rPr lang="en-US" sz="3200" b="0" dirty="0" err="1">
                <a:solidFill>
                  <a:schemeClr val="tx1"/>
                </a:solidFill>
                <a:latin typeface="Calibri"/>
                <a:ea typeface="Calibri"/>
                <a:cs typeface="Calibri"/>
                <a:sym typeface="Calibri"/>
              </a:rPr>
              <a:t>whycertify</a:t>
            </a:r>
            <a:r>
              <a:rPr lang="en-US" sz="3200" b="0" dirty="0">
                <a:solidFill>
                  <a:schemeClr val="tx1"/>
                </a:solidFill>
                <a:latin typeface="Calibri"/>
                <a:ea typeface="Calibri"/>
                <a:cs typeface="Calibri"/>
                <a:sym typeface="Calibri"/>
              </a:rPr>
              <a:t> </a:t>
            </a:r>
          </a:p>
        </p:txBody>
      </p:sp>
      <p:pic>
        <p:nvPicPr>
          <p:cNvPr id="2" name="Google Shape;72;p1">
            <a:extLst>
              <a:ext uri="{FF2B5EF4-FFF2-40B4-BE49-F238E27FC236}">
                <a16:creationId xmlns:a16="http://schemas.microsoft.com/office/drawing/2014/main" id="{77EA05CE-C198-08AC-98A8-EBB28D76E6D2}"/>
              </a:ext>
            </a:extLst>
          </p:cNvPr>
          <p:cNvPicPr preferRelativeResize="0"/>
          <p:nvPr/>
        </p:nvPicPr>
        <p:blipFill>
          <a:blip r:embed="rId3">
            <a:alphaModFix/>
          </a:blip>
          <a:stretch>
            <a:fillRect/>
          </a:stretch>
        </p:blipFill>
        <p:spPr>
          <a:xfrm>
            <a:off x="7546019" y="5672831"/>
            <a:ext cx="699555" cy="805637"/>
          </a:xfrm>
          <a:prstGeom prst="rect">
            <a:avLst/>
          </a:prstGeom>
          <a:noFill/>
          <a:ln>
            <a:noFill/>
          </a:ln>
        </p:spPr>
      </p:pic>
      <p:grpSp>
        <p:nvGrpSpPr>
          <p:cNvPr id="6" name="Group 5"/>
          <p:cNvGrpSpPr/>
          <p:nvPr/>
        </p:nvGrpSpPr>
        <p:grpSpPr>
          <a:xfrm>
            <a:off x="413561" y="2362200"/>
            <a:ext cx="8183258" cy="2468880"/>
            <a:chOff x="577362" y="1088207"/>
            <a:chExt cx="8183258" cy="2468880"/>
          </a:xfrm>
        </p:grpSpPr>
        <p:pic>
          <p:nvPicPr>
            <p:cNvPr id="7" name="Google Shape;206;p28" descr="Graphical user interface, application, Teams&#10;&#10;Description automatically generated"/>
            <p:cNvPicPr preferRelativeResize="0"/>
            <p:nvPr/>
          </p:nvPicPr>
          <p:blipFill rotWithShape="1">
            <a:blip r:embed="rId4">
              <a:alphaModFix/>
            </a:blip>
            <a:srcRect l="2084" t="17667" r="5559" b="1027"/>
            <a:stretch/>
          </p:blipFill>
          <p:spPr>
            <a:xfrm>
              <a:off x="4848573" y="1088207"/>
              <a:ext cx="1837113" cy="2468880"/>
            </a:xfrm>
            <a:prstGeom prst="rect">
              <a:avLst/>
            </a:prstGeom>
            <a:noFill/>
            <a:ln>
              <a:noFill/>
            </a:ln>
          </p:spPr>
        </p:pic>
        <p:pic>
          <p:nvPicPr>
            <p:cNvPr id="8" name="Google Shape;207;p28" descr="A picture containing graphical user interface&#10;&#10;Description automatically generated"/>
            <p:cNvPicPr preferRelativeResize="0"/>
            <p:nvPr/>
          </p:nvPicPr>
          <p:blipFill rotWithShape="1">
            <a:blip r:embed="rId5">
              <a:alphaModFix/>
            </a:blip>
            <a:srcRect l="12611" t="15988" r="11865" b="3388"/>
            <a:stretch/>
          </p:blipFill>
          <p:spPr>
            <a:xfrm>
              <a:off x="7026112" y="1088207"/>
              <a:ext cx="1734508" cy="2468880"/>
            </a:xfrm>
            <a:prstGeom prst="rect">
              <a:avLst/>
            </a:prstGeom>
            <a:noFill/>
            <a:ln>
              <a:noFill/>
            </a:ln>
          </p:spPr>
        </p:pic>
        <p:pic>
          <p:nvPicPr>
            <p:cNvPr id="9" name="Google Shape;208;p28" descr="A person holding a sign&#10;&#10;Description automatically generated with medium confidence"/>
            <p:cNvPicPr preferRelativeResize="0"/>
            <p:nvPr/>
          </p:nvPicPr>
          <p:blipFill rotWithShape="1">
            <a:blip r:embed="rId6">
              <a:alphaModFix/>
            </a:blip>
            <a:srcRect l="22136" t="3879" r="26403" b="42346"/>
            <a:stretch/>
          </p:blipFill>
          <p:spPr>
            <a:xfrm>
              <a:off x="2736185" y="1088207"/>
              <a:ext cx="1771963" cy="2468880"/>
            </a:xfrm>
            <a:prstGeom prst="rect">
              <a:avLst/>
            </a:prstGeom>
            <a:noFill/>
            <a:ln>
              <a:noFill/>
            </a:ln>
          </p:spPr>
        </p:pic>
        <p:pic>
          <p:nvPicPr>
            <p:cNvPr id="10" name="Google Shape;209;p28" descr="A person holding a sign&#10;&#10;Description automatically generated"/>
            <p:cNvPicPr preferRelativeResize="0"/>
            <p:nvPr/>
          </p:nvPicPr>
          <p:blipFill rotWithShape="1">
            <a:blip r:embed="rId7">
              <a:alphaModFix/>
            </a:blip>
            <a:srcRect l="18094" t="32647" r="22803" b="7107"/>
            <a:stretch/>
          </p:blipFill>
          <p:spPr>
            <a:xfrm>
              <a:off x="577362" y="1088207"/>
              <a:ext cx="1818397" cy="2468880"/>
            </a:xfrm>
            <a:prstGeom prst="rect">
              <a:avLst/>
            </a:prstGeom>
            <a:noFill/>
            <a:ln>
              <a:noFill/>
            </a:ln>
          </p:spPr>
        </p:pic>
      </p:grpSp>
    </p:spTree>
    <p:extLst>
      <p:ext uri="{BB962C8B-B14F-4D97-AF65-F5344CB8AC3E}">
        <p14:creationId xmlns:p14="http://schemas.microsoft.com/office/powerpoint/2010/main" val="59626615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hite with Courier font for code slides">
  <a:themeElements>
    <a:clrScheme name="Custom 12">
      <a:dk1>
        <a:srgbClr val="000000"/>
      </a:dk1>
      <a:lt1>
        <a:srgbClr val="FFFFFF"/>
      </a:lt1>
      <a:dk2>
        <a:srgbClr val="050595"/>
      </a:dk2>
      <a:lt2>
        <a:srgbClr val="FFFFFF"/>
      </a:lt2>
      <a:accent1>
        <a:srgbClr val="0000FF"/>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ue with White Bar Segoe Template">
  <a:themeElements>
    <a:clrScheme name="Custom 14">
      <a:dk1>
        <a:srgbClr val="000000"/>
      </a:dk1>
      <a:lt1>
        <a:srgbClr val="FFFFFF"/>
      </a:lt1>
      <a:dk2>
        <a:srgbClr val="0000FF"/>
      </a:dk2>
      <a:lt2>
        <a:srgbClr val="EEECE1"/>
      </a:lt2>
      <a:accent1>
        <a:srgbClr val="0000F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TotalTime>
  <Words>4199</Words>
  <Application>Microsoft Office PowerPoint</Application>
  <PresentationFormat>On-screen Show (4:3)</PresentationFormat>
  <Paragraphs>325</Paragraphs>
  <Slides>26</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Courier New</vt:lpstr>
      <vt:lpstr>Noto Sans Symbols</vt:lpstr>
      <vt:lpstr>Wingdings</vt:lpstr>
      <vt:lpstr>White with Courier font for code slides</vt:lpstr>
      <vt:lpstr>1_Blue with White Bar Segoe Template</vt:lpstr>
      <vt:lpstr>Certification Insights:  NASFAA’s Certified Financial Aid Administrator® Program</vt:lpstr>
      <vt:lpstr> </vt:lpstr>
      <vt:lpstr>Agenda</vt:lpstr>
      <vt:lpstr>Poll Question</vt:lpstr>
      <vt:lpstr>Setting the Standard</vt:lpstr>
      <vt:lpstr>Community Built</vt:lpstr>
      <vt:lpstr>Community Driven</vt:lpstr>
      <vt:lpstr>Community Engagement</vt:lpstr>
      <vt:lpstr>Benefits for FAACs</vt:lpstr>
      <vt:lpstr>Get Started Today</vt:lpstr>
      <vt:lpstr>Check Your Eligibility</vt:lpstr>
      <vt:lpstr>Essential Competencies</vt:lpstr>
      <vt:lpstr>Self-Assessment Worksheet</vt:lpstr>
      <vt:lpstr>Preparation Resources</vt:lpstr>
      <vt:lpstr>NASFAA’s Professional Credentials </vt:lpstr>
      <vt:lpstr>Apply Online</vt:lpstr>
      <vt:lpstr>Taking the Certification Knowledge Exam</vt:lpstr>
      <vt:lpstr>Congratulations, you passed! </vt:lpstr>
      <vt:lpstr>Digital Badge</vt:lpstr>
      <vt:lpstr>Maintain Your Certification </vt:lpstr>
      <vt:lpstr>Join the 100+ Club </vt:lpstr>
      <vt:lpstr>Make the Investment</vt:lpstr>
      <vt:lpstr>It’s More Than Just An Exam…</vt:lpstr>
      <vt:lpstr>Get Certified</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Anthony Couch, II</dc:creator>
  <cp:lastModifiedBy>Craig A Slaughter</cp:lastModifiedBy>
  <cp:revision>11</cp:revision>
  <dcterms:created xsi:type="dcterms:W3CDTF">2013-04-29T14:21:38Z</dcterms:created>
  <dcterms:modified xsi:type="dcterms:W3CDTF">2023-05-22T12:26:37Z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TC102867129990</vt:lpwstr>
  </property>
  <property fmtid="{D5CDD505-2E9C-101B-9397-08002B2CF9AE}" pid="3" name="ContentTypeId">
    <vt:lpwstr>0x0101009C05342453BC5B44BEB38B9439A3B2A5</vt:lpwstr>
  </property>
</Properties>
</file>