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8" r:id="rId3"/>
    <p:sldId id="259" r:id="rId4"/>
    <p:sldId id="260" r:id="rId5"/>
    <p:sldId id="261" r:id="rId6"/>
    <p:sldId id="348" r:id="rId7"/>
    <p:sldId id="349" r:id="rId8"/>
    <p:sldId id="350" r:id="rId9"/>
    <p:sldId id="351" r:id="rId10"/>
    <p:sldId id="365" r:id="rId11"/>
    <p:sldId id="353" r:id="rId12"/>
    <p:sldId id="356" r:id="rId13"/>
    <p:sldId id="358" r:id="rId14"/>
    <p:sldId id="359" r:id="rId15"/>
    <p:sldId id="360" r:id="rId16"/>
    <p:sldId id="361" r:id="rId17"/>
    <p:sldId id="357" r:id="rId18"/>
    <p:sldId id="354" r:id="rId19"/>
    <p:sldId id="362" r:id="rId20"/>
    <p:sldId id="363" r:id="rId21"/>
    <p:sldId id="364" r:id="rId22"/>
    <p:sldId id="262" r:id="rId23"/>
    <p:sldId id="264" r:id="rId24"/>
    <p:sldId id="266" r:id="rId25"/>
    <p:sldId id="355" r:id="rId26"/>
    <p:sldId id="265" r:id="rId27"/>
    <p:sldId id="267" r:id="rId28"/>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M0xYIKEGHQhPoikDIRYJrAq5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D0467C-68CA-45AF-BB60-471696298866}">
  <a:tblStyle styleId="{8CD0467C-68CA-45AF-BB60-4716962988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7" autoAdjust="0"/>
  </p:normalViewPr>
  <p:slideViewPr>
    <p:cSldViewPr snapToGrid="0">
      <p:cViewPr varScale="1">
        <p:scale>
          <a:sx n="97" d="100"/>
          <a:sy n="97" d="100"/>
        </p:scale>
        <p:origin x="1254" y="-16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2A907-7719-4BC0-9BA3-B781D8B2DF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4D6575-F5C8-49F4-B6D0-9AF8F82E4E4D}">
      <dgm:prSet phldrT="[Text]" custT="1"/>
      <dgm:spPr>
        <a:solidFill>
          <a:srgbClr val="005B99"/>
        </a:solidFill>
      </dgm:spPr>
      <dgm:t>
        <a:bodyPr/>
        <a:lstStyle/>
        <a:p>
          <a:r>
            <a:rPr lang="en-US" sz="5200" dirty="0">
              <a:latin typeface="Arial" panose="020B0604020202020204" pitchFamily="34" charset="0"/>
              <a:cs typeface="Arial" panose="020B0604020202020204" pitchFamily="34" charset="0"/>
            </a:rPr>
            <a:t>V1</a:t>
          </a:r>
        </a:p>
        <a:p>
          <a:r>
            <a:rPr lang="en-US" sz="2800" dirty="0">
              <a:latin typeface="Arial" panose="020B0604020202020204" pitchFamily="34" charset="0"/>
              <a:cs typeface="Arial" panose="020B0604020202020204" pitchFamily="34" charset="0"/>
            </a:rPr>
            <a:t>Standard</a:t>
          </a:r>
        </a:p>
      </dgm:t>
    </dgm:pt>
    <dgm:pt modelId="{A2FD4992-7FEA-4689-BAFD-E1374EDECC1C}" type="parTrans" cxnId="{C1F430FE-24B3-4F5C-88D3-DBA282C65172}">
      <dgm:prSet/>
      <dgm:spPr/>
      <dgm:t>
        <a:bodyPr/>
        <a:lstStyle/>
        <a:p>
          <a:endParaRPr lang="en-US"/>
        </a:p>
      </dgm:t>
    </dgm:pt>
    <dgm:pt modelId="{59171CFB-6285-476A-884A-1035BFED2C6E}" type="sibTrans" cxnId="{C1F430FE-24B3-4F5C-88D3-DBA282C65172}">
      <dgm:prSet/>
      <dgm:spPr/>
      <dgm:t>
        <a:bodyPr/>
        <a:lstStyle/>
        <a:p>
          <a:endParaRPr lang="en-US"/>
        </a:p>
      </dgm:t>
    </dgm:pt>
    <dgm:pt modelId="{29767E98-D09B-40AF-B6CA-C6FF1820BF19}">
      <dgm:prSet phldrT="[Text]" custT="1"/>
      <dgm:spPr>
        <a:solidFill>
          <a:srgbClr val="D5DCEA"/>
        </a:solidFill>
        <a:ln>
          <a:noFill/>
        </a:ln>
      </dgm:spPr>
      <dgm:t>
        <a:bodyPr rIns="91440"/>
        <a:lstStyle/>
        <a:p>
          <a:pPr marL="0" indent="0">
            <a:spcBef>
              <a:spcPts val="1800"/>
            </a:spcBef>
            <a:spcAft>
              <a:spcPts val="1800"/>
            </a:spcAft>
          </a:pPr>
          <a:r>
            <a:rPr lang="en-US" sz="2800" dirty="0">
              <a:latin typeface="Arial" panose="020B0604020202020204" pitchFamily="34" charset="0"/>
              <a:cs typeface="Arial" panose="020B0604020202020204" pitchFamily="34" charset="0"/>
            </a:rPr>
            <a:t>  Tax filer income information</a:t>
          </a:r>
        </a:p>
      </dgm:t>
    </dgm:pt>
    <dgm:pt modelId="{1C9D4D80-EB21-42DC-95D0-19676B76EA31}" type="parTrans" cxnId="{2FC5DE4F-28E7-4A2C-80B0-79050F2EE001}">
      <dgm:prSet/>
      <dgm:spPr/>
      <dgm:t>
        <a:bodyPr/>
        <a:lstStyle/>
        <a:p>
          <a:endParaRPr lang="en-US"/>
        </a:p>
      </dgm:t>
    </dgm:pt>
    <dgm:pt modelId="{C19D0DAF-71D5-4486-9E15-FBDFF85D2742}" type="sibTrans" cxnId="{2FC5DE4F-28E7-4A2C-80B0-79050F2EE001}">
      <dgm:prSet/>
      <dgm:spPr/>
      <dgm:t>
        <a:bodyPr/>
        <a:lstStyle/>
        <a:p>
          <a:endParaRPr lang="en-US"/>
        </a:p>
      </dgm:t>
    </dgm:pt>
    <dgm:pt modelId="{5052918E-CE13-4204-85FF-E3230954F87D}">
      <dgm:prSet phldrT="[Text]" custT="1"/>
      <dgm:spPr>
        <a:solidFill>
          <a:srgbClr val="D5DCEA"/>
        </a:solidFill>
        <a:ln>
          <a:noFill/>
        </a:ln>
      </dgm:spPr>
      <dgm:t>
        <a:bodyPr rIns="91440"/>
        <a:lstStyle/>
        <a:p>
          <a:pPr marL="0" indent="0">
            <a:spcBef>
              <a:spcPts val="1800"/>
            </a:spcBef>
            <a:spcAft>
              <a:spcPts val="1800"/>
            </a:spcAft>
          </a:pPr>
          <a:r>
            <a:rPr lang="en-US" sz="2800" dirty="0">
              <a:latin typeface="Arial" panose="020B0604020202020204" pitchFamily="34" charset="0"/>
              <a:cs typeface="Arial" panose="020B0604020202020204" pitchFamily="34" charset="0"/>
            </a:rPr>
            <a:t>  Nontax filer income information</a:t>
          </a:r>
        </a:p>
      </dgm:t>
    </dgm:pt>
    <dgm:pt modelId="{42604FB3-02FD-4FE6-A2F9-0A2A2539586D}" type="parTrans" cxnId="{93AC2153-786B-4F5E-A702-E554CCFBFF7F}">
      <dgm:prSet/>
      <dgm:spPr/>
      <dgm:t>
        <a:bodyPr/>
        <a:lstStyle/>
        <a:p>
          <a:endParaRPr lang="en-US"/>
        </a:p>
      </dgm:t>
    </dgm:pt>
    <dgm:pt modelId="{9573462F-BA0D-408D-AB58-8C0F10BA4692}" type="sibTrans" cxnId="{93AC2153-786B-4F5E-A702-E554CCFBFF7F}">
      <dgm:prSet/>
      <dgm:spPr/>
      <dgm:t>
        <a:bodyPr/>
        <a:lstStyle/>
        <a:p>
          <a:endParaRPr lang="en-US"/>
        </a:p>
      </dgm:t>
    </dgm:pt>
    <dgm:pt modelId="{2CE02414-817E-4DC6-9D9D-4E487C6DFF4A}">
      <dgm:prSet phldrT="[Text]" custT="1"/>
      <dgm:spPr>
        <a:solidFill>
          <a:srgbClr val="D5DCEA"/>
        </a:solidFill>
        <a:ln>
          <a:noFill/>
        </a:ln>
      </dgm:spPr>
      <dgm:t>
        <a:bodyPr rIns="91440"/>
        <a:lstStyle/>
        <a:p>
          <a:pPr marL="0" indent="0">
            <a:spcBef>
              <a:spcPts val="1800"/>
            </a:spcBef>
            <a:spcAft>
              <a:spcPts val="1800"/>
            </a:spcAft>
          </a:pPr>
          <a:r>
            <a:rPr lang="en-US" sz="2800" dirty="0">
              <a:latin typeface="Arial" panose="020B0604020202020204" pitchFamily="34" charset="0"/>
              <a:cs typeface="Arial" panose="020B0604020202020204" pitchFamily="34" charset="0"/>
            </a:rPr>
            <a:t>  Household size</a:t>
          </a:r>
        </a:p>
      </dgm:t>
    </dgm:pt>
    <dgm:pt modelId="{876B2D35-6E71-4DB6-9BD0-B38A469B33EB}" type="parTrans" cxnId="{BE44520B-DCA4-4A00-9301-46596D147688}">
      <dgm:prSet/>
      <dgm:spPr/>
      <dgm:t>
        <a:bodyPr/>
        <a:lstStyle/>
        <a:p>
          <a:endParaRPr lang="en-US"/>
        </a:p>
      </dgm:t>
    </dgm:pt>
    <dgm:pt modelId="{A9DBAE17-8F1D-4541-A9B1-8AC73B8383D6}" type="sibTrans" cxnId="{BE44520B-DCA4-4A00-9301-46596D147688}">
      <dgm:prSet/>
      <dgm:spPr/>
      <dgm:t>
        <a:bodyPr/>
        <a:lstStyle/>
        <a:p>
          <a:endParaRPr lang="en-US"/>
        </a:p>
      </dgm:t>
    </dgm:pt>
    <dgm:pt modelId="{C2F1E7FB-BC25-48CA-899F-5F83EBBFDB4A}">
      <dgm:prSet phldrT="[Text]" custT="1"/>
      <dgm:spPr>
        <a:solidFill>
          <a:srgbClr val="D5DCEA"/>
        </a:solidFill>
        <a:ln>
          <a:noFill/>
        </a:ln>
      </dgm:spPr>
      <dgm:t>
        <a:bodyPr rIns="91440"/>
        <a:lstStyle/>
        <a:p>
          <a:pPr marL="0" indent="0">
            <a:spcBef>
              <a:spcPts val="1800"/>
            </a:spcBef>
            <a:spcAft>
              <a:spcPts val="1800"/>
            </a:spcAft>
          </a:pPr>
          <a:r>
            <a:rPr lang="en-US" sz="2800" dirty="0">
              <a:latin typeface="Arial" panose="020B0604020202020204" pitchFamily="34" charset="0"/>
              <a:cs typeface="Arial" panose="020B0604020202020204" pitchFamily="34" charset="0"/>
            </a:rPr>
            <a:t>  Number in college</a:t>
          </a:r>
        </a:p>
      </dgm:t>
    </dgm:pt>
    <dgm:pt modelId="{4BF4D186-E602-4578-8759-215DC54C8F50}" type="parTrans" cxnId="{2E3DF8A8-1FE7-4D61-834C-EA4DDDB99EF9}">
      <dgm:prSet/>
      <dgm:spPr/>
      <dgm:t>
        <a:bodyPr/>
        <a:lstStyle/>
        <a:p>
          <a:endParaRPr lang="en-US"/>
        </a:p>
      </dgm:t>
    </dgm:pt>
    <dgm:pt modelId="{06FBD265-01F8-40B5-80ED-156AA3035BAC}" type="sibTrans" cxnId="{2E3DF8A8-1FE7-4D61-834C-EA4DDDB99EF9}">
      <dgm:prSet/>
      <dgm:spPr/>
      <dgm:t>
        <a:bodyPr/>
        <a:lstStyle/>
        <a:p>
          <a:endParaRPr lang="en-US"/>
        </a:p>
      </dgm:t>
    </dgm:pt>
    <dgm:pt modelId="{571B03F2-4D90-4E29-90FF-16323C7140A2}" type="pres">
      <dgm:prSet presAssocID="{E9A2A907-7719-4BC0-9BA3-B781D8B2DFC8}" presName="Name0" presStyleCnt="0">
        <dgm:presLayoutVars>
          <dgm:dir/>
          <dgm:animLvl val="lvl"/>
          <dgm:resizeHandles val="exact"/>
        </dgm:presLayoutVars>
      </dgm:prSet>
      <dgm:spPr/>
    </dgm:pt>
    <dgm:pt modelId="{2AEC26E6-55DE-4DF0-9689-21CA0012A188}" type="pres">
      <dgm:prSet presAssocID="{4C4D6575-F5C8-49F4-B6D0-9AF8F82E4E4D}" presName="linNode" presStyleCnt="0"/>
      <dgm:spPr/>
    </dgm:pt>
    <dgm:pt modelId="{FE796303-BB94-4EE4-8D83-4D2A1F08264C}" type="pres">
      <dgm:prSet presAssocID="{4C4D6575-F5C8-49F4-B6D0-9AF8F82E4E4D}" presName="parentText" presStyleLbl="node1" presStyleIdx="0" presStyleCnt="1" custScaleX="84190" custLinFactNeighborX="-4447" custLinFactNeighborY="-49">
        <dgm:presLayoutVars>
          <dgm:chMax val="1"/>
          <dgm:bulletEnabled val="1"/>
        </dgm:presLayoutVars>
      </dgm:prSet>
      <dgm:spPr/>
    </dgm:pt>
    <dgm:pt modelId="{26791235-83C5-49D0-99C0-4C4E3F750BC8}" type="pres">
      <dgm:prSet presAssocID="{4C4D6575-F5C8-49F4-B6D0-9AF8F82E4E4D}" presName="descendantText" presStyleLbl="alignAccFollowNode1" presStyleIdx="0" presStyleCnt="1" custScaleX="108401" custScaleY="125000" custLinFactNeighborX="3243" custLinFactNeighborY="-2833">
        <dgm:presLayoutVars>
          <dgm:bulletEnabled val="1"/>
        </dgm:presLayoutVars>
      </dgm:prSet>
      <dgm:spPr/>
    </dgm:pt>
  </dgm:ptLst>
  <dgm:cxnLst>
    <dgm:cxn modelId="{BE44520B-DCA4-4A00-9301-46596D147688}" srcId="{4C4D6575-F5C8-49F4-B6D0-9AF8F82E4E4D}" destId="{2CE02414-817E-4DC6-9D9D-4E487C6DFF4A}" srcOrd="2" destOrd="0" parTransId="{876B2D35-6E71-4DB6-9BD0-B38A469B33EB}" sibTransId="{A9DBAE17-8F1D-4541-A9B1-8AC73B8383D6}"/>
    <dgm:cxn modelId="{628EBC35-6DC7-4186-A49C-DA1D60412F93}" type="presOf" srcId="{E9A2A907-7719-4BC0-9BA3-B781D8B2DFC8}" destId="{571B03F2-4D90-4E29-90FF-16323C7140A2}" srcOrd="0" destOrd="0" presId="urn:microsoft.com/office/officeart/2005/8/layout/vList5"/>
    <dgm:cxn modelId="{83AD1C67-F1B9-421A-B2FB-4FB4D32BFAFE}" type="presOf" srcId="{4C4D6575-F5C8-49F4-B6D0-9AF8F82E4E4D}" destId="{FE796303-BB94-4EE4-8D83-4D2A1F08264C}" srcOrd="0" destOrd="0" presId="urn:microsoft.com/office/officeart/2005/8/layout/vList5"/>
    <dgm:cxn modelId="{2FC5DE4F-28E7-4A2C-80B0-79050F2EE001}" srcId="{4C4D6575-F5C8-49F4-B6D0-9AF8F82E4E4D}" destId="{29767E98-D09B-40AF-B6CA-C6FF1820BF19}" srcOrd="0" destOrd="0" parTransId="{1C9D4D80-EB21-42DC-95D0-19676B76EA31}" sibTransId="{C19D0DAF-71D5-4486-9E15-FBDFF85D2742}"/>
    <dgm:cxn modelId="{93AC2153-786B-4F5E-A702-E554CCFBFF7F}" srcId="{4C4D6575-F5C8-49F4-B6D0-9AF8F82E4E4D}" destId="{5052918E-CE13-4204-85FF-E3230954F87D}" srcOrd="1" destOrd="0" parTransId="{42604FB3-02FD-4FE6-A2F9-0A2A2539586D}" sibTransId="{9573462F-BA0D-408D-AB58-8C0F10BA4692}"/>
    <dgm:cxn modelId="{E4CC6A9F-49B2-4BDF-8532-E50FA3CCFB00}" type="presOf" srcId="{5052918E-CE13-4204-85FF-E3230954F87D}" destId="{26791235-83C5-49D0-99C0-4C4E3F750BC8}" srcOrd="0" destOrd="1" presId="urn:microsoft.com/office/officeart/2005/8/layout/vList5"/>
    <dgm:cxn modelId="{B69021A8-76B9-446B-BDAF-4F067849194C}" type="presOf" srcId="{29767E98-D09B-40AF-B6CA-C6FF1820BF19}" destId="{26791235-83C5-49D0-99C0-4C4E3F750BC8}" srcOrd="0" destOrd="0" presId="urn:microsoft.com/office/officeart/2005/8/layout/vList5"/>
    <dgm:cxn modelId="{2E3DF8A8-1FE7-4D61-834C-EA4DDDB99EF9}" srcId="{4C4D6575-F5C8-49F4-B6D0-9AF8F82E4E4D}" destId="{C2F1E7FB-BC25-48CA-899F-5F83EBBFDB4A}" srcOrd="3" destOrd="0" parTransId="{4BF4D186-E602-4578-8759-215DC54C8F50}" sibTransId="{06FBD265-01F8-40B5-80ED-156AA3035BAC}"/>
    <dgm:cxn modelId="{0D88D5B7-3864-4B16-84CC-A847CF6F6F42}" type="presOf" srcId="{2CE02414-817E-4DC6-9D9D-4E487C6DFF4A}" destId="{26791235-83C5-49D0-99C0-4C4E3F750BC8}" srcOrd="0" destOrd="2" presId="urn:microsoft.com/office/officeart/2005/8/layout/vList5"/>
    <dgm:cxn modelId="{D76EB4DD-2D7C-4C3B-B1A8-BC1DFD75F0C4}" type="presOf" srcId="{C2F1E7FB-BC25-48CA-899F-5F83EBBFDB4A}" destId="{26791235-83C5-49D0-99C0-4C4E3F750BC8}" srcOrd="0" destOrd="3" presId="urn:microsoft.com/office/officeart/2005/8/layout/vList5"/>
    <dgm:cxn modelId="{C1F430FE-24B3-4F5C-88D3-DBA282C65172}" srcId="{E9A2A907-7719-4BC0-9BA3-B781D8B2DFC8}" destId="{4C4D6575-F5C8-49F4-B6D0-9AF8F82E4E4D}" srcOrd="0" destOrd="0" parTransId="{A2FD4992-7FEA-4689-BAFD-E1374EDECC1C}" sibTransId="{59171CFB-6285-476A-884A-1035BFED2C6E}"/>
    <dgm:cxn modelId="{68F828ED-A1F8-44FD-8287-66B6E35DD255}" type="presParOf" srcId="{571B03F2-4D90-4E29-90FF-16323C7140A2}" destId="{2AEC26E6-55DE-4DF0-9689-21CA0012A188}" srcOrd="0" destOrd="0" presId="urn:microsoft.com/office/officeart/2005/8/layout/vList5"/>
    <dgm:cxn modelId="{F890C6D1-EEAC-4519-82C2-34D6F1A0BB02}" type="presParOf" srcId="{2AEC26E6-55DE-4DF0-9689-21CA0012A188}" destId="{FE796303-BB94-4EE4-8D83-4D2A1F08264C}" srcOrd="0" destOrd="0" presId="urn:microsoft.com/office/officeart/2005/8/layout/vList5"/>
    <dgm:cxn modelId="{45E5F243-4022-4E07-9C45-80D8DB72A554}" type="presParOf" srcId="{2AEC26E6-55DE-4DF0-9689-21CA0012A188}" destId="{26791235-83C5-49D0-99C0-4C4E3F750B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2A907-7719-4BC0-9BA3-B781D8B2DF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9767E98-D09B-40AF-B6CA-C6FF1820BF19}">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Identity and Statement of Educational Purpose</a:t>
          </a:r>
        </a:p>
      </dgm:t>
    </dgm:pt>
    <dgm:pt modelId="{1C9D4D80-EB21-42DC-95D0-19676B76EA31}" type="parTrans" cxnId="{2FC5DE4F-28E7-4A2C-80B0-79050F2EE001}">
      <dgm:prSet/>
      <dgm:spPr/>
      <dgm:t>
        <a:bodyPr/>
        <a:lstStyle/>
        <a:p>
          <a:endParaRPr lang="en-US"/>
        </a:p>
      </dgm:t>
    </dgm:pt>
    <dgm:pt modelId="{C19D0DAF-71D5-4486-9E15-FBDFF85D2742}" type="sibTrans" cxnId="{2FC5DE4F-28E7-4A2C-80B0-79050F2EE001}">
      <dgm:prSet/>
      <dgm:spPr/>
      <dgm:t>
        <a:bodyPr/>
        <a:lstStyle/>
        <a:p>
          <a:endParaRPr lang="en-US"/>
        </a:p>
      </dgm:t>
    </dgm:pt>
    <dgm:pt modelId="{4C4D6575-F5C8-49F4-B6D0-9AF8F82E4E4D}">
      <dgm:prSet phldrT="[Text]" custT="1"/>
      <dgm:spPr>
        <a:solidFill>
          <a:srgbClr val="005B99"/>
        </a:solidFill>
      </dgm:spPr>
      <dgm:t>
        <a:bodyPr/>
        <a:lstStyle/>
        <a:p>
          <a:r>
            <a:rPr lang="en-US" sz="5200" dirty="0">
              <a:latin typeface="Arial" panose="020B0604020202020204" pitchFamily="34" charset="0"/>
              <a:cs typeface="Arial" panose="020B0604020202020204" pitchFamily="34" charset="0"/>
            </a:rPr>
            <a:t>V4</a:t>
          </a:r>
        </a:p>
        <a:p>
          <a:r>
            <a:rPr lang="en-US" sz="2800" dirty="0">
              <a:latin typeface="Arial" panose="020B0604020202020204" pitchFamily="34" charset="0"/>
              <a:cs typeface="Arial" panose="020B0604020202020204" pitchFamily="34" charset="0"/>
            </a:rPr>
            <a:t>Custom</a:t>
          </a:r>
        </a:p>
      </dgm:t>
    </dgm:pt>
    <dgm:pt modelId="{59171CFB-6285-476A-884A-1035BFED2C6E}" type="sibTrans" cxnId="{C1F430FE-24B3-4F5C-88D3-DBA282C65172}">
      <dgm:prSet/>
      <dgm:spPr/>
      <dgm:t>
        <a:bodyPr/>
        <a:lstStyle/>
        <a:p>
          <a:endParaRPr lang="en-US"/>
        </a:p>
      </dgm:t>
    </dgm:pt>
    <dgm:pt modelId="{A2FD4992-7FEA-4689-BAFD-E1374EDECC1C}" type="parTrans" cxnId="{C1F430FE-24B3-4F5C-88D3-DBA282C65172}">
      <dgm:prSet/>
      <dgm:spPr/>
      <dgm:t>
        <a:bodyPr/>
        <a:lstStyle/>
        <a:p>
          <a:endParaRPr lang="en-US"/>
        </a:p>
      </dgm:t>
    </dgm:pt>
    <dgm:pt modelId="{571B03F2-4D90-4E29-90FF-16323C7140A2}" type="pres">
      <dgm:prSet presAssocID="{E9A2A907-7719-4BC0-9BA3-B781D8B2DFC8}" presName="Name0" presStyleCnt="0">
        <dgm:presLayoutVars>
          <dgm:dir/>
          <dgm:animLvl val="lvl"/>
          <dgm:resizeHandles val="exact"/>
        </dgm:presLayoutVars>
      </dgm:prSet>
      <dgm:spPr/>
    </dgm:pt>
    <dgm:pt modelId="{2AEC26E6-55DE-4DF0-9689-21CA0012A188}" type="pres">
      <dgm:prSet presAssocID="{4C4D6575-F5C8-49F4-B6D0-9AF8F82E4E4D}" presName="linNode" presStyleCnt="0"/>
      <dgm:spPr/>
    </dgm:pt>
    <dgm:pt modelId="{FE796303-BB94-4EE4-8D83-4D2A1F08264C}" type="pres">
      <dgm:prSet presAssocID="{4C4D6575-F5C8-49F4-B6D0-9AF8F82E4E4D}" presName="parentText" presStyleLbl="node1" presStyleIdx="0" presStyleCnt="1">
        <dgm:presLayoutVars>
          <dgm:chMax val="1"/>
          <dgm:bulletEnabled val="1"/>
        </dgm:presLayoutVars>
      </dgm:prSet>
      <dgm:spPr/>
    </dgm:pt>
    <dgm:pt modelId="{26791235-83C5-49D0-99C0-4C4E3F750BC8}" type="pres">
      <dgm:prSet presAssocID="{4C4D6575-F5C8-49F4-B6D0-9AF8F82E4E4D}" presName="descendantText" presStyleLbl="alignAccFollowNode1" presStyleIdx="0" presStyleCnt="1" custScaleX="129358" custScaleY="125000">
        <dgm:presLayoutVars>
          <dgm:bulletEnabled val="1"/>
        </dgm:presLayoutVars>
      </dgm:prSet>
      <dgm:spPr/>
    </dgm:pt>
  </dgm:ptLst>
  <dgm:cxnLst>
    <dgm:cxn modelId="{5A40EC48-25F5-4C90-AD64-01AF40E2B12D}" type="presOf" srcId="{E9A2A907-7719-4BC0-9BA3-B781D8B2DFC8}" destId="{571B03F2-4D90-4E29-90FF-16323C7140A2}" srcOrd="0" destOrd="0" presId="urn:microsoft.com/office/officeart/2005/8/layout/vList5"/>
    <dgm:cxn modelId="{2FC5DE4F-28E7-4A2C-80B0-79050F2EE001}" srcId="{4C4D6575-F5C8-49F4-B6D0-9AF8F82E4E4D}" destId="{29767E98-D09B-40AF-B6CA-C6FF1820BF19}" srcOrd="0" destOrd="0" parTransId="{1C9D4D80-EB21-42DC-95D0-19676B76EA31}" sibTransId="{C19D0DAF-71D5-4486-9E15-FBDFF85D2742}"/>
    <dgm:cxn modelId="{E1C05874-AF32-4B40-A1C7-520999F862E0}" type="presOf" srcId="{4C4D6575-F5C8-49F4-B6D0-9AF8F82E4E4D}" destId="{FE796303-BB94-4EE4-8D83-4D2A1F08264C}" srcOrd="0" destOrd="0" presId="urn:microsoft.com/office/officeart/2005/8/layout/vList5"/>
    <dgm:cxn modelId="{C1F430FE-24B3-4F5C-88D3-DBA282C65172}" srcId="{E9A2A907-7719-4BC0-9BA3-B781D8B2DFC8}" destId="{4C4D6575-F5C8-49F4-B6D0-9AF8F82E4E4D}" srcOrd="0" destOrd="0" parTransId="{A2FD4992-7FEA-4689-BAFD-E1374EDECC1C}" sibTransId="{59171CFB-6285-476A-884A-1035BFED2C6E}"/>
    <dgm:cxn modelId="{988CCDFF-1953-43D1-AAB5-664EDBBE192A}" type="presOf" srcId="{29767E98-D09B-40AF-B6CA-C6FF1820BF19}" destId="{26791235-83C5-49D0-99C0-4C4E3F750BC8}" srcOrd="0" destOrd="0" presId="urn:microsoft.com/office/officeart/2005/8/layout/vList5"/>
    <dgm:cxn modelId="{46924A27-6E68-4A05-A3AE-B424E332DB62}" type="presParOf" srcId="{571B03F2-4D90-4E29-90FF-16323C7140A2}" destId="{2AEC26E6-55DE-4DF0-9689-21CA0012A188}" srcOrd="0" destOrd="0" presId="urn:microsoft.com/office/officeart/2005/8/layout/vList5"/>
    <dgm:cxn modelId="{3CEB93BC-32BA-4338-AA04-7CD6E8401CDF}" type="presParOf" srcId="{2AEC26E6-55DE-4DF0-9689-21CA0012A188}" destId="{FE796303-BB94-4EE4-8D83-4D2A1F08264C}" srcOrd="0" destOrd="0" presId="urn:microsoft.com/office/officeart/2005/8/layout/vList5"/>
    <dgm:cxn modelId="{EAC6CAAE-584F-4D32-85D1-50C1AB55FE8F}" type="presParOf" srcId="{2AEC26E6-55DE-4DF0-9689-21CA0012A188}" destId="{26791235-83C5-49D0-99C0-4C4E3F750B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A2A907-7719-4BC0-9BA3-B781D8B2DF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4D6575-F5C8-49F4-B6D0-9AF8F82E4E4D}">
      <dgm:prSet phldrT="[Text]" custT="1"/>
      <dgm:spPr>
        <a:solidFill>
          <a:srgbClr val="005B99"/>
        </a:solidFill>
      </dgm:spPr>
      <dgm:t>
        <a:bodyPr/>
        <a:lstStyle/>
        <a:p>
          <a:r>
            <a:rPr lang="en-US" sz="5200" dirty="0">
              <a:latin typeface="Arial" panose="020B0604020202020204" pitchFamily="34" charset="0"/>
              <a:cs typeface="Arial" panose="020B0604020202020204" pitchFamily="34" charset="0"/>
            </a:rPr>
            <a:t>V5</a:t>
          </a:r>
        </a:p>
        <a:p>
          <a:r>
            <a:rPr lang="en-US" sz="2800" dirty="0">
              <a:latin typeface="Arial" panose="020B0604020202020204" pitchFamily="34" charset="0"/>
              <a:cs typeface="Arial" panose="020B0604020202020204" pitchFamily="34" charset="0"/>
            </a:rPr>
            <a:t>Aggregate</a:t>
          </a:r>
        </a:p>
      </dgm:t>
    </dgm:pt>
    <dgm:pt modelId="{A2FD4992-7FEA-4689-BAFD-E1374EDECC1C}" type="parTrans" cxnId="{C1F430FE-24B3-4F5C-88D3-DBA282C65172}">
      <dgm:prSet/>
      <dgm:spPr/>
      <dgm:t>
        <a:bodyPr/>
        <a:lstStyle/>
        <a:p>
          <a:endParaRPr lang="en-US"/>
        </a:p>
      </dgm:t>
    </dgm:pt>
    <dgm:pt modelId="{59171CFB-6285-476A-884A-1035BFED2C6E}" type="sibTrans" cxnId="{C1F430FE-24B3-4F5C-88D3-DBA282C65172}">
      <dgm:prSet/>
      <dgm:spPr/>
      <dgm:t>
        <a:bodyPr/>
        <a:lstStyle/>
        <a:p>
          <a:endParaRPr lang="en-US"/>
        </a:p>
      </dgm:t>
    </dgm:pt>
    <dgm:pt modelId="{29767E98-D09B-40AF-B6CA-C6FF1820BF19}">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Tax filer income information</a:t>
          </a:r>
        </a:p>
      </dgm:t>
    </dgm:pt>
    <dgm:pt modelId="{1C9D4D80-EB21-42DC-95D0-19676B76EA31}" type="parTrans" cxnId="{2FC5DE4F-28E7-4A2C-80B0-79050F2EE001}">
      <dgm:prSet/>
      <dgm:spPr/>
      <dgm:t>
        <a:bodyPr/>
        <a:lstStyle/>
        <a:p>
          <a:endParaRPr lang="en-US"/>
        </a:p>
      </dgm:t>
    </dgm:pt>
    <dgm:pt modelId="{C19D0DAF-71D5-4486-9E15-FBDFF85D2742}" type="sibTrans" cxnId="{2FC5DE4F-28E7-4A2C-80B0-79050F2EE001}">
      <dgm:prSet/>
      <dgm:spPr/>
      <dgm:t>
        <a:bodyPr/>
        <a:lstStyle/>
        <a:p>
          <a:endParaRPr lang="en-US"/>
        </a:p>
      </dgm:t>
    </dgm:pt>
    <dgm:pt modelId="{9164A102-7938-4372-A065-E7780A77DFC8}">
      <dgm:prSet phldrT="[Text]" custT="1"/>
      <dgm:spPr>
        <a:solidFill>
          <a:srgbClr val="D5DCEA"/>
        </a:solidFill>
        <a:ln>
          <a:noFill/>
        </a:ln>
      </dgm:spPr>
      <dgm:t>
        <a:bodyPr/>
        <a:lstStyle/>
        <a:p>
          <a:pPr marL="0" indent="0">
            <a:spcBef>
              <a:spcPct val="0"/>
            </a:spcBef>
            <a:spcAft>
              <a:spcPct val="15000"/>
            </a:spcAft>
          </a:pPr>
          <a:endParaRPr lang="en-US" sz="2800" dirty="0">
            <a:latin typeface="Arial" panose="020B0604020202020204" pitchFamily="34" charset="0"/>
            <a:cs typeface="Arial" panose="020B0604020202020204" pitchFamily="34" charset="0"/>
          </a:endParaRPr>
        </a:p>
      </dgm:t>
    </dgm:pt>
    <dgm:pt modelId="{77C0CD46-723D-465B-9DFE-194DE57E3B0E}" type="parTrans" cxnId="{336717E0-264A-4BAC-9E3B-457758555A88}">
      <dgm:prSet/>
      <dgm:spPr/>
      <dgm:t>
        <a:bodyPr/>
        <a:lstStyle/>
        <a:p>
          <a:endParaRPr lang="en-US"/>
        </a:p>
      </dgm:t>
    </dgm:pt>
    <dgm:pt modelId="{A1E734D0-D8FA-4927-968E-6A45DABED2EE}" type="sibTrans" cxnId="{336717E0-264A-4BAC-9E3B-457758555A88}">
      <dgm:prSet/>
      <dgm:spPr/>
      <dgm:t>
        <a:bodyPr/>
        <a:lstStyle/>
        <a:p>
          <a:endParaRPr lang="en-US"/>
        </a:p>
      </dgm:t>
    </dgm:pt>
    <dgm:pt modelId="{1B7C6B7E-8A94-40B7-AE0B-6CA1B7AA465F}">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Household size</a:t>
          </a:r>
        </a:p>
      </dgm:t>
    </dgm:pt>
    <dgm:pt modelId="{907193B0-7905-42C2-B0BB-AEFF727F0EC6}" type="parTrans" cxnId="{B3D96593-9396-4219-B79B-2B0AA51C3380}">
      <dgm:prSet/>
      <dgm:spPr/>
      <dgm:t>
        <a:bodyPr/>
        <a:lstStyle/>
        <a:p>
          <a:endParaRPr lang="en-US"/>
        </a:p>
      </dgm:t>
    </dgm:pt>
    <dgm:pt modelId="{3AA057EE-E388-4800-A720-C5B869BE9FD9}" type="sibTrans" cxnId="{B3D96593-9396-4219-B79B-2B0AA51C3380}">
      <dgm:prSet/>
      <dgm:spPr/>
      <dgm:t>
        <a:bodyPr/>
        <a:lstStyle/>
        <a:p>
          <a:endParaRPr lang="en-US"/>
        </a:p>
      </dgm:t>
    </dgm:pt>
    <dgm:pt modelId="{3DF60B79-11BF-48EE-8013-DF98626391E0}">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Identity and Statement of Educational Purpose</a:t>
          </a:r>
        </a:p>
      </dgm:t>
    </dgm:pt>
    <dgm:pt modelId="{2D21772F-0547-4EC4-9565-596867B7B8AD}" type="parTrans" cxnId="{8C764993-23D1-4401-B983-F41B402E9C7F}">
      <dgm:prSet/>
      <dgm:spPr/>
      <dgm:t>
        <a:bodyPr/>
        <a:lstStyle/>
        <a:p>
          <a:endParaRPr lang="en-US"/>
        </a:p>
      </dgm:t>
    </dgm:pt>
    <dgm:pt modelId="{822B641F-6618-4841-A498-5E16C1A30CB9}" type="sibTrans" cxnId="{8C764993-23D1-4401-B983-F41B402E9C7F}">
      <dgm:prSet/>
      <dgm:spPr/>
      <dgm:t>
        <a:bodyPr/>
        <a:lstStyle/>
        <a:p>
          <a:endParaRPr lang="en-US"/>
        </a:p>
      </dgm:t>
    </dgm:pt>
    <dgm:pt modelId="{FAB6CDF3-5E01-46E9-BEB1-EB705DA173DF}">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Nontax filer income information </a:t>
          </a:r>
        </a:p>
      </dgm:t>
    </dgm:pt>
    <dgm:pt modelId="{2E86E085-4A2B-4835-8F6F-A1CDD2D0235D}" type="parTrans" cxnId="{C5E85F62-3B56-4A31-88DF-020EF80E62C3}">
      <dgm:prSet/>
      <dgm:spPr/>
      <dgm:t>
        <a:bodyPr/>
        <a:lstStyle/>
        <a:p>
          <a:endParaRPr lang="en-US"/>
        </a:p>
      </dgm:t>
    </dgm:pt>
    <dgm:pt modelId="{95A6F535-2C36-44CB-AF4B-2EDA027CC806}" type="sibTrans" cxnId="{C5E85F62-3B56-4A31-88DF-020EF80E62C3}">
      <dgm:prSet/>
      <dgm:spPr/>
      <dgm:t>
        <a:bodyPr/>
        <a:lstStyle/>
        <a:p>
          <a:endParaRPr lang="en-US"/>
        </a:p>
      </dgm:t>
    </dgm:pt>
    <dgm:pt modelId="{56C74320-E0BA-4F4B-B60E-3AB7B62F79DF}">
      <dgm:prSet phldrT="[Text]" custT="1"/>
      <dgm:spPr>
        <a:solidFill>
          <a:srgbClr val="D5DCEA"/>
        </a:solidFill>
        <a:ln>
          <a:noFill/>
        </a:ln>
      </dgm:spPr>
      <dgm:t>
        <a:bodyPr/>
        <a:lstStyle/>
        <a:p>
          <a:pPr marL="293688" indent="-293688">
            <a:spcBef>
              <a:spcPts val="1800"/>
            </a:spcBef>
            <a:spcAft>
              <a:spcPts val="1800"/>
            </a:spcAft>
          </a:pPr>
          <a:r>
            <a:rPr lang="en-US" sz="2800" dirty="0">
              <a:latin typeface="Arial" panose="020B0604020202020204" pitchFamily="34" charset="0"/>
              <a:cs typeface="Arial" panose="020B0604020202020204" pitchFamily="34" charset="0"/>
            </a:rPr>
            <a:t>Number in college</a:t>
          </a:r>
        </a:p>
      </dgm:t>
    </dgm:pt>
    <dgm:pt modelId="{5CFAE46B-83B7-4972-8D0C-0505E88C4534}" type="parTrans" cxnId="{B97A5387-8E89-40E9-A64F-E46245089C55}">
      <dgm:prSet/>
      <dgm:spPr/>
      <dgm:t>
        <a:bodyPr/>
        <a:lstStyle/>
        <a:p>
          <a:endParaRPr lang="en-US"/>
        </a:p>
      </dgm:t>
    </dgm:pt>
    <dgm:pt modelId="{B7E5CE34-5E29-4DC5-8184-02C0339A3D43}" type="sibTrans" cxnId="{B97A5387-8E89-40E9-A64F-E46245089C55}">
      <dgm:prSet/>
      <dgm:spPr/>
      <dgm:t>
        <a:bodyPr/>
        <a:lstStyle/>
        <a:p>
          <a:endParaRPr lang="en-US"/>
        </a:p>
      </dgm:t>
    </dgm:pt>
    <dgm:pt modelId="{FE48E250-E5AA-4457-9908-2740197B0536}">
      <dgm:prSet phldrT="[Text]" custT="1"/>
      <dgm:spPr>
        <a:solidFill>
          <a:srgbClr val="D5DCEA"/>
        </a:solidFill>
        <a:ln>
          <a:noFill/>
        </a:ln>
      </dgm:spPr>
      <dgm:t>
        <a:bodyPr/>
        <a:lstStyle/>
        <a:p>
          <a:pPr marL="293688" indent="-293688">
            <a:spcBef>
              <a:spcPts val="1800"/>
            </a:spcBef>
            <a:spcAft>
              <a:spcPts val="1800"/>
            </a:spcAft>
          </a:pPr>
          <a:endParaRPr lang="en-US" sz="2800" dirty="0">
            <a:latin typeface="Arial" panose="020B0604020202020204" pitchFamily="34" charset="0"/>
            <a:cs typeface="Arial" panose="020B0604020202020204" pitchFamily="34" charset="0"/>
          </a:endParaRPr>
        </a:p>
      </dgm:t>
    </dgm:pt>
    <dgm:pt modelId="{DA1602AB-39A6-4F65-9B19-D30BEB643867}" type="parTrans" cxnId="{A61EC867-5C35-4F3A-99AA-A3911D959441}">
      <dgm:prSet/>
      <dgm:spPr/>
      <dgm:t>
        <a:bodyPr/>
        <a:lstStyle/>
        <a:p>
          <a:endParaRPr lang="en-US"/>
        </a:p>
      </dgm:t>
    </dgm:pt>
    <dgm:pt modelId="{FD388B4C-62D2-4EDD-80C7-70DC049B2574}" type="sibTrans" cxnId="{A61EC867-5C35-4F3A-99AA-A3911D959441}">
      <dgm:prSet/>
      <dgm:spPr/>
      <dgm:t>
        <a:bodyPr/>
        <a:lstStyle/>
        <a:p>
          <a:endParaRPr lang="en-US"/>
        </a:p>
      </dgm:t>
    </dgm:pt>
    <dgm:pt modelId="{571B03F2-4D90-4E29-90FF-16323C7140A2}" type="pres">
      <dgm:prSet presAssocID="{E9A2A907-7719-4BC0-9BA3-B781D8B2DFC8}" presName="Name0" presStyleCnt="0">
        <dgm:presLayoutVars>
          <dgm:dir/>
          <dgm:animLvl val="lvl"/>
          <dgm:resizeHandles val="exact"/>
        </dgm:presLayoutVars>
      </dgm:prSet>
      <dgm:spPr/>
    </dgm:pt>
    <dgm:pt modelId="{2AEC26E6-55DE-4DF0-9689-21CA0012A188}" type="pres">
      <dgm:prSet presAssocID="{4C4D6575-F5C8-49F4-B6D0-9AF8F82E4E4D}" presName="linNode" presStyleCnt="0"/>
      <dgm:spPr/>
    </dgm:pt>
    <dgm:pt modelId="{FE796303-BB94-4EE4-8D83-4D2A1F08264C}" type="pres">
      <dgm:prSet presAssocID="{4C4D6575-F5C8-49F4-B6D0-9AF8F82E4E4D}" presName="parentText" presStyleLbl="node1" presStyleIdx="0" presStyleCnt="1" custScaleX="87370" custLinFactNeighborX="-7247">
        <dgm:presLayoutVars>
          <dgm:chMax val="1"/>
          <dgm:bulletEnabled val="1"/>
        </dgm:presLayoutVars>
      </dgm:prSet>
      <dgm:spPr/>
    </dgm:pt>
    <dgm:pt modelId="{26791235-83C5-49D0-99C0-4C4E3F750BC8}" type="pres">
      <dgm:prSet presAssocID="{4C4D6575-F5C8-49F4-B6D0-9AF8F82E4E4D}" presName="descendantText" presStyleLbl="alignAccFollowNode1" presStyleIdx="0" presStyleCnt="1" custScaleX="113018" custScaleY="125000">
        <dgm:presLayoutVars>
          <dgm:bulletEnabled val="1"/>
        </dgm:presLayoutVars>
      </dgm:prSet>
      <dgm:spPr/>
    </dgm:pt>
  </dgm:ptLst>
  <dgm:cxnLst>
    <dgm:cxn modelId="{B46D7D0F-550C-4B12-A187-D1D718C08402}" type="presOf" srcId="{3DF60B79-11BF-48EE-8013-DF98626391E0}" destId="{26791235-83C5-49D0-99C0-4C4E3F750BC8}" srcOrd="0" destOrd="5" presId="urn:microsoft.com/office/officeart/2005/8/layout/vList5"/>
    <dgm:cxn modelId="{D3EB8828-2FB3-4B9E-B5E0-A6DF699AFED1}" type="presOf" srcId="{56C74320-E0BA-4F4B-B60E-3AB7B62F79DF}" destId="{26791235-83C5-49D0-99C0-4C4E3F750BC8}" srcOrd="0" destOrd="4" presId="urn:microsoft.com/office/officeart/2005/8/layout/vList5"/>
    <dgm:cxn modelId="{0F8E892A-484A-475E-A629-0AF235D7CDC3}" type="presOf" srcId="{1B7C6B7E-8A94-40B7-AE0B-6CA1B7AA465F}" destId="{26791235-83C5-49D0-99C0-4C4E3F750BC8}" srcOrd="0" destOrd="3" presId="urn:microsoft.com/office/officeart/2005/8/layout/vList5"/>
    <dgm:cxn modelId="{F9E62235-A170-4553-9346-3C44781ACBF8}" type="presOf" srcId="{FE48E250-E5AA-4457-9908-2740197B0536}" destId="{26791235-83C5-49D0-99C0-4C4E3F750BC8}" srcOrd="0" destOrd="0" presId="urn:microsoft.com/office/officeart/2005/8/layout/vList5"/>
    <dgm:cxn modelId="{8FE66760-D71F-4096-98BF-5C9CEE603397}" type="presOf" srcId="{4C4D6575-F5C8-49F4-B6D0-9AF8F82E4E4D}" destId="{FE796303-BB94-4EE4-8D83-4D2A1F08264C}" srcOrd="0" destOrd="0" presId="urn:microsoft.com/office/officeart/2005/8/layout/vList5"/>
    <dgm:cxn modelId="{57879C60-7A40-4CF8-BB1B-5D12FAAE0610}" type="presOf" srcId="{9164A102-7938-4372-A065-E7780A77DFC8}" destId="{26791235-83C5-49D0-99C0-4C4E3F750BC8}" srcOrd="0" destOrd="6" presId="urn:microsoft.com/office/officeart/2005/8/layout/vList5"/>
    <dgm:cxn modelId="{C5E85F62-3B56-4A31-88DF-020EF80E62C3}" srcId="{4C4D6575-F5C8-49F4-B6D0-9AF8F82E4E4D}" destId="{FAB6CDF3-5E01-46E9-BEB1-EB705DA173DF}" srcOrd="2" destOrd="0" parTransId="{2E86E085-4A2B-4835-8F6F-A1CDD2D0235D}" sibTransId="{95A6F535-2C36-44CB-AF4B-2EDA027CC806}"/>
    <dgm:cxn modelId="{A61EC867-5C35-4F3A-99AA-A3911D959441}" srcId="{4C4D6575-F5C8-49F4-B6D0-9AF8F82E4E4D}" destId="{FE48E250-E5AA-4457-9908-2740197B0536}" srcOrd="0" destOrd="0" parTransId="{DA1602AB-39A6-4F65-9B19-D30BEB643867}" sibTransId="{FD388B4C-62D2-4EDD-80C7-70DC049B2574}"/>
    <dgm:cxn modelId="{35DB176B-4E8A-445E-9B7D-43148F0BA027}" type="presOf" srcId="{29767E98-D09B-40AF-B6CA-C6FF1820BF19}" destId="{26791235-83C5-49D0-99C0-4C4E3F750BC8}" srcOrd="0" destOrd="1" presId="urn:microsoft.com/office/officeart/2005/8/layout/vList5"/>
    <dgm:cxn modelId="{2FC5DE4F-28E7-4A2C-80B0-79050F2EE001}" srcId="{4C4D6575-F5C8-49F4-B6D0-9AF8F82E4E4D}" destId="{29767E98-D09B-40AF-B6CA-C6FF1820BF19}" srcOrd="1" destOrd="0" parTransId="{1C9D4D80-EB21-42DC-95D0-19676B76EA31}" sibTransId="{C19D0DAF-71D5-4486-9E15-FBDFF85D2742}"/>
    <dgm:cxn modelId="{B97A5387-8E89-40E9-A64F-E46245089C55}" srcId="{4C4D6575-F5C8-49F4-B6D0-9AF8F82E4E4D}" destId="{56C74320-E0BA-4F4B-B60E-3AB7B62F79DF}" srcOrd="4" destOrd="0" parTransId="{5CFAE46B-83B7-4972-8D0C-0505E88C4534}" sibTransId="{B7E5CE34-5E29-4DC5-8184-02C0339A3D43}"/>
    <dgm:cxn modelId="{B3D96593-9396-4219-B79B-2B0AA51C3380}" srcId="{4C4D6575-F5C8-49F4-B6D0-9AF8F82E4E4D}" destId="{1B7C6B7E-8A94-40B7-AE0B-6CA1B7AA465F}" srcOrd="3" destOrd="0" parTransId="{907193B0-7905-42C2-B0BB-AEFF727F0EC6}" sibTransId="{3AA057EE-E388-4800-A720-C5B869BE9FD9}"/>
    <dgm:cxn modelId="{8C764993-23D1-4401-B983-F41B402E9C7F}" srcId="{4C4D6575-F5C8-49F4-B6D0-9AF8F82E4E4D}" destId="{3DF60B79-11BF-48EE-8013-DF98626391E0}" srcOrd="5" destOrd="0" parTransId="{2D21772F-0547-4EC4-9565-596867B7B8AD}" sibTransId="{822B641F-6618-4841-A498-5E16C1A30CB9}"/>
    <dgm:cxn modelId="{FC4C64A2-AE42-4C54-A892-76018EBD3441}" type="presOf" srcId="{E9A2A907-7719-4BC0-9BA3-B781D8B2DFC8}" destId="{571B03F2-4D90-4E29-90FF-16323C7140A2}" srcOrd="0" destOrd="0" presId="urn:microsoft.com/office/officeart/2005/8/layout/vList5"/>
    <dgm:cxn modelId="{336717E0-264A-4BAC-9E3B-457758555A88}" srcId="{4C4D6575-F5C8-49F4-B6D0-9AF8F82E4E4D}" destId="{9164A102-7938-4372-A065-E7780A77DFC8}" srcOrd="6" destOrd="0" parTransId="{77C0CD46-723D-465B-9DFE-194DE57E3B0E}" sibTransId="{A1E734D0-D8FA-4927-968E-6A45DABED2EE}"/>
    <dgm:cxn modelId="{AF63E1E4-686D-4C10-AF28-BE7155F026F9}" type="presOf" srcId="{FAB6CDF3-5E01-46E9-BEB1-EB705DA173DF}" destId="{26791235-83C5-49D0-99C0-4C4E3F750BC8}" srcOrd="0" destOrd="2" presId="urn:microsoft.com/office/officeart/2005/8/layout/vList5"/>
    <dgm:cxn modelId="{C1F430FE-24B3-4F5C-88D3-DBA282C65172}" srcId="{E9A2A907-7719-4BC0-9BA3-B781D8B2DFC8}" destId="{4C4D6575-F5C8-49F4-B6D0-9AF8F82E4E4D}" srcOrd="0" destOrd="0" parTransId="{A2FD4992-7FEA-4689-BAFD-E1374EDECC1C}" sibTransId="{59171CFB-6285-476A-884A-1035BFED2C6E}"/>
    <dgm:cxn modelId="{D7874763-9DA5-4811-ADA5-4DC881BF3B82}" type="presParOf" srcId="{571B03F2-4D90-4E29-90FF-16323C7140A2}" destId="{2AEC26E6-55DE-4DF0-9689-21CA0012A188}" srcOrd="0" destOrd="0" presId="urn:microsoft.com/office/officeart/2005/8/layout/vList5"/>
    <dgm:cxn modelId="{B6B36404-2E33-4D31-BCBC-0E3E457C5F53}" type="presParOf" srcId="{2AEC26E6-55DE-4DF0-9689-21CA0012A188}" destId="{FE796303-BB94-4EE4-8D83-4D2A1F08264C}" srcOrd="0" destOrd="0" presId="urn:microsoft.com/office/officeart/2005/8/layout/vList5"/>
    <dgm:cxn modelId="{CA8F0766-F126-4B2A-B873-A392A0F3CB19}" type="presParOf" srcId="{2AEC26E6-55DE-4DF0-9689-21CA0012A188}" destId="{26791235-83C5-49D0-99C0-4C4E3F750B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1235-83C5-49D0-99C0-4C4E3F750BC8}">
      <dsp:nvSpPr>
        <dsp:cNvPr id="0" name=""/>
        <dsp:cNvSpPr/>
      </dsp:nvSpPr>
      <dsp:spPr>
        <a:xfrm rot="5400000">
          <a:off x="3379586" y="-869702"/>
          <a:ext cx="3946689" cy="5686094"/>
        </a:xfrm>
        <a:prstGeom prst="round2SameRect">
          <a:avLst/>
        </a:prstGeom>
        <a:solidFill>
          <a:srgbClr val="D5DC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91440" bIns="123825" numCol="1" spcCol="1270" anchor="ctr" anchorCtr="0">
          <a:noAutofit/>
        </a:bodyPr>
        <a:lstStyle/>
        <a:p>
          <a:pPr marL="0" lvl="1" indent="0"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  Tax filer income information</a:t>
          </a:r>
        </a:p>
        <a:p>
          <a:pPr marL="0" lvl="1" indent="0"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  Nontax filer income information</a:t>
          </a:r>
        </a:p>
        <a:p>
          <a:pPr marL="0" lvl="1" indent="0"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  Household size</a:t>
          </a:r>
        </a:p>
        <a:p>
          <a:pPr marL="0" lvl="1" indent="0"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  Number in college</a:t>
          </a:r>
        </a:p>
      </dsp:txBody>
      <dsp:txXfrm rot="-5400000">
        <a:off x="2509884" y="192661"/>
        <a:ext cx="5493433" cy="3561367"/>
      </dsp:txXfrm>
    </dsp:sp>
    <dsp:sp modelId="{FE796303-BB94-4EE4-8D83-4D2A1F08264C}">
      <dsp:nvSpPr>
        <dsp:cNvPr id="0" name=""/>
        <dsp:cNvSpPr/>
      </dsp:nvSpPr>
      <dsp:spPr>
        <a:xfrm>
          <a:off x="0" y="0"/>
          <a:ext cx="2484069" cy="3946689"/>
        </a:xfrm>
        <a:prstGeom prst="roundRect">
          <a:avLst/>
        </a:prstGeom>
        <a:solidFill>
          <a:srgbClr val="005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Arial" panose="020B0604020202020204" pitchFamily="34" charset="0"/>
              <a:cs typeface="Arial" panose="020B0604020202020204" pitchFamily="34" charset="0"/>
            </a:rPr>
            <a:t>V1</a:t>
          </a:r>
        </a:p>
        <a:p>
          <a:pPr marL="0" lvl="0" indent="0" algn="ctr" defTabSz="23114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Standard</a:t>
          </a:r>
        </a:p>
      </dsp:txBody>
      <dsp:txXfrm>
        <a:off x="121262" y="121262"/>
        <a:ext cx="2241545" cy="3704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1235-83C5-49D0-99C0-4C4E3F750BC8}">
      <dsp:nvSpPr>
        <dsp:cNvPr id="0" name=""/>
        <dsp:cNvSpPr/>
      </dsp:nvSpPr>
      <dsp:spPr>
        <a:xfrm rot="5400000">
          <a:off x="3394807" y="-910891"/>
          <a:ext cx="3890128" cy="5711910"/>
        </a:xfrm>
        <a:prstGeom prst="round2SameRect">
          <a:avLst/>
        </a:prstGeom>
        <a:solidFill>
          <a:srgbClr val="D5DC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Identity and Statement of Educational Purpose</a:t>
          </a:r>
        </a:p>
      </dsp:txBody>
      <dsp:txXfrm rot="-5400000">
        <a:off x="2483916" y="189900"/>
        <a:ext cx="5522010" cy="3510328"/>
      </dsp:txXfrm>
    </dsp:sp>
    <dsp:sp modelId="{FE796303-BB94-4EE4-8D83-4D2A1F08264C}">
      <dsp:nvSpPr>
        <dsp:cNvPr id="0" name=""/>
        <dsp:cNvSpPr/>
      </dsp:nvSpPr>
      <dsp:spPr>
        <a:xfrm>
          <a:off x="151" y="0"/>
          <a:ext cx="2483765" cy="3890128"/>
        </a:xfrm>
        <a:prstGeom prst="roundRect">
          <a:avLst/>
        </a:prstGeom>
        <a:solidFill>
          <a:srgbClr val="005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Arial" panose="020B0604020202020204" pitchFamily="34" charset="0"/>
              <a:cs typeface="Arial" panose="020B0604020202020204" pitchFamily="34" charset="0"/>
            </a:rPr>
            <a:t>V4</a:t>
          </a:r>
        </a:p>
        <a:p>
          <a:pPr marL="0" lvl="0" indent="0" algn="ctr" defTabSz="23114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Custom</a:t>
          </a:r>
        </a:p>
      </dsp:txBody>
      <dsp:txXfrm>
        <a:off x="121398" y="121247"/>
        <a:ext cx="2241271" cy="3647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1235-83C5-49D0-99C0-4C4E3F750BC8}">
      <dsp:nvSpPr>
        <dsp:cNvPr id="0" name=""/>
        <dsp:cNvSpPr/>
      </dsp:nvSpPr>
      <dsp:spPr>
        <a:xfrm rot="5400000">
          <a:off x="3049164" y="-662205"/>
          <a:ext cx="4150021" cy="5478488"/>
        </a:xfrm>
        <a:prstGeom prst="round2SameRect">
          <a:avLst/>
        </a:prstGeom>
        <a:solidFill>
          <a:srgbClr val="D5DC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93688" lvl="1" indent="-293688" algn="l" defTabSz="1244600">
            <a:lnSpc>
              <a:spcPct val="90000"/>
            </a:lnSpc>
            <a:spcBef>
              <a:spcPct val="0"/>
            </a:spcBef>
            <a:spcAft>
              <a:spcPts val="1800"/>
            </a:spcAft>
            <a:buChar char="•"/>
          </a:pPr>
          <a:endParaRPr lang="en-US" sz="2800" kern="1200" dirty="0">
            <a:latin typeface="Arial" panose="020B0604020202020204" pitchFamily="34" charset="0"/>
            <a:cs typeface="Arial" panose="020B0604020202020204" pitchFamily="34" charset="0"/>
          </a:endParaRPr>
        </a:p>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Tax filer income information</a:t>
          </a:r>
        </a:p>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Nontax filer income information </a:t>
          </a:r>
        </a:p>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Household size</a:t>
          </a:r>
        </a:p>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Number in college</a:t>
          </a:r>
        </a:p>
        <a:p>
          <a:pPr marL="293688" lvl="1" indent="-293688" algn="l" defTabSz="1244600">
            <a:lnSpc>
              <a:spcPct val="90000"/>
            </a:lnSpc>
            <a:spcBef>
              <a:spcPct val="0"/>
            </a:spcBef>
            <a:spcAft>
              <a:spcPts val="1800"/>
            </a:spcAft>
            <a:buChar char="•"/>
          </a:pPr>
          <a:r>
            <a:rPr lang="en-US" sz="2800" kern="1200" dirty="0">
              <a:latin typeface="Arial" panose="020B0604020202020204" pitchFamily="34" charset="0"/>
              <a:cs typeface="Arial" panose="020B0604020202020204" pitchFamily="34" charset="0"/>
            </a:rPr>
            <a:t>Identity and Statement of Educational Purpose</a:t>
          </a:r>
        </a:p>
        <a:p>
          <a:pPr marL="0" lvl="1" indent="0" algn="l" defTabSz="1244600">
            <a:lnSpc>
              <a:spcPct val="90000"/>
            </a:lnSpc>
            <a:spcBef>
              <a:spcPct val="0"/>
            </a:spcBef>
            <a:spcAft>
              <a:spcPct val="15000"/>
            </a:spcAft>
            <a:buChar char="•"/>
          </a:pPr>
          <a:endParaRPr lang="en-US" sz="2800" kern="1200" dirty="0">
            <a:latin typeface="Arial" panose="020B0604020202020204" pitchFamily="34" charset="0"/>
            <a:cs typeface="Arial" panose="020B0604020202020204" pitchFamily="34" charset="0"/>
          </a:endParaRPr>
        </a:p>
      </dsp:txBody>
      <dsp:txXfrm rot="-5400000">
        <a:off x="2384931" y="204615"/>
        <a:ext cx="5275901" cy="3744847"/>
      </dsp:txXfrm>
    </dsp:sp>
    <dsp:sp modelId="{FE796303-BB94-4EE4-8D83-4D2A1F08264C}">
      <dsp:nvSpPr>
        <dsp:cNvPr id="0" name=""/>
        <dsp:cNvSpPr/>
      </dsp:nvSpPr>
      <dsp:spPr>
        <a:xfrm>
          <a:off x="0" y="2028"/>
          <a:ext cx="2382308" cy="4150021"/>
        </a:xfrm>
        <a:prstGeom prst="roundRect">
          <a:avLst/>
        </a:prstGeom>
        <a:solidFill>
          <a:srgbClr val="005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Arial" panose="020B0604020202020204" pitchFamily="34" charset="0"/>
              <a:cs typeface="Arial" panose="020B0604020202020204" pitchFamily="34" charset="0"/>
            </a:rPr>
            <a:t>V5</a:t>
          </a:r>
        </a:p>
        <a:p>
          <a:pPr marL="0" lvl="0" indent="0" algn="ctr" defTabSz="23114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Aggregate</a:t>
          </a:r>
        </a:p>
      </dsp:txBody>
      <dsp:txXfrm>
        <a:off x="116295" y="118323"/>
        <a:ext cx="2149718" cy="39174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 name="Google Shape;63;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64" name="Google Shape;64;p1:notes"/>
          <p:cNvSpPr txBox="1">
            <a:spLocks noGrp="1"/>
          </p:cNvSpPr>
          <p:nvPr>
            <p:ph type="hdr" idx="3"/>
          </p:nvPr>
        </p:nvSpPr>
        <p:spPr>
          <a:xfrm>
            <a:off x="0" y="0"/>
            <a:ext cx="3043343" cy="465455"/>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 name="Google Shape;65;p1:notes"/>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1/18/2022 3:38 PM</a:t>
            </a:r>
            <a:endParaRPr sz="1200" b="0" i="0" u="none" strike="noStrike" cap="none">
              <a:solidFill>
                <a:schemeClr val="dk1"/>
              </a:solidFill>
              <a:latin typeface="Calibri"/>
              <a:ea typeface="Calibri"/>
              <a:cs typeface="Calibri"/>
              <a:sym typeface="Calibri"/>
            </a:endParaRPr>
          </a:p>
        </p:txBody>
      </p:sp>
      <p:sp>
        <p:nvSpPr>
          <p:cNvPr id="66" name="Google Shape;66;p1:notes"/>
          <p:cNvSpPr txBox="1">
            <a:spLocks noGrp="1"/>
          </p:cNvSpPr>
          <p:nvPr>
            <p:ph type="ftr" idx="11"/>
          </p:nvPr>
        </p:nvSpPr>
        <p:spPr>
          <a:xfrm>
            <a:off x="0" y="8842029"/>
            <a:ext cx="6320790" cy="465455"/>
          </a:xfrm>
          <a:prstGeom prst="rect">
            <a:avLst/>
          </a:prstGeom>
          <a:noFill/>
          <a:ln>
            <a:noFill/>
          </a:ln>
        </p:spPr>
        <p:txBody>
          <a:bodyPr spcFirstLastPara="1" wrap="square" lIns="93300" tIns="46650" rIns="93300" bIns="4665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67" name="Google Shape;67;p1:notes"/>
          <p:cNvSpPr txBox="1">
            <a:spLocks noGrp="1"/>
          </p:cNvSpPr>
          <p:nvPr>
            <p:ph type="sldNum" idx="12"/>
          </p:nvPr>
        </p:nvSpPr>
        <p:spPr>
          <a:xfrm>
            <a:off x="6320790" y="8842029"/>
            <a:ext cx="700685"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14</a:t>
            </a:fld>
            <a:endParaRPr lang="en-US"/>
          </a:p>
        </p:txBody>
      </p:sp>
    </p:spTree>
    <p:extLst>
      <p:ext uri="{BB962C8B-B14F-4D97-AF65-F5344CB8AC3E}">
        <p14:creationId xmlns:p14="http://schemas.microsoft.com/office/powerpoint/2010/main" val="285491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15</a:t>
            </a:fld>
            <a:endParaRPr lang="en-US"/>
          </a:p>
        </p:txBody>
      </p:sp>
    </p:spTree>
    <p:extLst>
      <p:ext uri="{BB962C8B-B14F-4D97-AF65-F5344CB8AC3E}">
        <p14:creationId xmlns:p14="http://schemas.microsoft.com/office/powerpoint/2010/main" val="394687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16</a:t>
            </a:fld>
            <a:endParaRPr lang="en-US"/>
          </a:p>
        </p:txBody>
      </p:sp>
    </p:spTree>
    <p:extLst>
      <p:ext uri="{BB962C8B-B14F-4D97-AF65-F5344CB8AC3E}">
        <p14:creationId xmlns:p14="http://schemas.microsoft.com/office/powerpoint/2010/main" val="34664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17</a:t>
            </a:fld>
            <a:endParaRPr lang="en-US"/>
          </a:p>
        </p:txBody>
      </p:sp>
    </p:spTree>
    <p:extLst>
      <p:ext uri="{BB962C8B-B14F-4D97-AF65-F5344CB8AC3E}">
        <p14:creationId xmlns:p14="http://schemas.microsoft.com/office/powerpoint/2010/main" val="278363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18</a:t>
            </a:fld>
            <a:endParaRPr lang="en-US"/>
          </a:p>
        </p:txBody>
      </p:sp>
    </p:spTree>
    <p:extLst>
      <p:ext uri="{BB962C8B-B14F-4D97-AF65-F5344CB8AC3E}">
        <p14:creationId xmlns:p14="http://schemas.microsoft.com/office/powerpoint/2010/main" val="51244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19</a:t>
            </a:fld>
            <a:endParaRPr lang="en-US"/>
          </a:p>
        </p:txBody>
      </p:sp>
    </p:spTree>
    <p:extLst>
      <p:ext uri="{BB962C8B-B14F-4D97-AF65-F5344CB8AC3E}">
        <p14:creationId xmlns:p14="http://schemas.microsoft.com/office/powerpoint/2010/main" val="258395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20</a:t>
            </a:fld>
            <a:endParaRPr lang="en-US"/>
          </a:p>
        </p:txBody>
      </p:sp>
    </p:spTree>
    <p:extLst>
      <p:ext uri="{BB962C8B-B14F-4D97-AF65-F5344CB8AC3E}">
        <p14:creationId xmlns:p14="http://schemas.microsoft.com/office/powerpoint/2010/main" val="381898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21</a:t>
            </a:fld>
            <a:endParaRPr lang="en-US"/>
          </a:p>
        </p:txBody>
      </p:sp>
    </p:spTree>
    <p:extLst>
      <p:ext uri="{BB962C8B-B14F-4D97-AF65-F5344CB8AC3E}">
        <p14:creationId xmlns:p14="http://schemas.microsoft.com/office/powerpoint/2010/main" val="363565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107" name="Google Shape;107;p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20" name="Google Shape;120;p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34" name="Google Shape;134;p1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126" name="Google Shape;126;p1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298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126" name="Google Shape;126;p1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41" name="Google Shape;141;p1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94" name="Google Shape;94;p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Verification Group (V1)</a:t>
            </a:r>
          </a:p>
          <a:p>
            <a:r>
              <a:rPr lang="en-US" dirty="0"/>
              <a:t>SNAP Verification Group (V2) </a:t>
            </a:r>
          </a:p>
          <a:p>
            <a:r>
              <a:rPr lang="en-US" dirty="0"/>
              <a:t>Child Support Paid Verification Group (V3)</a:t>
            </a:r>
          </a:p>
          <a:p>
            <a:r>
              <a:rPr lang="en-US" dirty="0"/>
              <a:t>Custom Verification Group (V4)</a:t>
            </a:r>
          </a:p>
          <a:p>
            <a:r>
              <a:rPr lang="en-US" dirty="0"/>
              <a:t>Aggregate Verification Group (V5)</a:t>
            </a:r>
          </a:p>
          <a:p>
            <a:r>
              <a:rPr lang="en-US" dirty="0"/>
              <a:t>Household Resources Group (V6) </a:t>
            </a:r>
          </a:p>
          <a:p>
            <a:endParaRPr lang="en-US" dirty="0"/>
          </a:p>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9</a:t>
            </a:fld>
            <a:endParaRPr lang="en-US"/>
          </a:p>
        </p:txBody>
      </p:sp>
    </p:spTree>
    <p:extLst>
      <p:ext uri="{BB962C8B-B14F-4D97-AF65-F5344CB8AC3E}">
        <p14:creationId xmlns:p14="http://schemas.microsoft.com/office/powerpoint/2010/main" val="319392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10</a:t>
            </a:fld>
            <a:endParaRPr lang="en-US"/>
          </a:p>
        </p:txBody>
      </p:sp>
    </p:spTree>
    <p:extLst>
      <p:ext uri="{BB962C8B-B14F-4D97-AF65-F5344CB8AC3E}">
        <p14:creationId xmlns:p14="http://schemas.microsoft.com/office/powerpoint/2010/main" val="104717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12</a:t>
            </a:fld>
            <a:endParaRPr lang="en-US"/>
          </a:p>
        </p:txBody>
      </p:sp>
    </p:spTree>
    <p:extLst>
      <p:ext uri="{BB962C8B-B14F-4D97-AF65-F5344CB8AC3E}">
        <p14:creationId xmlns:p14="http://schemas.microsoft.com/office/powerpoint/2010/main" val="21313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13</a:t>
            </a:fld>
            <a:endParaRPr lang="en-US"/>
          </a:p>
        </p:txBody>
      </p:sp>
    </p:spTree>
    <p:extLst>
      <p:ext uri="{BB962C8B-B14F-4D97-AF65-F5344CB8AC3E}">
        <p14:creationId xmlns:p14="http://schemas.microsoft.com/office/powerpoint/2010/main" val="253848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26988" y="9525"/>
            <a:ext cx="1924050" cy="1133475"/>
          </a:xfrm>
          <a:prstGeom prst="rect">
            <a:avLst/>
          </a:prstGeom>
          <a:noFill/>
          <a:ln>
            <a:noFill/>
          </a:ln>
        </p:spPr>
      </p:pic>
      <p:sp>
        <p:nvSpPr>
          <p:cNvPr id="15" name="Google Shape;15;p1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3000"/>
              <a:buNone/>
              <a:defRPr>
                <a:solidFill>
                  <a:srgbClr val="888888"/>
                </a:solidFill>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80"/>
              </a:spcBef>
              <a:spcAft>
                <a:spcPts val="0"/>
              </a:spcAft>
              <a:buClr>
                <a:srgbClr val="888888"/>
              </a:buClr>
              <a:buSzPts val="2400"/>
              <a:buNone/>
              <a:defRPr>
                <a:solidFill>
                  <a:srgbClr val="888888"/>
                </a:solidFill>
              </a:defRPr>
            </a:lvl4pPr>
            <a:lvl5pPr lvl="4" algn="ctr">
              <a:lnSpc>
                <a:spcPct val="9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722313" y="1905000"/>
            <a:ext cx="8040688" cy="22860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SzPts val="1400"/>
              <a:buNone/>
              <a:defRPr/>
            </a:lvl1pPr>
            <a:lvl2pPr marL="914400" lvl="1" indent="-228600" algn="l">
              <a:lnSpc>
                <a:spcPct val="90000"/>
              </a:lnSpc>
              <a:spcBef>
                <a:spcPts val="560"/>
              </a:spcBef>
              <a:spcAft>
                <a:spcPts val="0"/>
              </a:spcAft>
              <a:buSzPts val="1400"/>
              <a:buNone/>
              <a:defRPr/>
            </a:lvl2pPr>
            <a:lvl3pPr marL="1371600" lvl="2" indent="-228600" algn="l">
              <a:lnSpc>
                <a:spcPct val="90000"/>
              </a:lnSpc>
              <a:spcBef>
                <a:spcPts val="480"/>
              </a:spcBef>
              <a:spcAft>
                <a:spcPts val="0"/>
              </a:spcAft>
              <a:buSzPts val="1400"/>
              <a:buNone/>
              <a:defRPr/>
            </a:lvl3pPr>
            <a:lvl4pPr marL="1828800" lvl="3" indent="-228600" algn="l">
              <a:lnSpc>
                <a:spcPct val="90000"/>
              </a:lnSpc>
              <a:spcBef>
                <a:spcPts val="480"/>
              </a:spcBef>
              <a:spcAft>
                <a:spcPts val="0"/>
              </a:spcAft>
              <a:buSzPts val="1400"/>
              <a:buNone/>
              <a:defRPr/>
            </a:lvl4pPr>
            <a:lvl5pPr marL="2286000" lvl="4" indent="-228600" algn="l">
              <a:lnSpc>
                <a:spcPct val="90000"/>
              </a:lnSpc>
              <a:spcBef>
                <a:spcPts val="48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DC64AF-6A7A-48FD-8707-C9515A7C8661}" type="datetime1">
              <a:rPr lang="en-US" smtClean="0"/>
              <a:t>5/16/2023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08149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13" descr="white rectangle.png"/>
          <p:cNvPicPr preferRelativeResize="0"/>
          <p:nvPr/>
        </p:nvPicPr>
        <p:blipFill rotWithShape="1">
          <a:blip r:embed="rId6">
            <a:alphaModFix/>
          </a:blip>
          <a:srcRect b="10451"/>
          <a:stretch/>
        </p:blipFill>
        <p:spPr>
          <a:xfrm>
            <a:off x="0" y="1300163"/>
            <a:ext cx="9144000" cy="5557837"/>
          </a:xfrm>
          <a:prstGeom prst="rect">
            <a:avLst/>
          </a:prstGeom>
          <a:noFill/>
          <a:ln>
            <a:noFill/>
          </a:ln>
        </p:spPr>
      </p:pic>
      <p:sp>
        <p:nvSpPr>
          <p:cNvPr id="11" name="Google Shape;11;p1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body" idx="1"/>
          </p:nvPr>
        </p:nvSpPr>
        <p:spPr>
          <a:xfrm>
            <a:off x="722313" y="1905000"/>
            <a:ext cx="8040687" cy="21082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SzPts val="1400"/>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SzPts val="1400"/>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4"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nasfaa.org/uploads/documents/2023-24_Tax_Transcript_Decoder.pdf" TargetMode="External"/><Relationship Id="rId3" Type="http://schemas.openxmlformats.org/officeDocument/2006/relationships/hyperlink" Target="https://fsapartners.ed.gov/sites/default/files/2023-2024/2023-2024_Federal_Student_Aid_Handbook/_knowledge-center_fsa-handbook_2023-2024_application-and-verification-guide_ch4-verification-updates-and-corrections.pdf" TargetMode="External"/><Relationship Id="rId7" Type="http://schemas.openxmlformats.org/officeDocument/2006/relationships/hyperlink" Target="https://askregs.nasfa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rs.gov/pub/irs-prior/p17--2021.pdf" TargetMode="External"/><Relationship Id="rId5" Type="http://schemas.openxmlformats.org/officeDocument/2006/relationships/hyperlink" Target="https://www.irs.gov/" TargetMode="External"/><Relationship Id="rId4" Type="http://schemas.openxmlformats.org/officeDocument/2006/relationships/hyperlink" Target="https://www2.ed.gov/policy/highered/reg/hearulemaking/2009/verification.html"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616743" y="2151504"/>
            <a:ext cx="7681913" cy="1523495"/>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None/>
            </a:pPr>
            <a:br>
              <a:rPr lang="en-US" sz="4800" dirty="0">
                <a:solidFill>
                  <a:schemeClr val="tx1"/>
                </a:solidFill>
                <a:latin typeface="Stencil" panose="040409050D0802020404" pitchFamily="82" charset="0"/>
              </a:rPr>
            </a:br>
            <a:r>
              <a:rPr lang="en-US" sz="7200" dirty="0">
                <a:solidFill>
                  <a:schemeClr val="tx1"/>
                </a:solidFill>
                <a:latin typeface="Stencil" panose="040409050D0802020404" pitchFamily="82" charset="0"/>
                <a:ea typeface="STXingkai" panose="020B0503020204020204" pitchFamily="2" charset="-122"/>
                <a:cs typeface="Aharoni" panose="020B0604020202020204" pitchFamily="2" charset="-79"/>
              </a:rPr>
              <a:t>Verification</a:t>
            </a:r>
            <a:r>
              <a:rPr lang="en-US" sz="4800" dirty="0">
                <a:solidFill>
                  <a:schemeClr val="tx1"/>
                </a:solidFill>
                <a:latin typeface="Stencil" panose="040409050D0802020404" pitchFamily="82" charset="0"/>
              </a:rPr>
              <a:t> </a:t>
            </a:r>
            <a:endParaRPr sz="4800" dirty="0">
              <a:solidFill>
                <a:schemeClr val="tx1"/>
              </a:solidFill>
              <a:latin typeface="Stencil" panose="040409050D0802020404" pitchFamily="82" charset="0"/>
            </a:endParaRPr>
          </a:p>
        </p:txBody>
      </p:sp>
      <p:sp>
        <p:nvSpPr>
          <p:cNvPr id="70" name="Google Shape;70;p1"/>
          <p:cNvSpPr txBox="1">
            <a:spLocks noGrp="1"/>
          </p:cNvSpPr>
          <p:nvPr>
            <p:ph type="subTitle" idx="1"/>
          </p:nvPr>
        </p:nvSpPr>
        <p:spPr>
          <a:xfrm>
            <a:off x="731043" y="4706496"/>
            <a:ext cx="7681913" cy="13700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888888"/>
              </a:buClr>
              <a:buSzPts val="3000"/>
              <a:buFont typeface="Arial"/>
              <a:buNone/>
            </a:pPr>
            <a:endParaRPr lang="en-US" b="0" dirty="0">
              <a:solidFill>
                <a:schemeClr val="tx1"/>
              </a:solidFill>
            </a:endParaRPr>
          </a:p>
          <a:p>
            <a:pPr marL="0" lvl="0" indent="0" algn="l" rtl="0">
              <a:lnSpc>
                <a:spcPct val="90000"/>
              </a:lnSpc>
              <a:spcBef>
                <a:spcPts val="0"/>
              </a:spcBef>
              <a:spcAft>
                <a:spcPts val="0"/>
              </a:spcAft>
              <a:buClr>
                <a:srgbClr val="888888"/>
              </a:buClr>
              <a:buSzPts val="3000"/>
              <a:buFont typeface="Arial"/>
              <a:buNone/>
            </a:pPr>
            <a:r>
              <a:rPr lang="en-US" b="0" dirty="0">
                <a:solidFill>
                  <a:schemeClr val="tx1"/>
                </a:solidFill>
                <a:latin typeface="Calibri" panose="020F0502020204030204" pitchFamily="34" charset="0"/>
                <a:cs typeface="Calibri" panose="020F0502020204030204" pitchFamily="34" charset="0"/>
              </a:rPr>
              <a:t>Ruth Carlson – Bay College</a:t>
            </a:r>
          </a:p>
          <a:p>
            <a:pPr marL="0" lvl="0" indent="0" algn="l" rtl="0">
              <a:lnSpc>
                <a:spcPct val="90000"/>
              </a:lnSpc>
              <a:spcBef>
                <a:spcPts val="0"/>
              </a:spcBef>
              <a:spcAft>
                <a:spcPts val="0"/>
              </a:spcAft>
              <a:buClr>
                <a:srgbClr val="888888"/>
              </a:buClr>
              <a:buSzPts val="3000"/>
              <a:buFont typeface="Arial"/>
              <a:buNone/>
            </a:pPr>
            <a:r>
              <a:rPr lang="en-US" b="0" dirty="0">
                <a:solidFill>
                  <a:schemeClr val="tx1"/>
                </a:solidFill>
                <a:latin typeface="Calibri" panose="020F0502020204030204" pitchFamily="34" charset="0"/>
                <a:cs typeface="Calibri" panose="020F0502020204030204" pitchFamily="34" charset="0"/>
              </a:rPr>
              <a:t>Louie Krause – Wayne State University</a:t>
            </a:r>
            <a:endParaRPr b="0" dirty="0">
              <a:solidFill>
                <a:schemeClr val="tx1"/>
              </a:solidFill>
              <a:latin typeface="Calibri" panose="020F0502020204030204" pitchFamily="34" charset="0"/>
              <a:cs typeface="Calibri" panose="020F0502020204030204" pitchFamily="34" charset="0"/>
            </a:endParaRPr>
          </a:p>
        </p:txBody>
      </p:sp>
      <p:sp>
        <p:nvSpPr>
          <p:cNvPr id="71" name="Google Shape;71;p1"/>
          <p:cNvSpPr txBox="1"/>
          <p:nvPr/>
        </p:nvSpPr>
        <p:spPr>
          <a:xfrm>
            <a:off x="2286000" y="152400"/>
            <a:ext cx="4343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222222"/>
                </a:solidFill>
                <a:highlight>
                  <a:srgbClr val="FFFFFF"/>
                </a:highlight>
                <a:latin typeface="Calibri"/>
                <a:ea typeface="Calibri"/>
                <a:cs typeface="Calibri"/>
                <a:sym typeface="Calibri"/>
              </a:rPr>
              <a:t>Reflecting on the Past, Celebrating the Present, Shaping our future together.</a:t>
            </a:r>
            <a:r>
              <a:rPr lang="en-US" sz="2000">
                <a:latin typeface="Calibri"/>
                <a:ea typeface="Calibri"/>
                <a:cs typeface="Calibri"/>
                <a:sym typeface="Calibri"/>
              </a:rPr>
              <a:t> </a:t>
            </a:r>
            <a:endParaRPr sz="2000">
              <a:latin typeface="Calibri"/>
              <a:ea typeface="Calibri"/>
              <a:cs typeface="Calibri"/>
              <a:sym typeface="Calibri"/>
            </a:endParaRPr>
          </a:p>
          <a:p>
            <a:pPr marL="0" marR="0" lvl="0" indent="0" algn="ctr" rtl="0">
              <a:spcBef>
                <a:spcPts val="0"/>
              </a:spcBef>
              <a:spcAft>
                <a:spcPts val="0"/>
              </a:spcAft>
              <a:buNone/>
            </a:pPr>
            <a:r>
              <a:rPr lang="en-US" sz="2000" i="1">
                <a:solidFill>
                  <a:schemeClr val="dk1"/>
                </a:solidFill>
                <a:latin typeface="Calibri"/>
                <a:ea typeface="Calibri"/>
                <a:cs typeface="Calibri"/>
                <a:sym typeface="Calibri"/>
              </a:rPr>
              <a:t>2023 Conference</a:t>
            </a:r>
            <a:endParaRPr sz="2000" i="1"/>
          </a:p>
        </p:txBody>
      </p:sp>
      <p:pic>
        <p:nvPicPr>
          <p:cNvPr id="72" name="Google Shape;72;p1"/>
          <p:cNvPicPr preferRelativeResize="0"/>
          <p:nvPr/>
        </p:nvPicPr>
        <p:blipFill>
          <a:blip r:embed="rId3">
            <a:alphaModFix/>
          </a:blip>
          <a:stretch>
            <a:fillRect/>
          </a:stretch>
        </p:blipFill>
        <p:spPr>
          <a:xfrm>
            <a:off x="6914801" y="4955050"/>
            <a:ext cx="1827923" cy="171872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1"/>
                </a:solidFill>
              </a:rPr>
              <a:t>Income Verification: Tax Filer</a:t>
            </a:r>
          </a:p>
        </p:txBody>
      </p:sp>
      <p:sp>
        <p:nvSpPr>
          <p:cNvPr id="3" name="Content Placeholder 2"/>
          <p:cNvSpPr>
            <a:spLocks noGrp="1"/>
          </p:cNvSpPr>
          <p:nvPr>
            <p:ph type="subTitle" idx="1"/>
          </p:nvPr>
        </p:nvSpPr>
        <p:spPr>
          <a:xfrm>
            <a:off x="730249" y="2966830"/>
            <a:ext cx="7681913" cy="461665"/>
          </a:xfrm>
        </p:spPr>
        <p:txBody>
          <a:bodyPr/>
          <a:lstStyle/>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Adjusted Gross Income (AGI)</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U.S. Income Tax Paid</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Untaxed Portions of IRA Distributions</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Untaxed Portions of Pensions</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IRA Deductions and Payments</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Tax Exempt Interest Income</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Education Credits</a:t>
            </a: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4850613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91" y="1522525"/>
            <a:ext cx="8277807" cy="1523495"/>
          </a:xfrm>
        </p:spPr>
        <p:txBody>
          <a:bodyPr/>
          <a:lstStyle/>
          <a:p>
            <a:r>
              <a:rPr lang="en-US" sz="4800" dirty="0">
                <a:solidFill>
                  <a:schemeClr val="tx1"/>
                </a:solidFill>
              </a:rPr>
              <a:t>IRS DRT Cannot Be Used When…</a:t>
            </a:r>
          </a:p>
        </p:txBody>
      </p:sp>
      <p:sp>
        <p:nvSpPr>
          <p:cNvPr id="7" name="Rectangle 6">
            <a:extLst>
              <a:ext uri="{FF2B5EF4-FFF2-40B4-BE49-F238E27FC236}">
                <a16:creationId xmlns:a16="http://schemas.microsoft.com/office/drawing/2014/main" id="{9D69E863-ABC7-4A27-974A-DD8368CA3BF3}"/>
              </a:ext>
            </a:extLst>
          </p:cNvPr>
          <p:cNvSpPr/>
          <p:nvPr/>
        </p:nvSpPr>
        <p:spPr>
          <a:xfrm>
            <a:off x="393325" y="2248676"/>
            <a:ext cx="3873967" cy="4776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Tax return not yet filed</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Puerto Rican or foreign (non-U.S.) tax return filed</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Taxes filed electronically within last 3 weeks</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Taxes filed by mail within last 11 weeks</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Parents are unmarried and living together</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Change in marital status after end of tax year and before filing FAFSA</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Conflict between marital and tax filing status</a:t>
            </a:r>
          </a:p>
          <a:p>
            <a:pPr lvl="0">
              <a:spcBef>
                <a:spcPct val="20000"/>
              </a:spcBef>
              <a:buClr>
                <a:srgbClr val="005B99"/>
              </a:buClr>
            </a:pPr>
            <a:endParaRPr lang="en-US" sz="2000" dirty="0">
              <a:solidFill>
                <a:prstClr val="black"/>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4A3909E7-70A7-4513-ADCE-37AC6F05176D}"/>
              </a:ext>
            </a:extLst>
          </p:cNvPr>
          <p:cNvSpPr/>
          <p:nvPr/>
        </p:nvSpPr>
        <p:spPr>
          <a:xfrm>
            <a:off x="4322320" y="2248676"/>
            <a:ext cx="429705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Married independent student and spouse filed separate tax returns</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Married parents filed separate tax returns</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Married and filed taxes as head of household</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First 3 digits of Social Security Number (SSN) are “666”</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Neither married parent has a valid SSN</a:t>
            </a:r>
          </a:p>
          <a:p>
            <a:pPr marL="285750" lvl="0" indent="-285750">
              <a:spcBef>
                <a:spcPct val="20000"/>
              </a:spcBef>
              <a:buClr>
                <a:srgbClr val="FF0000"/>
              </a:buClr>
              <a:buSzPct val="120000"/>
              <a:buFont typeface="Arial" panose="020B0604020202020204" pitchFamily="34" charset="0"/>
              <a:buChar char="X"/>
            </a:pPr>
            <a:r>
              <a:rPr lang="en-US" sz="1800" dirty="0">
                <a:solidFill>
                  <a:prstClr val="black"/>
                </a:solidFill>
                <a:latin typeface="Arial" pitchFamily="34" charset="0"/>
                <a:cs typeface="Arial" pitchFamily="34" charset="0"/>
              </a:rPr>
              <a:t>Both parents entered all zeros for SSN</a:t>
            </a:r>
          </a:p>
        </p:txBody>
      </p:sp>
      <p:sp>
        <p:nvSpPr>
          <p:cNvPr id="22" name="Subtitle 21">
            <a:extLst>
              <a:ext uri="{FF2B5EF4-FFF2-40B4-BE49-F238E27FC236}">
                <a16:creationId xmlns:a16="http://schemas.microsoft.com/office/drawing/2014/main" id="{06B68747-EDE0-969C-581B-067718EA353D}"/>
              </a:ext>
            </a:extLst>
          </p:cNvPr>
          <p:cNvSpPr>
            <a:spLocks noGrp="1"/>
          </p:cNvSpPr>
          <p:nvPr>
            <p:ph type="subTitle" idx="1"/>
          </p:nvPr>
        </p:nvSpPr>
        <p:spPr>
          <a:xfrm>
            <a:off x="396591" y="7053715"/>
            <a:ext cx="7681913" cy="461665"/>
          </a:xfrm>
        </p:spPr>
        <p:txBody>
          <a:bodyPr/>
          <a:lstStyle/>
          <a:p>
            <a:endParaRPr lang="en-US"/>
          </a:p>
        </p:txBody>
      </p:sp>
    </p:spTree>
    <p:extLst>
      <p:ext uri="{BB962C8B-B14F-4D97-AF65-F5344CB8AC3E}">
        <p14:creationId xmlns:p14="http://schemas.microsoft.com/office/powerpoint/2010/main" val="37101087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754079"/>
            <a:ext cx="8637973" cy="1523495"/>
          </a:xfrm>
        </p:spPr>
        <p:txBody>
          <a:bodyPr/>
          <a:lstStyle/>
          <a:p>
            <a:r>
              <a:rPr lang="en-US" sz="4800" dirty="0">
                <a:solidFill>
                  <a:schemeClr val="tx1"/>
                </a:solidFill>
              </a:rPr>
              <a:t>Using 1040 to Verify</a:t>
            </a:r>
          </a:p>
        </p:txBody>
      </p:sp>
      <p:sp>
        <p:nvSpPr>
          <p:cNvPr id="3" name="Content Placeholder 2"/>
          <p:cNvSpPr>
            <a:spLocks noGrp="1"/>
          </p:cNvSpPr>
          <p:nvPr>
            <p:ph type="subTitle" idx="1"/>
          </p:nvPr>
        </p:nvSpPr>
        <p:spPr>
          <a:xfrm>
            <a:off x="252218" y="2585117"/>
            <a:ext cx="8447282" cy="461665"/>
          </a:xfrm>
        </p:spPr>
        <p:txBody>
          <a:bodyPr/>
          <a:lstStyle/>
          <a:p>
            <a:pPr marL="685800" indent="-457200">
              <a:buClrTx/>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12</a:t>
            </a:fld>
            <a:endParaRPr lang="en-US" dirty="0">
              <a:solidFill>
                <a:schemeClr val="bg1"/>
              </a:solidFill>
            </a:endParaRPr>
          </a:p>
        </p:txBody>
      </p:sp>
      <p:pic>
        <p:nvPicPr>
          <p:cNvPr id="6" name="Picture 5">
            <a:extLst>
              <a:ext uri="{FF2B5EF4-FFF2-40B4-BE49-F238E27FC236}">
                <a16:creationId xmlns:a16="http://schemas.microsoft.com/office/drawing/2014/main" id="{5D447D23-4E3B-D7B2-E0F3-BEF8552E94D0}"/>
              </a:ext>
            </a:extLst>
          </p:cNvPr>
          <p:cNvPicPr>
            <a:picLocks noChangeAspect="1"/>
          </p:cNvPicPr>
          <p:nvPr/>
        </p:nvPicPr>
        <p:blipFill>
          <a:blip r:embed="rId3"/>
          <a:stretch>
            <a:fillRect/>
          </a:stretch>
        </p:blipFill>
        <p:spPr>
          <a:xfrm>
            <a:off x="1079804" y="2815949"/>
            <a:ext cx="6982799" cy="2524477"/>
          </a:xfrm>
          <a:prstGeom prst="rect">
            <a:avLst/>
          </a:prstGeom>
        </p:spPr>
      </p:pic>
      <p:sp>
        <p:nvSpPr>
          <p:cNvPr id="7" name="Rectangle 6">
            <a:extLst>
              <a:ext uri="{FF2B5EF4-FFF2-40B4-BE49-F238E27FC236}">
                <a16:creationId xmlns:a16="http://schemas.microsoft.com/office/drawing/2014/main" id="{FE332810-6138-D994-CC9F-BC81FD3EE5D7}"/>
              </a:ext>
            </a:extLst>
          </p:cNvPr>
          <p:cNvSpPr/>
          <p:nvPr/>
        </p:nvSpPr>
        <p:spPr>
          <a:xfrm>
            <a:off x="5922907" y="5909564"/>
            <a:ext cx="1630037" cy="290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050" i="1" dirty="0"/>
              <a:t>Page 3 – Tax Decoder </a:t>
            </a:r>
          </a:p>
        </p:txBody>
      </p:sp>
    </p:spTree>
    <p:extLst>
      <p:ext uri="{BB962C8B-B14F-4D97-AF65-F5344CB8AC3E}">
        <p14:creationId xmlns:p14="http://schemas.microsoft.com/office/powerpoint/2010/main" val="28808151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 y="1754079"/>
            <a:ext cx="9079992" cy="1523495"/>
          </a:xfrm>
        </p:spPr>
        <p:txBody>
          <a:bodyPr/>
          <a:lstStyle/>
          <a:p>
            <a:r>
              <a:rPr lang="en-US" sz="4800" dirty="0">
                <a:solidFill>
                  <a:schemeClr val="tx1"/>
                </a:solidFill>
              </a:rPr>
              <a:t>How to know if a Schedule 1 is filed? </a:t>
            </a:r>
          </a:p>
        </p:txBody>
      </p:sp>
      <p:sp>
        <p:nvSpPr>
          <p:cNvPr id="3" name="Content Placeholder 2"/>
          <p:cNvSpPr>
            <a:spLocks noGrp="1"/>
          </p:cNvSpPr>
          <p:nvPr>
            <p:ph type="subTitle" idx="1"/>
          </p:nvPr>
        </p:nvSpPr>
        <p:spPr>
          <a:xfrm>
            <a:off x="252218" y="2585117"/>
            <a:ext cx="8447282" cy="461665"/>
          </a:xfrm>
        </p:spPr>
        <p:txBody>
          <a:bodyPr/>
          <a:lstStyle/>
          <a:p>
            <a:pPr marL="685800" indent="-457200">
              <a:buClrTx/>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13</a:t>
            </a:fld>
            <a:endParaRPr lang="en-US" dirty="0">
              <a:solidFill>
                <a:schemeClr val="bg1"/>
              </a:solidFill>
            </a:endParaRPr>
          </a:p>
        </p:txBody>
      </p:sp>
      <p:sp>
        <p:nvSpPr>
          <p:cNvPr id="7" name="Rectangle 6">
            <a:extLst>
              <a:ext uri="{FF2B5EF4-FFF2-40B4-BE49-F238E27FC236}">
                <a16:creationId xmlns:a16="http://schemas.microsoft.com/office/drawing/2014/main" id="{FE332810-6138-D994-CC9F-BC81FD3EE5D7}"/>
              </a:ext>
            </a:extLst>
          </p:cNvPr>
          <p:cNvSpPr/>
          <p:nvPr/>
        </p:nvSpPr>
        <p:spPr>
          <a:xfrm>
            <a:off x="5922907" y="5909564"/>
            <a:ext cx="1630037" cy="290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050" i="1" dirty="0"/>
              <a:t>Page 31 – Tax Decoder </a:t>
            </a:r>
          </a:p>
        </p:txBody>
      </p:sp>
      <p:pic>
        <p:nvPicPr>
          <p:cNvPr id="8" name="Picture 7">
            <a:extLst>
              <a:ext uri="{FF2B5EF4-FFF2-40B4-BE49-F238E27FC236}">
                <a16:creationId xmlns:a16="http://schemas.microsoft.com/office/drawing/2014/main" id="{1F98E638-69CB-0FFD-0065-1E316AF7886C}"/>
              </a:ext>
            </a:extLst>
          </p:cNvPr>
          <p:cNvPicPr>
            <a:picLocks noChangeAspect="1"/>
          </p:cNvPicPr>
          <p:nvPr/>
        </p:nvPicPr>
        <p:blipFill>
          <a:blip r:embed="rId3"/>
          <a:stretch>
            <a:fillRect/>
          </a:stretch>
        </p:blipFill>
        <p:spPr>
          <a:xfrm>
            <a:off x="936827" y="2668452"/>
            <a:ext cx="7078063" cy="3010320"/>
          </a:xfrm>
          <a:prstGeom prst="rect">
            <a:avLst/>
          </a:prstGeom>
        </p:spPr>
      </p:pic>
    </p:spTree>
    <p:extLst>
      <p:ext uri="{BB962C8B-B14F-4D97-AF65-F5344CB8AC3E}">
        <p14:creationId xmlns:p14="http://schemas.microsoft.com/office/powerpoint/2010/main" val="15878913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 y="1309632"/>
            <a:ext cx="9079992" cy="1523495"/>
          </a:xfrm>
        </p:spPr>
        <p:txBody>
          <a:bodyPr/>
          <a:lstStyle/>
          <a:p>
            <a:r>
              <a:rPr lang="en-US" sz="4800" dirty="0">
                <a:solidFill>
                  <a:schemeClr val="tx1"/>
                </a:solidFill>
              </a:rPr>
              <a:t>How to know if a Schedule 2 or 3 are filed? </a:t>
            </a:r>
          </a:p>
        </p:txBody>
      </p:sp>
      <p:sp>
        <p:nvSpPr>
          <p:cNvPr id="3" name="Content Placeholder 2"/>
          <p:cNvSpPr>
            <a:spLocks noGrp="1"/>
          </p:cNvSpPr>
          <p:nvPr>
            <p:ph type="subTitle" idx="1"/>
          </p:nvPr>
        </p:nvSpPr>
        <p:spPr>
          <a:xfrm>
            <a:off x="252218" y="2585117"/>
            <a:ext cx="8447282" cy="461665"/>
          </a:xfrm>
        </p:spPr>
        <p:txBody>
          <a:bodyPr/>
          <a:lstStyle/>
          <a:p>
            <a:pPr marL="685800" indent="-457200">
              <a:buClrTx/>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14</a:t>
            </a:fld>
            <a:endParaRPr lang="en-US" dirty="0">
              <a:solidFill>
                <a:schemeClr val="bg1"/>
              </a:solidFill>
            </a:endParaRPr>
          </a:p>
        </p:txBody>
      </p:sp>
      <p:sp>
        <p:nvSpPr>
          <p:cNvPr id="7" name="Rectangle 6">
            <a:extLst>
              <a:ext uri="{FF2B5EF4-FFF2-40B4-BE49-F238E27FC236}">
                <a16:creationId xmlns:a16="http://schemas.microsoft.com/office/drawing/2014/main" id="{FE332810-6138-D994-CC9F-BC81FD3EE5D7}"/>
              </a:ext>
            </a:extLst>
          </p:cNvPr>
          <p:cNvSpPr/>
          <p:nvPr/>
        </p:nvSpPr>
        <p:spPr>
          <a:xfrm>
            <a:off x="6370963" y="6383282"/>
            <a:ext cx="1630037" cy="290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050" i="1" dirty="0"/>
              <a:t>Page 31 – Tax Decoder </a:t>
            </a:r>
          </a:p>
        </p:txBody>
      </p:sp>
      <p:pic>
        <p:nvPicPr>
          <p:cNvPr id="6" name="Picture 5">
            <a:extLst>
              <a:ext uri="{FF2B5EF4-FFF2-40B4-BE49-F238E27FC236}">
                <a16:creationId xmlns:a16="http://schemas.microsoft.com/office/drawing/2014/main" id="{7D7F0E23-131D-F708-48D5-B98F28CD958D}"/>
              </a:ext>
            </a:extLst>
          </p:cNvPr>
          <p:cNvPicPr>
            <a:picLocks noChangeAspect="1"/>
          </p:cNvPicPr>
          <p:nvPr/>
        </p:nvPicPr>
        <p:blipFill>
          <a:blip r:embed="rId3"/>
          <a:stretch>
            <a:fillRect/>
          </a:stretch>
        </p:blipFill>
        <p:spPr>
          <a:xfrm>
            <a:off x="1161288" y="2613073"/>
            <a:ext cx="6428726" cy="3732808"/>
          </a:xfrm>
          <a:prstGeom prst="rect">
            <a:avLst/>
          </a:prstGeom>
        </p:spPr>
      </p:pic>
    </p:spTree>
    <p:extLst>
      <p:ext uri="{BB962C8B-B14F-4D97-AF65-F5344CB8AC3E}">
        <p14:creationId xmlns:p14="http://schemas.microsoft.com/office/powerpoint/2010/main" val="33911551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523287"/>
            <a:ext cx="8637973" cy="1523495"/>
          </a:xfrm>
        </p:spPr>
        <p:txBody>
          <a:bodyPr/>
          <a:lstStyle/>
          <a:p>
            <a:r>
              <a:rPr lang="en-US" sz="4800" dirty="0">
                <a:solidFill>
                  <a:schemeClr val="tx1"/>
                </a:solidFill>
              </a:rPr>
              <a:t>How do you know if we need schedules? </a:t>
            </a:r>
          </a:p>
        </p:txBody>
      </p:sp>
      <p:sp>
        <p:nvSpPr>
          <p:cNvPr id="3" name="Content Placeholder 2"/>
          <p:cNvSpPr>
            <a:spLocks noGrp="1"/>
          </p:cNvSpPr>
          <p:nvPr>
            <p:ph type="subTitle" idx="1"/>
          </p:nvPr>
        </p:nvSpPr>
        <p:spPr>
          <a:xfrm>
            <a:off x="149477" y="2967335"/>
            <a:ext cx="8447282" cy="461665"/>
          </a:xfrm>
        </p:spPr>
        <p:txBody>
          <a:bodyPr/>
          <a:lstStyle/>
          <a:p>
            <a:pPr marL="228600" indent="0">
              <a:buClrTx/>
            </a:pPr>
            <a:r>
              <a:rPr lang="en-US" sz="2800" b="0" i="1" dirty="0">
                <a:solidFill>
                  <a:schemeClr val="tx1"/>
                </a:solidFill>
                <a:latin typeface="Calibri" panose="020F0502020204030204" pitchFamily="34" charset="0"/>
                <a:cs typeface="Calibri" panose="020F0502020204030204" pitchFamily="34" charset="0"/>
              </a:rPr>
              <a:t>Note</a:t>
            </a:r>
            <a:r>
              <a:rPr lang="en-US" sz="2800" b="0" dirty="0">
                <a:solidFill>
                  <a:schemeClr val="tx1"/>
                </a:solidFill>
                <a:latin typeface="Calibri" panose="020F0502020204030204" pitchFamily="34" charset="0"/>
                <a:cs typeface="Calibri" panose="020F0502020204030204" pitchFamily="34" charset="0"/>
              </a:rPr>
              <a:t>: There are instances when Schedule 1, 2, or 3 was filed, but you do not need a copy of that schedule for federal verification purposes unless there is conflicting information. If any of the following line items are the </a:t>
            </a:r>
            <a:r>
              <a:rPr lang="en-US" sz="2800" i="1" dirty="0">
                <a:solidFill>
                  <a:schemeClr val="tx1"/>
                </a:solidFill>
                <a:latin typeface="Calibri" panose="020F0502020204030204" pitchFamily="34" charset="0"/>
                <a:cs typeface="Calibri" panose="020F0502020204030204" pitchFamily="34" charset="0"/>
              </a:rPr>
              <a:t>sole reason </a:t>
            </a:r>
            <a:r>
              <a:rPr lang="en-US" sz="2800" b="0" dirty="0">
                <a:solidFill>
                  <a:schemeClr val="tx1"/>
                </a:solidFill>
                <a:latin typeface="Calibri" panose="020F0502020204030204" pitchFamily="34" charset="0"/>
                <a:cs typeface="Calibri" panose="020F0502020204030204" pitchFamily="34" charset="0"/>
              </a:rPr>
              <a:t>the taxpayer filed the schedule, you do not need to collect a copy of that schedule:</a:t>
            </a:r>
          </a:p>
          <a:p>
            <a:pPr marL="514350" indent="-28575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Schedule 1, Line 8</a:t>
            </a:r>
          </a:p>
          <a:p>
            <a:pPr marL="514350" indent="-28575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Schedule 2, Line 23</a:t>
            </a:r>
          </a:p>
          <a:p>
            <a:pPr marL="514350" indent="-28575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Schedule 3, Line 31</a:t>
            </a:r>
          </a:p>
          <a:p>
            <a:pPr marL="514350" indent="-285750">
              <a:buClrTx/>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a:p>
            <a:pPr marL="228600" indent="0">
              <a:buClrTx/>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35112621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523287"/>
            <a:ext cx="8637973" cy="1523495"/>
          </a:xfrm>
        </p:spPr>
        <p:txBody>
          <a:bodyPr/>
          <a:lstStyle/>
          <a:p>
            <a:r>
              <a:rPr lang="en-US" sz="4800" dirty="0">
                <a:solidFill>
                  <a:schemeClr val="tx1"/>
                </a:solidFill>
              </a:rPr>
              <a:t>How do you know if we need schedules? </a:t>
            </a:r>
          </a:p>
        </p:txBody>
      </p:sp>
      <p:sp>
        <p:nvSpPr>
          <p:cNvPr id="3" name="Content Placeholder 2"/>
          <p:cNvSpPr>
            <a:spLocks noGrp="1"/>
          </p:cNvSpPr>
          <p:nvPr>
            <p:ph type="subTitle" idx="1"/>
          </p:nvPr>
        </p:nvSpPr>
        <p:spPr>
          <a:xfrm>
            <a:off x="149477" y="2967335"/>
            <a:ext cx="8447282" cy="461665"/>
          </a:xfrm>
        </p:spPr>
        <p:txBody>
          <a:bodyPr/>
          <a:lstStyle/>
          <a:p>
            <a:pPr marL="514350" indent="-285750">
              <a:buClrTx/>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a:p>
            <a:pPr marL="228600" indent="0">
              <a:buClrTx/>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16</a:t>
            </a:fld>
            <a:endParaRPr lang="en-US" dirty="0">
              <a:solidFill>
                <a:schemeClr val="bg1"/>
              </a:solidFill>
            </a:endParaRPr>
          </a:p>
        </p:txBody>
      </p:sp>
      <p:pic>
        <p:nvPicPr>
          <p:cNvPr id="6" name="Picture 5">
            <a:extLst>
              <a:ext uri="{FF2B5EF4-FFF2-40B4-BE49-F238E27FC236}">
                <a16:creationId xmlns:a16="http://schemas.microsoft.com/office/drawing/2014/main" id="{2ABD08BB-8E3C-4151-BADC-AB8453116AF8}"/>
              </a:ext>
            </a:extLst>
          </p:cNvPr>
          <p:cNvPicPr>
            <a:picLocks noChangeAspect="1"/>
          </p:cNvPicPr>
          <p:nvPr/>
        </p:nvPicPr>
        <p:blipFill>
          <a:blip r:embed="rId3"/>
          <a:stretch>
            <a:fillRect/>
          </a:stretch>
        </p:blipFill>
        <p:spPr>
          <a:xfrm>
            <a:off x="352396" y="2882396"/>
            <a:ext cx="8439207" cy="3473954"/>
          </a:xfrm>
          <a:prstGeom prst="rect">
            <a:avLst/>
          </a:prstGeom>
        </p:spPr>
      </p:pic>
    </p:spTree>
    <p:extLst>
      <p:ext uri="{BB962C8B-B14F-4D97-AF65-F5344CB8AC3E}">
        <p14:creationId xmlns:p14="http://schemas.microsoft.com/office/powerpoint/2010/main" val="28968701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754079"/>
            <a:ext cx="8637973" cy="1523495"/>
          </a:xfrm>
        </p:spPr>
        <p:txBody>
          <a:bodyPr/>
          <a:lstStyle/>
          <a:p>
            <a:r>
              <a:rPr lang="en-US" sz="4800" dirty="0">
                <a:solidFill>
                  <a:schemeClr val="tx1"/>
                </a:solidFill>
              </a:rPr>
              <a:t>Using TRT to Verify</a:t>
            </a:r>
          </a:p>
        </p:txBody>
      </p:sp>
      <p:sp>
        <p:nvSpPr>
          <p:cNvPr id="3" name="Content Placeholder 2"/>
          <p:cNvSpPr>
            <a:spLocks noGrp="1"/>
          </p:cNvSpPr>
          <p:nvPr>
            <p:ph type="subTitle" idx="1"/>
          </p:nvPr>
        </p:nvSpPr>
        <p:spPr>
          <a:xfrm>
            <a:off x="252218" y="2585117"/>
            <a:ext cx="8447282" cy="461665"/>
          </a:xfrm>
        </p:spPr>
        <p:txBody>
          <a:bodyPr/>
          <a:lstStyle/>
          <a:p>
            <a:pPr marL="685800" indent="-457200">
              <a:buClrTx/>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17</a:t>
            </a:fld>
            <a:endParaRPr lang="en-US" dirty="0">
              <a:solidFill>
                <a:schemeClr val="bg1"/>
              </a:solidFill>
            </a:endParaRPr>
          </a:p>
        </p:txBody>
      </p:sp>
      <p:pic>
        <p:nvPicPr>
          <p:cNvPr id="6" name="Picture 5">
            <a:extLst>
              <a:ext uri="{FF2B5EF4-FFF2-40B4-BE49-F238E27FC236}">
                <a16:creationId xmlns:a16="http://schemas.microsoft.com/office/drawing/2014/main" id="{6A7A0B23-1791-B131-E800-66C114B1808D}"/>
              </a:ext>
            </a:extLst>
          </p:cNvPr>
          <p:cNvPicPr>
            <a:picLocks noChangeAspect="1"/>
          </p:cNvPicPr>
          <p:nvPr/>
        </p:nvPicPr>
        <p:blipFill>
          <a:blip r:embed="rId3"/>
          <a:stretch>
            <a:fillRect/>
          </a:stretch>
        </p:blipFill>
        <p:spPr>
          <a:xfrm>
            <a:off x="1089330" y="2515826"/>
            <a:ext cx="6963747" cy="3724795"/>
          </a:xfrm>
          <a:prstGeom prst="rect">
            <a:avLst/>
          </a:prstGeom>
        </p:spPr>
      </p:pic>
      <p:sp>
        <p:nvSpPr>
          <p:cNvPr id="8" name="Rectangle 7">
            <a:extLst>
              <a:ext uri="{FF2B5EF4-FFF2-40B4-BE49-F238E27FC236}">
                <a16:creationId xmlns:a16="http://schemas.microsoft.com/office/drawing/2014/main" id="{583FC2B4-0AE2-536F-A181-70484A49DD0B}"/>
              </a:ext>
            </a:extLst>
          </p:cNvPr>
          <p:cNvSpPr/>
          <p:nvPr/>
        </p:nvSpPr>
        <p:spPr>
          <a:xfrm>
            <a:off x="6352675" y="6388227"/>
            <a:ext cx="1630037" cy="290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050" i="1" dirty="0"/>
              <a:t>Page 3 – Tax Decoder </a:t>
            </a:r>
          </a:p>
        </p:txBody>
      </p:sp>
    </p:spTree>
    <p:extLst>
      <p:ext uri="{BB962C8B-B14F-4D97-AF65-F5344CB8AC3E}">
        <p14:creationId xmlns:p14="http://schemas.microsoft.com/office/powerpoint/2010/main" val="7013671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754079"/>
            <a:ext cx="8637973" cy="1523495"/>
          </a:xfrm>
        </p:spPr>
        <p:txBody>
          <a:bodyPr/>
          <a:lstStyle/>
          <a:p>
            <a:r>
              <a:rPr lang="en-US" sz="4800" dirty="0">
                <a:solidFill>
                  <a:schemeClr val="tx1"/>
                </a:solidFill>
              </a:rPr>
              <a:t>Income Verification: Non-Tax Filer</a:t>
            </a:r>
          </a:p>
        </p:txBody>
      </p:sp>
      <p:sp>
        <p:nvSpPr>
          <p:cNvPr id="3" name="Content Placeholder 2"/>
          <p:cNvSpPr>
            <a:spLocks noGrp="1"/>
          </p:cNvSpPr>
          <p:nvPr>
            <p:ph type="subTitle" idx="1"/>
          </p:nvPr>
        </p:nvSpPr>
        <p:spPr>
          <a:xfrm>
            <a:off x="252218" y="2585117"/>
            <a:ext cx="8447282" cy="461665"/>
          </a:xfrm>
        </p:spPr>
        <p:txBody>
          <a:bodyPr/>
          <a:lstStyle/>
          <a:p>
            <a:pPr marL="228600" indent="0">
              <a:buClrTx/>
            </a:pPr>
            <a:r>
              <a:rPr lang="en-US" b="0" dirty="0">
                <a:solidFill>
                  <a:schemeClr val="tx1"/>
                </a:solidFill>
                <a:latin typeface="Calibri" panose="020F0502020204030204" pitchFamily="34" charset="0"/>
                <a:cs typeface="Calibri" panose="020F0502020204030204" pitchFamily="34" charset="0"/>
              </a:rPr>
              <a:t>V1/V5 students:</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Copy of W2(s) from each source of employment</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If no W2 - Signed statement giving the source/amount of income earned</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Signed statement certifying the person has not and is not required to file taxes</a:t>
            </a:r>
          </a:p>
          <a:p>
            <a:pPr marL="685800" indent="-457200">
              <a:buClrTx/>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VNF or signed statement (dated after 10/1/22) stating they attempted but were unable to get a IRS VNF letter</a:t>
            </a:r>
          </a:p>
          <a:p>
            <a:pPr marL="685800" indent="-457200">
              <a:buClrTx/>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34272458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754080"/>
            <a:ext cx="8637973" cy="917202"/>
          </a:xfrm>
        </p:spPr>
        <p:txBody>
          <a:bodyPr/>
          <a:lstStyle/>
          <a:p>
            <a:r>
              <a:rPr lang="en-US" sz="4800" dirty="0">
                <a:solidFill>
                  <a:schemeClr val="tx1"/>
                </a:solidFill>
              </a:rPr>
              <a:t>Household Form</a:t>
            </a:r>
          </a:p>
        </p:txBody>
      </p:sp>
      <p:sp>
        <p:nvSpPr>
          <p:cNvPr id="3" name="Content Placeholder 2"/>
          <p:cNvSpPr>
            <a:spLocks noGrp="1"/>
          </p:cNvSpPr>
          <p:nvPr>
            <p:ph type="subTitle" idx="1"/>
          </p:nvPr>
        </p:nvSpPr>
        <p:spPr>
          <a:xfrm>
            <a:off x="252218" y="2671282"/>
            <a:ext cx="8447282" cy="3760340"/>
          </a:xfrm>
        </p:spPr>
        <p:txBody>
          <a:bodyPr/>
          <a:lstStyle/>
          <a:p>
            <a:pPr marL="228600" indent="0">
              <a:buClrTx/>
            </a:pPr>
            <a:r>
              <a:rPr lang="en-US" sz="2000" b="0" dirty="0">
                <a:solidFill>
                  <a:schemeClr val="tx1"/>
                </a:solidFill>
                <a:latin typeface="Calibri" panose="020F0502020204030204" pitchFamily="34" charset="0"/>
                <a:cs typeface="Calibri" panose="020F0502020204030204" pitchFamily="34" charset="0"/>
              </a:rPr>
              <a:t>To document the household size, the student needs to provide a statement signed by him or her and, if dependent, at least one parent that gives the name, age, and relationship to the student of each person in the household. </a:t>
            </a:r>
          </a:p>
          <a:p>
            <a:pPr marL="228600" indent="0">
              <a:buClrTx/>
            </a:pPr>
            <a:endParaRPr lang="en-US" sz="2000" b="0" dirty="0">
              <a:solidFill>
                <a:schemeClr val="tx1"/>
              </a:solidFill>
              <a:latin typeface="Calibri" panose="020F0502020204030204" pitchFamily="34" charset="0"/>
              <a:cs typeface="Calibri" panose="020F0502020204030204" pitchFamily="34" charset="0"/>
            </a:endParaRPr>
          </a:p>
          <a:p>
            <a:r>
              <a:rPr lang="en-US" sz="2000" b="0" dirty="0">
                <a:solidFill>
                  <a:schemeClr val="tx1"/>
                </a:solidFill>
                <a:latin typeface="Calibri" panose="020F0502020204030204" pitchFamily="34" charset="0"/>
                <a:cs typeface="Calibri" panose="020F0502020204030204" pitchFamily="34" charset="0"/>
              </a:rPr>
              <a:t>Verification is not required:	</a:t>
            </a:r>
          </a:p>
          <a:p>
            <a:pPr marL="571500" indent="-342900">
              <a:buClrTx/>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Dependent student: </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3 and parents married or unmarried but living together</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2 and parent single, divorced, separated, or widowed</a:t>
            </a:r>
          </a:p>
          <a:p>
            <a:pPr marL="571500" indent="-342900">
              <a:buClrTx/>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Independent student:</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2 and student is married</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1 for single, divorced, separated or widowed student</a:t>
            </a:r>
          </a:p>
          <a:p>
            <a:pPr marL="228600" indent="0">
              <a:buClrTx/>
            </a:pPr>
            <a:endParaRPr lang="en-US" sz="2000"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34838340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000" dirty="0">
                <a:solidFill>
                  <a:schemeClr val="tx1"/>
                </a:solidFill>
              </a:rPr>
              <a:t>Resources</a:t>
            </a:r>
            <a:endParaRPr sz="4000" dirty="0">
              <a:solidFill>
                <a:schemeClr val="tx1"/>
              </a:solidFill>
            </a:endParaRPr>
          </a:p>
        </p:txBody>
      </p:sp>
      <p:sp>
        <p:nvSpPr>
          <p:cNvPr id="84" name="Google Shape;84;p3"/>
          <p:cNvSpPr txBox="1">
            <a:spLocks noGrp="1"/>
          </p:cNvSpPr>
          <p:nvPr>
            <p:ph type="subTitle" idx="1"/>
          </p:nvPr>
        </p:nvSpPr>
        <p:spPr>
          <a:xfrm>
            <a:off x="664234" y="2395268"/>
            <a:ext cx="7681913" cy="4114800"/>
          </a:xfrm>
          <a:prstGeom prst="rect">
            <a:avLst/>
          </a:prstGeom>
          <a:noFill/>
          <a:ln>
            <a:noFill/>
          </a:ln>
        </p:spPr>
        <p:txBody>
          <a:bodyPr spcFirstLastPara="1" wrap="square" lIns="0" tIns="0" rIns="0" bIns="0" anchor="t" anchorCtr="0">
            <a:noAutofit/>
          </a:bodyPr>
          <a:lstStyle/>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Application and Verification Guide</a:t>
            </a:r>
          </a:p>
          <a:p>
            <a:pPr marL="742950" lvl="1" indent="-285750" algn="l">
              <a:spcBef>
                <a:spcPts val="0"/>
              </a:spcBef>
              <a:buSzPts val="1800"/>
              <a:buFont typeface="Arial" panose="020B0604020202020204" pitchFamily="34" charset="0"/>
              <a:buChar char="•"/>
            </a:pPr>
            <a:r>
              <a:rPr lang="en-US" sz="2600" b="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Chapter 4 – Verification, Updates, and Corrections</a:t>
            </a:r>
            <a:endParaRPr lang="en-US" sz="26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ED.gov</a:t>
            </a:r>
            <a:r>
              <a:rPr lang="en-US" sz="2800" b="0" dirty="0">
                <a:solidFill>
                  <a:schemeClr val="tx1"/>
                </a:solidFill>
                <a:latin typeface="Calibri" panose="020F0502020204030204" pitchFamily="34" charset="0"/>
                <a:cs typeface="Calibri" panose="020F0502020204030204" pitchFamily="34" charset="0"/>
              </a:rPr>
              <a:t> – Program Integrity Questions and Answers – Verification </a:t>
            </a: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Internal Revenue Service (</a:t>
            </a:r>
            <a:r>
              <a:rPr lang="en-US" sz="2800" b="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IRS</a:t>
            </a:r>
            <a:r>
              <a:rPr lang="en-US" sz="2800" b="0" dirty="0">
                <a:solidFill>
                  <a:schemeClr val="tx1"/>
                </a:solidFill>
                <a:latin typeface="Calibri" panose="020F0502020204030204" pitchFamily="34" charset="0"/>
                <a:cs typeface="Calibri" panose="020F0502020204030204" pitchFamily="34" charset="0"/>
              </a:rPr>
              <a:t>) Online</a:t>
            </a: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IRS </a:t>
            </a:r>
            <a:r>
              <a:rPr lang="en-US" sz="2800" b="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Publication 17 </a:t>
            </a:r>
            <a:r>
              <a:rPr lang="en-US" sz="2800" b="0" dirty="0">
                <a:solidFill>
                  <a:schemeClr val="tx1"/>
                </a:solidFill>
                <a:latin typeface="Calibri" panose="020F0502020204030204" pitchFamily="34" charset="0"/>
                <a:cs typeface="Calibri" panose="020F0502020204030204" pitchFamily="34" charset="0"/>
              </a:rPr>
              <a:t>(2021)</a:t>
            </a: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Federal Register</a:t>
            </a: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AskRegs</a:t>
            </a:r>
            <a:endParaRPr lang="en-US" sz="28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2023-24 Tax Transcript Decoder</a:t>
            </a:r>
            <a:endParaRPr lang="en-US" sz="28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Your schools Policies and Procedures</a:t>
            </a:r>
            <a:endParaRPr sz="2800" b="0" dirty="0">
              <a:solidFill>
                <a:schemeClr val="tx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1E8969B-4114-D01A-3490-2546DC984195}"/>
              </a:ext>
            </a:extLst>
          </p:cNvPr>
          <p:cNvPicPr>
            <a:picLocks noChangeAspect="1"/>
          </p:cNvPicPr>
          <p:nvPr/>
        </p:nvPicPr>
        <p:blipFill>
          <a:blip r:embed="rId9"/>
          <a:stretch>
            <a:fillRect/>
          </a:stretch>
        </p:blipFill>
        <p:spPr>
          <a:xfrm>
            <a:off x="6731598" y="3732028"/>
            <a:ext cx="1915474" cy="2890994"/>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754080"/>
            <a:ext cx="8637973" cy="917202"/>
          </a:xfrm>
        </p:spPr>
        <p:txBody>
          <a:bodyPr/>
          <a:lstStyle/>
          <a:p>
            <a:r>
              <a:rPr lang="en-US" sz="4800" dirty="0">
                <a:solidFill>
                  <a:schemeClr val="tx1"/>
                </a:solidFill>
              </a:rPr>
              <a:t>Number in College</a:t>
            </a:r>
          </a:p>
        </p:txBody>
      </p:sp>
      <p:sp>
        <p:nvSpPr>
          <p:cNvPr id="3" name="Content Placeholder 2"/>
          <p:cNvSpPr>
            <a:spLocks noGrp="1"/>
          </p:cNvSpPr>
          <p:nvPr>
            <p:ph type="subTitle" idx="1"/>
          </p:nvPr>
        </p:nvSpPr>
        <p:spPr>
          <a:xfrm>
            <a:off x="252218" y="2671282"/>
            <a:ext cx="8447282" cy="3760340"/>
          </a:xfrm>
        </p:spPr>
        <p:txBody>
          <a:bodyPr/>
          <a:lstStyle/>
          <a:p>
            <a:pPr marL="228600" indent="0">
              <a:buClrTx/>
            </a:pPr>
            <a:r>
              <a:rPr lang="en-US" sz="2000" b="0" dirty="0">
                <a:solidFill>
                  <a:schemeClr val="tx1"/>
                </a:solidFill>
                <a:latin typeface="Calibri" panose="020F0502020204030204" pitchFamily="34" charset="0"/>
                <a:cs typeface="Calibri" panose="020F0502020204030204" pitchFamily="34" charset="0"/>
              </a:rPr>
              <a:t>To document the household size, the student needs to provide a statement signed by him or her and, if dependent, at least one parent that gives the name, age, and relationship to the student of each person in the household (exclude parent(s) in number in college). </a:t>
            </a:r>
          </a:p>
          <a:p>
            <a:pPr marL="228600" indent="0">
              <a:buClrTx/>
            </a:pPr>
            <a:endParaRPr lang="en-US" sz="2000" b="0" dirty="0">
              <a:solidFill>
                <a:schemeClr val="tx1"/>
              </a:solidFill>
              <a:latin typeface="Calibri" panose="020F0502020204030204" pitchFamily="34" charset="0"/>
              <a:cs typeface="Calibri" panose="020F0502020204030204" pitchFamily="34" charset="0"/>
            </a:endParaRPr>
          </a:p>
          <a:p>
            <a:r>
              <a:rPr lang="en-US" sz="2000" b="0" dirty="0">
                <a:solidFill>
                  <a:schemeClr val="tx1"/>
                </a:solidFill>
                <a:latin typeface="Calibri" panose="020F0502020204030204" pitchFamily="34" charset="0"/>
                <a:cs typeface="Calibri" panose="020F0502020204030204" pitchFamily="34" charset="0"/>
              </a:rPr>
              <a:t>Verification is not required:	</a:t>
            </a:r>
          </a:p>
          <a:p>
            <a:pPr marL="571500" indent="-342900">
              <a:buClrTx/>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Dependent student: </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3 and parents married or unmarried but living together</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2 and parent single, divorced, separated, or widowed</a:t>
            </a:r>
          </a:p>
          <a:p>
            <a:pPr marL="571500" indent="-342900">
              <a:buClrTx/>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Independent student:</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2 and student is married</a:t>
            </a:r>
          </a:p>
          <a:p>
            <a:pPr marL="1028700" lvl="1" indent="-342900" algn="l">
              <a:buClrTx/>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HH size = 1 for single, divorced, separated or widowed student</a:t>
            </a:r>
          </a:p>
          <a:p>
            <a:pPr marL="228600" indent="0">
              <a:buClrTx/>
            </a:pPr>
            <a:endParaRPr lang="en-US" sz="2000" b="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6252201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18" y="1599967"/>
            <a:ext cx="8637973" cy="917202"/>
          </a:xfrm>
        </p:spPr>
        <p:txBody>
          <a:bodyPr/>
          <a:lstStyle/>
          <a:p>
            <a:r>
              <a:rPr lang="en-US" sz="4800" dirty="0">
                <a:solidFill>
                  <a:schemeClr val="tx1"/>
                </a:solidFill>
              </a:rPr>
              <a:t>Identity/Statement of Education Purpose</a:t>
            </a:r>
          </a:p>
        </p:txBody>
      </p:sp>
      <p:sp>
        <p:nvSpPr>
          <p:cNvPr id="3" name="Content Placeholder 2"/>
          <p:cNvSpPr>
            <a:spLocks noGrp="1"/>
          </p:cNvSpPr>
          <p:nvPr>
            <p:ph type="subTitle" idx="1"/>
          </p:nvPr>
        </p:nvSpPr>
        <p:spPr>
          <a:xfrm>
            <a:off x="347563" y="3097660"/>
            <a:ext cx="8447282" cy="3760340"/>
          </a:xfrm>
        </p:spPr>
        <p:txBody>
          <a:bodyPr/>
          <a:lstStyle/>
          <a:p>
            <a:pPr marL="228600" indent="0">
              <a:buClrTx/>
            </a:pPr>
            <a:r>
              <a:rPr lang="en-US" sz="2000" b="0" dirty="0">
                <a:solidFill>
                  <a:schemeClr val="tx1"/>
                </a:solidFill>
                <a:latin typeface="Calibri" panose="020F0502020204030204" pitchFamily="34" charset="0"/>
                <a:cs typeface="Calibri" panose="020F0502020204030204" pitchFamily="34" charset="0"/>
              </a:rPr>
              <a:t>Verifying that the student:</a:t>
            </a:r>
          </a:p>
          <a:p>
            <a:pPr marL="228600" indent="0">
              <a:buClrTx/>
            </a:pPr>
            <a:endParaRPr lang="en-US" sz="2000" b="0" dirty="0">
              <a:solidFill>
                <a:schemeClr val="tx1"/>
              </a:solidFill>
              <a:latin typeface="Calibri" panose="020F0502020204030204" pitchFamily="34" charset="0"/>
              <a:cs typeface="Calibri" panose="020F0502020204030204" pitchFamily="34" charset="0"/>
            </a:endParaRPr>
          </a:p>
          <a:p>
            <a:pPr marL="514350" indent="-285750">
              <a:buClrTx/>
              <a:buSzPct val="1000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Are they who they claim to be</a:t>
            </a:r>
          </a:p>
          <a:p>
            <a:pPr marL="514350" indent="-285750">
              <a:buClrTx/>
              <a:buSzPct val="1000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Will use Title IV funds only for educationally-related expenses</a:t>
            </a:r>
          </a:p>
          <a:p>
            <a:pPr marL="571500" indent="-342900">
              <a:buClrTx/>
              <a:buSzPct val="100000"/>
              <a:buFont typeface="Arial" panose="020B0604020202020204" pitchFamily="34" charset="0"/>
              <a:buChar char="•"/>
            </a:pPr>
            <a:endParaRPr lang="en-US" sz="2000" b="0" dirty="0">
              <a:solidFill>
                <a:schemeClr val="tx1"/>
              </a:solidFill>
              <a:latin typeface="Calibri" panose="020F0502020204030204" pitchFamily="34" charset="0"/>
              <a:cs typeface="Calibri" panose="020F0502020204030204" pitchFamily="34" charset="0"/>
            </a:endParaRPr>
          </a:p>
          <a:p>
            <a:pPr marL="228600" indent="0">
              <a:buClrTx/>
              <a:buSzPct val="100000"/>
            </a:pPr>
            <a:r>
              <a:rPr lang="en-US" sz="2000" b="0" dirty="0">
                <a:solidFill>
                  <a:schemeClr val="tx1"/>
                </a:solidFill>
                <a:latin typeface="Calibri" panose="020F0502020204030204" pitchFamily="34" charset="0"/>
                <a:cs typeface="Calibri" panose="020F0502020204030204" pitchFamily="34" charset="0"/>
              </a:rPr>
              <a:t>Need:</a:t>
            </a:r>
          </a:p>
          <a:p>
            <a:pPr marL="571500" indent="-342900">
              <a:buClrTx/>
              <a:buSzPct val="1000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Unexpired valid Government Issued ID</a:t>
            </a:r>
          </a:p>
          <a:p>
            <a:pPr marL="571500" indent="-342900">
              <a:buClrTx/>
              <a:buSzPct val="1000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Statement of Educational Purpose/Identity </a:t>
            </a:r>
            <a:r>
              <a:rPr lang="en-US" sz="2000" b="0" dirty="0" err="1">
                <a:solidFill>
                  <a:schemeClr val="tx1"/>
                </a:solidFill>
                <a:latin typeface="Calibri" panose="020F0502020204030204" pitchFamily="34" charset="0"/>
                <a:cs typeface="Calibri" panose="020F0502020204030204" pitchFamily="34" charset="0"/>
              </a:rPr>
              <a:t>Verificaiton</a:t>
            </a:r>
            <a:endParaRPr lang="en-US" sz="2000" b="0" dirty="0">
              <a:solidFill>
                <a:schemeClr val="tx1"/>
              </a:solidFill>
              <a:latin typeface="Calibri" panose="020F0502020204030204" pitchFamily="34" charset="0"/>
              <a:cs typeface="Calibri" panose="020F0502020204030204" pitchFamily="34" charset="0"/>
            </a:endParaRPr>
          </a:p>
          <a:p>
            <a:pPr marL="571500" indent="-342900">
              <a:buClrTx/>
              <a:buSzPct val="1000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Signed in the presence of office or notarized</a:t>
            </a:r>
          </a:p>
          <a:p>
            <a:pPr marL="571500" indent="-342900">
              <a:buClrTx/>
              <a:buSzPct val="100000"/>
              <a:buFont typeface="Arial" panose="020B0604020202020204" pitchFamily="34" charset="0"/>
              <a:buChar char="•"/>
            </a:pPr>
            <a:endParaRPr lang="en-US" sz="2000" b="0" dirty="0">
              <a:solidFill>
                <a:schemeClr val="tx1"/>
              </a:solidFill>
              <a:latin typeface="Calibri" panose="020F0502020204030204" pitchFamily="34" charset="0"/>
              <a:cs typeface="Calibri" panose="020F0502020204030204" pitchFamily="34" charset="0"/>
            </a:endParaRPr>
          </a:p>
          <a:p>
            <a:pPr marL="228600" indent="0">
              <a:buClrTx/>
              <a:buSzPct val="100000"/>
            </a:pPr>
            <a:r>
              <a:rPr lang="en-US" sz="2000" b="0" i="1" dirty="0">
                <a:solidFill>
                  <a:schemeClr val="tx1"/>
                </a:solidFill>
                <a:latin typeface="Calibri" panose="020F0502020204030204" pitchFamily="34" charset="0"/>
                <a:cs typeface="Calibri" panose="020F0502020204030204" pitchFamily="34" charset="0"/>
              </a:rPr>
              <a:t>Notes</a:t>
            </a:r>
            <a:r>
              <a:rPr lang="en-US" sz="2000" b="0" dirty="0">
                <a:solidFill>
                  <a:schemeClr val="tx1"/>
                </a:solidFill>
                <a:latin typeface="Calibri" panose="020F0502020204030204" pitchFamily="34" charset="0"/>
                <a:cs typeface="Calibri" panose="020F0502020204030204" pitchFamily="34" charset="0"/>
              </a:rPr>
              <a:t>:</a:t>
            </a:r>
          </a:p>
          <a:p>
            <a:pPr marL="571500" indent="-342900">
              <a:buClrTx/>
              <a:buSzPct val="10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These are always verified together</a:t>
            </a:r>
          </a:p>
          <a:p>
            <a:pPr marL="571500" indent="-342900">
              <a:buClrTx/>
              <a:buSzPct val="10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You must use the exact language given by DoE</a:t>
            </a:r>
          </a:p>
          <a:p>
            <a:pPr marL="514350" indent="-285750">
              <a:buFont typeface="Arial" panose="020B0604020202020204" pitchFamily="34" charset="0"/>
              <a:buChar char="•"/>
            </a:pPr>
            <a:endParaRPr lang="en-US" sz="1800" b="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4308750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ctrTitle"/>
          </p:nvPr>
        </p:nvSpPr>
        <p:spPr>
          <a:xfrm>
            <a:off x="730250" y="1905001"/>
            <a:ext cx="7681913" cy="838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800" dirty="0">
                <a:solidFill>
                  <a:schemeClr val="tx1"/>
                </a:solidFill>
              </a:rPr>
              <a:t>Verification Exclusions</a:t>
            </a:r>
            <a:endParaRPr sz="4800" dirty="0">
              <a:solidFill>
                <a:schemeClr val="tx1"/>
              </a:solidFill>
            </a:endParaRPr>
          </a:p>
        </p:txBody>
      </p:sp>
      <p:sp>
        <p:nvSpPr>
          <p:cNvPr id="110" name="Google Shape;110;p7"/>
          <p:cNvSpPr txBox="1">
            <a:spLocks noGrp="1"/>
          </p:cNvSpPr>
          <p:nvPr>
            <p:ph type="subTitle" idx="1"/>
          </p:nvPr>
        </p:nvSpPr>
        <p:spPr>
          <a:xfrm>
            <a:off x="730249" y="2895600"/>
            <a:ext cx="7681913" cy="381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dirty="0"/>
          </a:p>
          <a:p>
            <a:pPr marL="0" lvl="0" indent="0" algn="l" rtl="0">
              <a:lnSpc>
                <a:spcPct val="90000"/>
              </a:lnSpc>
              <a:spcBef>
                <a:spcPts val="0"/>
              </a:spcBef>
              <a:spcAft>
                <a:spcPts val="0"/>
              </a:spcAft>
              <a:buClr>
                <a:srgbClr val="888888"/>
              </a:buClr>
              <a:buSzPts val="3000"/>
              <a:buNone/>
            </a:pPr>
            <a:endParaRPr lang="en-US" dirty="0"/>
          </a:p>
        </p:txBody>
      </p:sp>
      <p:sp>
        <p:nvSpPr>
          <p:cNvPr id="2" name="Rectangle: Rounded Corners 1">
            <a:extLst>
              <a:ext uri="{FF2B5EF4-FFF2-40B4-BE49-F238E27FC236}">
                <a16:creationId xmlns:a16="http://schemas.microsoft.com/office/drawing/2014/main" id="{98DFFFCD-2EDA-E532-8BEA-7216027E9CE8}"/>
              </a:ext>
            </a:extLst>
          </p:cNvPr>
          <p:cNvSpPr/>
          <p:nvPr/>
        </p:nvSpPr>
        <p:spPr>
          <a:xfrm>
            <a:off x="985421" y="2528657"/>
            <a:ext cx="6516210" cy="1012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rPr>
              <a:t>Death of a student: You don’t have to continue verification if you made an interim disbursement and the student died before verification was completed.  You cannot make any additional disbursements, except for FWS funds already earned, to any of the student’s beneficiaries </a:t>
            </a:r>
          </a:p>
        </p:txBody>
      </p:sp>
      <p:sp>
        <p:nvSpPr>
          <p:cNvPr id="3" name="Rectangle: Rounded Corners 2">
            <a:extLst>
              <a:ext uri="{FF2B5EF4-FFF2-40B4-BE49-F238E27FC236}">
                <a16:creationId xmlns:a16="http://schemas.microsoft.com/office/drawing/2014/main" id="{AA32BF96-6AC3-8299-35C1-BE7DD3D4C263}"/>
              </a:ext>
            </a:extLst>
          </p:cNvPr>
          <p:cNvSpPr/>
          <p:nvPr/>
        </p:nvSpPr>
        <p:spPr>
          <a:xfrm>
            <a:off x="985421" y="3558468"/>
            <a:ext cx="6516210" cy="61255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a:t>Not an aid recipient: The student won’t receive Title IV aid for reasons other than failure to complete verification </a:t>
            </a:r>
          </a:p>
        </p:txBody>
      </p:sp>
      <p:sp>
        <p:nvSpPr>
          <p:cNvPr id="4" name="Rectangle: Rounded Corners 3">
            <a:extLst>
              <a:ext uri="{FF2B5EF4-FFF2-40B4-BE49-F238E27FC236}">
                <a16:creationId xmlns:a16="http://schemas.microsoft.com/office/drawing/2014/main" id="{6AF9135D-B0AA-026E-4B0F-8D58407B97E9}"/>
              </a:ext>
            </a:extLst>
          </p:cNvPr>
          <p:cNvSpPr/>
          <p:nvPr/>
        </p:nvSpPr>
        <p:spPr>
          <a:xfrm>
            <a:off x="985421" y="4188783"/>
            <a:ext cx="6516210" cy="5948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Only eligible for Unsub: However, students selected for V4/V5 would still need to complete the verification process</a:t>
            </a:r>
          </a:p>
        </p:txBody>
      </p:sp>
      <p:sp>
        <p:nvSpPr>
          <p:cNvPr id="5" name="Rectangle: Rounded Corners 4">
            <a:extLst>
              <a:ext uri="{FF2B5EF4-FFF2-40B4-BE49-F238E27FC236}">
                <a16:creationId xmlns:a16="http://schemas.microsoft.com/office/drawing/2014/main" id="{DA67FC6B-21B4-BEE2-8D07-E04DBF911DCE}"/>
              </a:ext>
            </a:extLst>
          </p:cNvPr>
          <p:cNvSpPr/>
          <p:nvPr/>
        </p:nvSpPr>
        <p:spPr>
          <a:xfrm>
            <a:off x="985421" y="4800600"/>
            <a:ext cx="6516210" cy="5948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a:t>Post enrollment: The student was selected for verification after ceasing to be enrolled and no further (including late) disbursements will be made</a:t>
            </a:r>
          </a:p>
        </p:txBody>
      </p:sp>
      <p:sp>
        <p:nvSpPr>
          <p:cNvPr id="6" name="Rectangle: Rounded Corners 5">
            <a:extLst>
              <a:ext uri="{FF2B5EF4-FFF2-40B4-BE49-F238E27FC236}">
                <a16:creationId xmlns:a16="http://schemas.microsoft.com/office/drawing/2014/main" id="{AB369C52-BD61-656A-742B-4E6C7B653F52}"/>
              </a:ext>
            </a:extLst>
          </p:cNvPr>
          <p:cNvSpPr/>
          <p:nvPr/>
        </p:nvSpPr>
        <p:spPr>
          <a:xfrm>
            <a:off x="985421" y="5412417"/>
            <a:ext cx="6516210" cy="12295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Student verified by another school: The student completed verification for the current award year at another school before transferring.  Data must be the same and new school must get a letter from previous school stating they verified the students FAFSA and provides the transaction number of the valid ISIR</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dirty="0">
                <a:solidFill>
                  <a:schemeClr val="tx1"/>
                </a:solidFill>
              </a:rPr>
              <a:t>Verification Exclusions (</a:t>
            </a:r>
            <a:r>
              <a:rPr lang="en-US" sz="3600" dirty="0" err="1">
                <a:solidFill>
                  <a:schemeClr val="tx1"/>
                </a:solidFill>
              </a:rPr>
              <a:t>Con’t</a:t>
            </a:r>
            <a:r>
              <a:rPr lang="en-US" sz="3600" dirty="0">
                <a:solidFill>
                  <a:schemeClr val="tx1"/>
                </a:solidFill>
              </a:rPr>
              <a:t>) </a:t>
            </a:r>
            <a:endParaRPr sz="3600" dirty="0">
              <a:solidFill>
                <a:schemeClr val="tx1"/>
              </a:solidFill>
            </a:endParaRPr>
          </a:p>
        </p:txBody>
      </p:sp>
      <p:sp>
        <p:nvSpPr>
          <p:cNvPr id="123" name="Google Shape;123;p9"/>
          <p:cNvSpPr txBox="1">
            <a:spLocks noGrp="1"/>
          </p:cNvSpPr>
          <p:nvPr>
            <p:ph type="subTitle" idx="1"/>
          </p:nvPr>
        </p:nvSpPr>
        <p:spPr>
          <a:xfrm>
            <a:off x="685800" y="2390774"/>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r>
              <a:rPr lang="en-US" sz="2400" b="0" dirty="0">
                <a:solidFill>
                  <a:schemeClr val="tx1"/>
                </a:solidFill>
                <a:latin typeface="Calibri" panose="020F0502020204030204" pitchFamily="34" charset="0"/>
                <a:cs typeface="Calibri" panose="020F0502020204030204" pitchFamily="34" charset="0"/>
              </a:rPr>
              <a:t>Unless we have reason to believe it is inaccurate, we don’t have to verify reported FAFSA information: </a:t>
            </a:r>
            <a:endParaRPr sz="2400" b="0" dirty="0">
              <a:solidFill>
                <a:schemeClr val="tx1"/>
              </a:solidFill>
              <a:latin typeface="Calibri" panose="020F0502020204030204" pitchFamily="34" charset="0"/>
              <a:cs typeface="Calibri" panose="020F0502020204030204" pitchFamily="34" charset="0"/>
            </a:endParaRPr>
          </a:p>
        </p:txBody>
      </p:sp>
      <p:sp>
        <p:nvSpPr>
          <p:cNvPr id="2" name="Google Shape;123;p9">
            <a:extLst>
              <a:ext uri="{FF2B5EF4-FFF2-40B4-BE49-F238E27FC236}">
                <a16:creationId xmlns:a16="http://schemas.microsoft.com/office/drawing/2014/main" id="{B738A87E-161F-98CD-1E80-D81899AF44BF}"/>
              </a:ext>
            </a:extLst>
          </p:cNvPr>
          <p:cNvSpPr txBox="1">
            <a:spLocks/>
          </p:cNvSpPr>
          <p:nvPr/>
        </p:nvSpPr>
        <p:spPr>
          <a:xfrm>
            <a:off x="685800" y="3249226"/>
            <a:ext cx="3566604" cy="30983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rgbClr val="888888"/>
              </a:buClr>
              <a:buSzPts val="3000"/>
              <a:buFont typeface="Arial"/>
              <a:buNone/>
              <a:defRPr sz="3000" b="1" i="0" u="none" strike="noStrike" cap="none">
                <a:solidFill>
                  <a:srgbClr val="888888"/>
                </a:solidFill>
                <a:latin typeface="Courier New"/>
                <a:ea typeface="Courier New"/>
                <a:cs typeface="Courier New"/>
                <a:sym typeface="Courier New"/>
              </a:defRPr>
            </a:lvl1pPr>
            <a:lvl2pPr marL="914400" marR="0" lvl="1" indent="-228600" algn="ctr" rtl="0">
              <a:lnSpc>
                <a:spcPct val="90000"/>
              </a:lnSpc>
              <a:spcBef>
                <a:spcPts val="560"/>
              </a:spcBef>
              <a:spcAft>
                <a:spcPts val="0"/>
              </a:spcAft>
              <a:buClr>
                <a:srgbClr val="888888"/>
              </a:buClr>
              <a:buSzPts val="2800"/>
              <a:buFont typeface="Arial"/>
              <a:buNone/>
              <a:defRPr sz="2800" b="1" i="0" u="none" strike="noStrike" cap="none">
                <a:solidFill>
                  <a:srgbClr val="888888"/>
                </a:solidFill>
                <a:latin typeface="Courier New"/>
                <a:ea typeface="Courier New"/>
                <a:cs typeface="Courier New"/>
                <a:sym typeface="Courier New"/>
              </a:defRPr>
            </a:lvl2pPr>
            <a:lvl3pPr marL="1371600" marR="0" lvl="2"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3pPr>
            <a:lvl4pPr marL="1828800" marR="0" lvl="3"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4pPr>
            <a:lvl5pPr marL="2286000" marR="0" lvl="4"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buClrTx/>
              <a:buSzPts val="1600"/>
            </a:pPr>
            <a:r>
              <a:rPr lang="en-US" sz="2000" b="0" u="sng" dirty="0">
                <a:solidFill>
                  <a:schemeClr val="tx1"/>
                </a:solidFill>
                <a:latin typeface="Calibri" panose="020F0502020204030204" pitchFamily="34" charset="0"/>
                <a:cs typeface="Calibri" panose="020F0502020204030204" pitchFamily="34" charset="0"/>
              </a:rPr>
              <a:t>Parents of Dependent Student</a:t>
            </a:r>
            <a:r>
              <a:rPr lang="en-US" sz="2000" b="0" dirty="0">
                <a:solidFill>
                  <a:schemeClr val="tx1"/>
                </a:solidFill>
                <a:latin typeface="Calibri" panose="020F0502020204030204" pitchFamily="34" charset="0"/>
                <a:cs typeface="Calibri" panose="020F0502020204030204" pitchFamily="34" charset="0"/>
              </a:rPr>
              <a:t>:</a:t>
            </a:r>
          </a:p>
          <a:p>
            <a:pPr marL="342900" indent="-34290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Both parents are mentally incapacitated</a:t>
            </a:r>
          </a:p>
          <a:p>
            <a:pPr marL="342900" indent="-34290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Both parents/ custodial parents have died</a:t>
            </a:r>
          </a:p>
          <a:p>
            <a:pPr marL="342900" indent="-34290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Residing in another country and cannot be contacted by normal means</a:t>
            </a:r>
          </a:p>
          <a:p>
            <a:pPr marL="342900" indent="-34290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Can’t be located and student cannot get their contact information </a:t>
            </a:r>
          </a:p>
        </p:txBody>
      </p:sp>
      <p:sp>
        <p:nvSpPr>
          <p:cNvPr id="3" name="Google Shape;123;p9">
            <a:extLst>
              <a:ext uri="{FF2B5EF4-FFF2-40B4-BE49-F238E27FC236}">
                <a16:creationId xmlns:a16="http://schemas.microsoft.com/office/drawing/2014/main" id="{7AE17D0D-FAB6-EC64-849B-072131AA9776}"/>
              </a:ext>
            </a:extLst>
          </p:cNvPr>
          <p:cNvSpPr txBox="1">
            <a:spLocks/>
          </p:cNvSpPr>
          <p:nvPr/>
        </p:nvSpPr>
        <p:spPr>
          <a:xfrm>
            <a:off x="4955221" y="3249226"/>
            <a:ext cx="3502979" cy="30983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rgbClr val="888888"/>
              </a:buClr>
              <a:buSzPts val="3000"/>
              <a:buFont typeface="Arial"/>
              <a:buNone/>
              <a:defRPr sz="3000" b="1" i="0" u="none" strike="noStrike" cap="none">
                <a:solidFill>
                  <a:srgbClr val="888888"/>
                </a:solidFill>
                <a:latin typeface="Courier New"/>
                <a:ea typeface="Courier New"/>
                <a:cs typeface="Courier New"/>
                <a:sym typeface="Courier New"/>
              </a:defRPr>
            </a:lvl1pPr>
            <a:lvl2pPr marL="914400" marR="0" lvl="1" indent="-228600" algn="ctr" rtl="0">
              <a:lnSpc>
                <a:spcPct val="90000"/>
              </a:lnSpc>
              <a:spcBef>
                <a:spcPts val="560"/>
              </a:spcBef>
              <a:spcAft>
                <a:spcPts val="0"/>
              </a:spcAft>
              <a:buClr>
                <a:srgbClr val="888888"/>
              </a:buClr>
              <a:buSzPts val="2800"/>
              <a:buFont typeface="Arial"/>
              <a:buNone/>
              <a:defRPr sz="2800" b="1" i="0" u="none" strike="noStrike" cap="none">
                <a:solidFill>
                  <a:srgbClr val="888888"/>
                </a:solidFill>
                <a:latin typeface="Courier New"/>
                <a:ea typeface="Courier New"/>
                <a:cs typeface="Courier New"/>
                <a:sym typeface="Courier New"/>
              </a:defRPr>
            </a:lvl2pPr>
            <a:lvl3pPr marL="1371600" marR="0" lvl="2"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3pPr>
            <a:lvl4pPr marL="1828800" marR="0" lvl="3"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4pPr>
            <a:lvl5pPr marL="2286000" marR="0" lvl="4" indent="-228600" algn="ctr" rtl="0">
              <a:lnSpc>
                <a:spcPct val="90000"/>
              </a:lnSpc>
              <a:spcBef>
                <a:spcPts val="480"/>
              </a:spcBef>
              <a:spcAft>
                <a:spcPts val="0"/>
              </a:spcAft>
              <a:buClr>
                <a:srgbClr val="888888"/>
              </a:buClr>
              <a:buSzPts val="2400"/>
              <a:buFont typeface="Arial"/>
              <a:buNone/>
              <a:defRPr sz="2400" b="1" i="0" u="none" strike="noStrike" cap="none">
                <a:solidFill>
                  <a:srgbClr val="888888"/>
                </a:solidFill>
                <a:latin typeface="Courier New"/>
                <a:ea typeface="Courier New"/>
                <a:cs typeface="Courier New"/>
                <a:sym typeface="Courier New"/>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buSzPts val="1600"/>
            </a:pPr>
            <a:r>
              <a:rPr lang="en-US" sz="2000" b="0" u="sng" dirty="0">
                <a:solidFill>
                  <a:schemeClr val="tx1"/>
                </a:solidFill>
                <a:latin typeface="Calibri" panose="020F0502020204030204" pitchFamily="34" charset="0"/>
                <a:cs typeface="Calibri" panose="020F0502020204030204" pitchFamily="34" charset="0"/>
              </a:rPr>
              <a:t>Spouse of Independent Student</a:t>
            </a:r>
            <a:r>
              <a:rPr lang="en-US" sz="2000" b="0" dirty="0">
                <a:solidFill>
                  <a:schemeClr val="tx1"/>
                </a:solidFill>
                <a:latin typeface="Calibri" panose="020F0502020204030204" pitchFamily="34" charset="0"/>
                <a:cs typeface="Calibri" panose="020F0502020204030204" pitchFamily="34" charset="0"/>
              </a:rPr>
              <a:t>:</a:t>
            </a:r>
          </a:p>
          <a:p>
            <a:pPr marL="285750" indent="-28575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Spouse has died</a:t>
            </a:r>
          </a:p>
          <a:p>
            <a:pPr marL="285750" indent="-28575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Spouse is mentally incapacitated</a:t>
            </a:r>
          </a:p>
          <a:p>
            <a:pPr marL="285750" indent="-28575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Spouse is residing in another country and cannot be contacted by normal means</a:t>
            </a:r>
          </a:p>
          <a:p>
            <a:pPr marL="285750" indent="-285750">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Can’t be located and student cannot get their contact information </a:t>
            </a:r>
            <a:r>
              <a:rPr lang="en-US" sz="1600" dirty="0"/>
              <a:t> </a:t>
            </a:r>
          </a:p>
          <a:p>
            <a:pPr marL="285750" indent="-285750">
              <a:buSzPts val="1600"/>
              <a:buFont typeface="Arial" panose="020B0604020202020204" pitchFamily="34" charset="0"/>
              <a:buChar char="•"/>
            </a:pPr>
            <a:endParaRPr lang="en-US" sz="16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800" dirty="0">
                <a:solidFill>
                  <a:schemeClr val="tx1"/>
                </a:solidFill>
              </a:rPr>
              <a:t>Special Situations</a:t>
            </a:r>
            <a:endParaRPr sz="4800" dirty="0">
              <a:solidFill>
                <a:schemeClr val="tx1"/>
              </a:solidFill>
            </a:endParaRPr>
          </a:p>
        </p:txBody>
      </p:sp>
      <p:sp>
        <p:nvSpPr>
          <p:cNvPr id="137" name="Google Shape;137;p11"/>
          <p:cNvSpPr txBox="1">
            <a:spLocks noGrp="1"/>
          </p:cNvSpPr>
          <p:nvPr>
            <p:ph type="subTitle" idx="1"/>
          </p:nvPr>
        </p:nvSpPr>
        <p:spPr>
          <a:xfrm>
            <a:off x="685800" y="2362200"/>
            <a:ext cx="7681913" cy="4114800"/>
          </a:xfrm>
          <a:prstGeom prst="rect">
            <a:avLst/>
          </a:prstGeom>
          <a:noFill/>
          <a:ln>
            <a:noFill/>
          </a:ln>
        </p:spPr>
        <p:txBody>
          <a:bodyPr spcFirstLastPara="1" wrap="square" lIns="0" tIns="0" rIns="0" bIns="0" anchor="t" anchorCtr="0">
            <a:noAutofit/>
          </a:bodyPr>
          <a:lstStyle/>
          <a:p>
            <a:pPr marL="285750" lvl="0" indent="-285750" algn="l" rtl="0">
              <a:lnSpc>
                <a:spcPct val="90000"/>
              </a:lnSpc>
              <a:spcBef>
                <a:spcPts val="0"/>
              </a:spcBef>
              <a:spcAft>
                <a:spcPts val="0"/>
              </a:spcAft>
              <a:buClrTx/>
              <a:buSzPts val="1800"/>
              <a:buFont typeface="Arial" panose="020B0604020202020204" pitchFamily="34" charset="0"/>
              <a:buChar char="•"/>
            </a:pPr>
            <a:r>
              <a:rPr lang="en-US" sz="2400" b="0" dirty="0">
                <a:solidFill>
                  <a:schemeClr val="tx1"/>
                </a:solidFill>
                <a:latin typeface="Calibri" panose="020F0502020204030204" pitchFamily="34" charset="0"/>
                <a:cs typeface="Calibri" panose="020F0502020204030204" pitchFamily="34" charset="0"/>
              </a:rPr>
              <a:t>Filing extensions</a:t>
            </a:r>
          </a:p>
          <a:p>
            <a:pPr marL="742950" lvl="1" indent="-285750" algn="l">
              <a:spcBef>
                <a:spcPts val="0"/>
              </a:spcBef>
              <a:buClrTx/>
              <a:buSzPts val="18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Need:</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Copy of IRS approval for extension beyond the automatic 6 months</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Verification of non-filing</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Copies of all their W2s</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Self-employed: a signed statement with the amounts of their AGI/US taxes paid</a:t>
            </a:r>
          </a:p>
          <a:p>
            <a:pPr marL="914400" lvl="2" indent="0" algn="l">
              <a:spcBef>
                <a:spcPts val="0"/>
              </a:spcBef>
              <a:buClrTx/>
              <a:buSzPts val="1800"/>
            </a:pPr>
            <a:endParaRPr lang="en-US" sz="16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Tx/>
              <a:buSzPts val="1800"/>
              <a:buFont typeface="Arial" panose="020B0604020202020204" pitchFamily="34" charset="0"/>
              <a:buChar char="•"/>
            </a:pPr>
            <a:r>
              <a:rPr lang="en-US" sz="2400" b="0" dirty="0">
                <a:solidFill>
                  <a:schemeClr val="tx1"/>
                </a:solidFill>
                <a:latin typeface="Calibri" panose="020F0502020204030204" pitchFamily="34" charset="0"/>
                <a:cs typeface="Calibri" panose="020F0502020204030204" pitchFamily="34" charset="0"/>
              </a:rPr>
              <a:t>Amended returns</a:t>
            </a:r>
          </a:p>
          <a:p>
            <a:pPr marL="742950" lvl="1" indent="-285750" algn="l">
              <a:spcBef>
                <a:spcPts val="0"/>
              </a:spcBef>
              <a:buClrTx/>
              <a:buSzPts val="18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Need:</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Signed 1040X</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IRS DRT, 1040, or TRT with original tax information that needs to be verified </a:t>
            </a:r>
          </a:p>
          <a:p>
            <a:pPr marL="1200150" lvl="2" indent="-285750" algn="l">
              <a:spcBef>
                <a:spcPts val="0"/>
              </a:spcBef>
              <a:buClrTx/>
              <a:buSzPts val="1800"/>
              <a:buFont typeface="Arial" panose="020B0604020202020204" pitchFamily="34" charset="0"/>
              <a:buChar char="•"/>
            </a:pPr>
            <a:endParaRPr lang="en-US" sz="16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Tx/>
              <a:buSzPts val="1800"/>
              <a:buFont typeface="Arial" panose="020B0604020202020204" pitchFamily="34" charset="0"/>
              <a:buChar char="•"/>
            </a:pPr>
            <a:r>
              <a:rPr lang="en-US" sz="2400" b="0" dirty="0">
                <a:solidFill>
                  <a:schemeClr val="tx1"/>
                </a:solidFill>
                <a:latin typeface="Calibri" panose="020F0502020204030204" pitchFamily="34" charset="0"/>
                <a:cs typeface="Calibri" panose="020F0502020204030204" pitchFamily="34" charset="0"/>
              </a:rPr>
              <a:t>Victims of identity theft</a:t>
            </a:r>
          </a:p>
          <a:p>
            <a:pPr marL="742950" lvl="1" indent="-285750" algn="l">
              <a:spcBef>
                <a:spcPts val="0"/>
              </a:spcBef>
              <a:buClrTx/>
              <a:buSzPts val="18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Need:</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Tax Return Database View (TRDBV)</a:t>
            </a:r>
          </a:p>
          <a:p>
            <a:pPr marL="1200150" lvl="2"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Signed/dated statement indicating they were victims of tax-related identify theft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dirty="0">
                <a:solidFill>
                  <a:schemeClr val="tx1"/>
                </a:solidFill>
              </a:rPr>
              <a:t>Splitting Joint Taxes </a:t>
            </a:r>
            <a:endParaRPr sz="3600" dirty="0">
              <a:solidFill>
                <a:schemeClr val="tx1"/>
              </a:solidFill>
            </a:endParaRPr>
          </a:p>
        </p:txBody>
      </p:sp>
      <p:sp>
        <p:nvSpPr>
          <p:cNvPr id="129" name="Google Shape;129;p10"/>
          <p:cNvSpPr txBox="1">
            <a:spLocks noGrp="1"/>
          </p:cNvSpPr>
          <p:nvPr>
            <p:ph type="subTitle" idx="1"/>
          </p:nvPr>
        </p:nvSpPr>
        <p:spPr>
          <a:xfrm>
            <a:off x="731043" y="2258568"/>
            <a:ext cx="7681913" cy="4038600"/>
          </a:xfrm>
          <a:prstGeom prst="rect">
            <a:avLst/>
          </a:prstGeom>
          <a:noFill/>
          <a:ln>
            <a:noFill/>
          </a:ln>
        </p:spPr>
        <p:txBody>
          <a:bodyPr spcFirstLastPara="1" wrap="square" lIns="0" tIns="0" rIns="0" bIns="0" anchor="t" anchorCtr="0">
            <a:noAutofit/>
          </a:bodyPr>
          <a:lstStyle/>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If the of a joint return has become widowed, divorced, or separated since filing the return, it may be necessary to determine the individual’s income and taxes paid using the joint return and W-2 forms. </a:t>
            </a:r>
          </a:p>
          <a:p>
            <a:pPr marL="742950" lvl="1"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Need:</a:t>
            </a:r>
          </a:p>
          <a:p>
            <a:pPr marL="1200150" lvl="2" indent="-285750" algn="l">
              <a:spcBef>
                <a:spcPts val="0"/>
              </a:spcBef>
              <a:buClrTx/>
              <a:buSzPts val="1800"/>
              <a:buFont typeface="Arial" panose="020B0604020202020204" pitchFamily="34" charset="0"/>
              <a:buChar char="•"/>
            </a:pPr>
            <a:r>
              <a:rPr lang="en-US" sz="1200" b="0" dirty="0">
                <a:solidFill>
                  <a:schemeClr val="tx1"/>
                </a:solidFill>
                <a:latin typeface="Calibri" panose="020F0502020204030204" pitchFamily="34" charset="0"/>
                <a:cs typeface="Calibri" panose="020F0502020204030204" pitchFamily="34" charset="0"/>
              </a:rPr>
              <a:t>2021 Taxes  (and schedules)</a:t>
            </a:r>
          </a:p>
          <a:p>
            <a:pPr marL="1200150" lvl="2" indent="-285750" algn="l">
              <a:spcBef>
                <a:spcPts val="0"/>
              </a:spcBef>
              <a:buClrTx/>
              <a:buSzPts val="1800"/>
              <a:buFont typeface="Arial" panose="020B0604020202020204" pitchFamily="34" charset="0"/>
              <a:buChar char="•"/>
            </a:pPr>
            <a:r>
              <a:rPr lang="en-US" sz="1200" b="0" dirty="0">
                <a:solidFill>
                  <a:schemeClr val="tx1"/>
                </a:solidFill>
                <a:latin typeface="Calibri" panose="020F0502020204030204" pitchFamily="34" charset="0"/>
                <a:cs typeface="Calibri" panose="020F0502020204030204" pitchFamily="34" charset="0"/>
              </a:rPr>
              <a:t>2021 W2s </a:t>
            </a:r>
          </a:p>
          <a:p>
            <a:pPr marL="1200150" lvl="2" indent="-285750" algn="l">
              <a:spcBef>
                <a:spcPts val="0"/>
              </a:spcBef>
              <a:buClrTx/>
              <a:buSzPts val="1800"/>
              <a:buFont typeface="Arial" panose="020B0604020202020204" pitchFamily="34" charset="0"/>
              <a:buChar char="•"/>
            </a:pPr>
            <a:r>
              <a:rPr lang="en-US" sz="1200" b="0" dirty="0">
                <a:solidFill>
                  <a:schemeClr val="tx1"/>
                </a:solidFill>
                <a:latin typeface="Calibri" panose="020F0502020204030204" pitchFamily="34" charset="0"/>
                <a:cs typeface="Calibri" panose="020F0502020204030204" pitchFamily="34" charset="0"/>
              </a:rPr>
              <a:t>Other?  (i.e. 1099-G, 1099-MISC, etc.)</a:t>
            </a:r>
          </a:p>
          <a:p>
            <a:pPr marL="285750" lvl="0" indent="-285750" algn="l" rtl="0">
              <a:lnSpc>
                <a:spcPct val="90000"/>
              </a:lnSpc>
              <a:spcBef>
                <a:spcPts val="0"/>
              </a:spcBef>
              <a:spcAft>
                <a:spcPts val="0"/>
              </a:spcAft>
              <a:buClrTx/>
              <a:buSzPts val="1800"/>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Then “rework” the 2021 taxes using the income/asset information for the surviving spouse or custodial parent.</a:t>
            </a:r>
          </a:p>
          <a:p>
            <a:pPr marL="285750" lvl="0" indent="-285750" algn="l" rtl="0">
              <a:lnSpc>
                <a:spcPct val="90000"/>
              </a:lnSpc>
              <a:spcBef>
                <a:spcPts val="0"/>
              </a:spcBef>
              <a:spcAft>
                <a:spcPts val="0"/>
              </a:spcAft>
              <a:buClrTx/>
              <a:buSzPts val="1800"/>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To determine taxes paid:</a:t>
            </a:r>
          </a:p>
          <a:p>
            <a:pPr marL="742950" lvl="1"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Tax table (preferred method): in reworking taxes, you would then use the tax table to determine taxes paid</a:t>
            </a:r>
          </a:p>
          <a:p>
            <a:pPr marL="742950" lvl="1" indent="-285750" algn="l">
              <a:spcBef>
                <a:spcPts val="0"/>
              </a:spcBef>
              <a:buClrTx/>
              <a:buSzPts val="1800"/>
              <a:buFont typeface="Arial" panose="020B0604020202020204" pitchFamily="34" charset="0"/>
              <a:buChar char="•"/>
            </a:pPr>
            <a:r>
              <a:rPr lang="en-US" sz="1600" b="0" dirty="0">
                <a:solidFill>
                  <a:schemeClr val="tx1"/>
                </a:solidFill>
                <a:latin typeface="Calibri" panose="020F0502020204030204" pitchFamily="34" charset="0"/>
                <a:cs typeface="Calibri" panose="020F0502020204030204" pitchFamily="34" charset="0"/>
              </a:rPr>
              <a:t>Proportional distribution: determine what percentage of the joint AGI was attributed to the individual and then assess the joint taxes paid by the same percentage </a:t>
            </a:r>
            <a:endParaRPr sz="1600" b="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888888"/>
              </a:buClr>
              <a:buSzPts val="1800"/>
              <a:buNone/>
            </a:pPr>
            <a:endParaRPr sz="1800" dirty="0"/>
          </a:p>
          <a:p>
            <a:pPr marL="0" lvl="0" indent="0" algn="l" rtl="0">
              <a:lnSpc>
                <a:spcPct val="90000"/>
              </a:lnSpc>
              <a:spcBef>
                <a:spcPts val="0"/>
              </a:spcBef>
              <a:spcAft>
                <a:spcPts val="0"/>
              </a:spcAft>
              <a:buClr>
                <a:srgbClr val="888888"/>
              </a:buClr>
              <a:buSzPts val="1800"/>
              <a:buNone/>
            </a:pPr>
            <a:endParaRPr sz="1800" dirty="0"/>
          </a:p>
          <a:p>
            <a:pPr marL="0" lvl="0" indent="0" algn="l" rtl="0">
              <a:lnSpc>
                <a:spcPct val="90000"/>
              </a:lnSpc>
              <a:spcBef>
                <a:spcPts val="0"/>
              </a:spcBef>
              <a:spcAft>
                <a:spcPts val="0"/>
              </a:spcAft>
              <a:buClr>
                <a:srgbClr val="888888"/>
              </a:buClr>
              <a:buSzPts val="1800"/>
              <a:buNone/>
            </a:pPr>
            <a:endParaRPr sz="1800" dirty="0"/>
          </a:p>
        </p:txBody>
      </p:sp>
      <p:graphicFrame>
        <p:nvGraphicFramePr>
          <p:cNvPr id="130" name="Google Shape;130;p10"/>
          <p:cNvGraphicFramePr/>
          <p:nvPr/>
        </p:nvGraphicFramePr>
        <p:xfrm>
          <a:off x="1846054" y="47834763"/>
          <a:ext cx="5793225" cy="2508820"/>
        </p:xfrm>
        <a:graphic>
          <a:graphicData uri="http://schemas.openxmlformats.org/drawingml/2006/table">
            <a:tbl>
              <a:tblPr>
                <a:noFill/>
                <a:tableStyleId>{8CD0467C-68CA-45AF-BB60-471696298866}</a:tableStyleId>
              </a:tblPr>
              <a:tblGrid>
                <a:gridCol w="1931075">
                  <a:extLst>
                    <a:ext uri="{9D8B030D-6E8A-4147-A177-3AD203B41FA5}">
                      <a16:colId xmlns:a16="http://schemas.microsoft.com/office/drawing/2014/main" val="20000"/>
                    </a:ext>
                  </a:extLst>
                </a:gridCol>
                <a:gridCol w="1931075">
                  <a:extLst>
                    <a:ext uri="{9D8B030D-6E8A-4147-A177-3AD203B41FA5}">
                      <a16:colId xmlns:a16="http://schemas.microsoft.com/office/drawing/2014/main" val="20001"/>
                    </a:ext>
                  </a:extLst>
                </a:gridCol>
                <a:gridCol w="1931075">
                  <a:extLst>
                    <a:ext uri="{9D8B030D-6E8A-4147-A177-3AD203B41FA5}">
                      <a16:colId xmlns:a16="http://schemas.microsoft.com/office/drawing/2014/main" val="20002"/>
                    </a:ext>
                  </a:extLst>
                </a:gridCol>
              </a:tblGrid>
              <a:tr h="165100">
                <a:tc>
                  <a:txBody>
                    <a:bodyPr/>
                    <a:lstStyle/>
                    <a:p>
                      <a:pPr marL="0" marR="0" lvl="0" indent="0" algn="ctr" rtl="0">
                        <a:spcBef>
                          <a:spcPts val="0"/>
                        </a:spcBef>
                        <a:spcAft>
                          <a:spcPts val="0"/>
                        </a:spcAft>
                        <a:buNone/>
                      </a:pPr>
                      <a:r>
                        <a:rPr lang="en-US" sz="1300" u="none" strike="noStrike" cap="none"/>
                        <a:t>Annual Limits</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Dependent Student (1)</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Independent Student(2)</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65100">
                <a:tc>
                  <a:txBody>
                    <a:bodyPr/>
                    <a:lstStyle/>
                    <a:p>
                      <a:pPr marL="0" marR="0" lvl="0" indent="0" algn="ctr" rtl="0">
                        <a:spcBef>
                          <a:spcPts val="0"/>
                        </a:spcBef>
                        <a:spcAft>
                          <a:spcPts val="0"/>
                        </a:spcAft>
                        <a:buNone/>
                      </a:pPr>
                      <a:r>
                        <a:rPr lang="en-US" sz="1300" b="1" u="none" strike="noStrike" cap="none"/>
                        <a:t>1st-year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$5,500 (maximum $3,500 subsidized)</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$9,500 ($3,500) </a:t>
                      </a:r>
                      <a:r>
                        <a:rPr lang="en-US" sz="1300" b="1" u="none" strike="noStrike" cap="none"/>
                        <a:t>(3)</a:t>
                      </a:r>
                      <a:endParaRPr sz="1300" u="none" strike="noStrike" cap="none"/>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65100">
                <a:tc>
                  <a:txBody>
                    <a:bodyPr/>
                    <a:lstStyle/>
                    <a:p>
                      <a:pPr marL="0" marR="0" lvl="0" indent="0" algn="ctr" rtl="0">
                        <a:spcBef>
                          <a:spcPts val="0"/>
                        </a:spcBef>
                        <a:spcAft>
                          <a:spcPts val="0"/>
                        </a:spcAft>
                        <a:buNone/>
                      </a:pPr>
                      <a:r>
                        <a:rPr lang="en-US" sz="1300" b="1" u="none" strike="noStrike" cap="none"/>
                        <a:t>2nd-year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$6,500 ($4,500)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$10,500 ($4,500)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65100">
                <a:tc>
                  <a:txBody>
                    <a:bodyPr/>
                    <a:lstStyle/>
                    <a:p>
                      <a:pPr marL="0" marR="0" lvl="0" indent="0" algn="ctr" rtl="0">
                        <a:spcBef>
                          <a:spcPts val="0"/>
                        </a:spcBef>
                        <a:spcAft>
                          <a:spcPts val="0"/>
                        </a:spcAft>
                        <a:buNone/>
                      </a:pPr>
                      <a:r>
                        <a:rPr lang="en-US" sz="1300" b="1" u="none" strike="noStrike" cap="none"/>
                        <a:t>3rd- and 4th-year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$7,500 ($5,500)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$12,500 ($5,500)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65100">
                <a:tc>
                  <a:txBody>
                    <a:bodyPr/>
                    <a:lstStyle/>
                    <a:p>
                      <a:pPr marL="0" marR="0" lvl="0" indent="0" algn="ctr" rtl="0">
                        <a:spcBef>
                          <a:spcPts val="0"/>
                        </a:spcBef>
                        <a:spcAft>
                          <a:spcPts val="0"/>
                        </a:spcAft>
                        <a:buNone/>
                      </a:pPr>
                      <a:r>
                        <a:rPr lang="en-US" sz="1300" b="1" u="none" strike="noStrike" cap="none"/>
                        <a:t>Graduate/professional</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NA (All graduate and professional students are considered independent.)</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$20,500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94620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dirty="0">
                <a:solidFill>
                  <a:schemeClr val="tx1"/>
                </a:solidFill>
              </a:rPr>
              <a:t>Potpourri </a:t>
            </a:r>
            <a:endParaRPr sz="3600" dirty="0">
              <a:solidFill>
                <a:schemeClr val="tx1"/>
              </a:solidFill>
            </a:endParaRPr>
          </a:p>
        </p:txBody>
      </p:sp>
      <p:sp>
        <p:nvSpPr>
          <p:cNvPr id="129" name="Google Shape;129;p10"/>
          <p:cNvSpPr txBox="1">
            <a:spLocks noGrp="1"/>
          </p:cNvSpPr>
          <p:nvPr>
            <p:ph type="subTitle" idx="1"/>
          </p:nvPr>
        </p:nvSpPr>
        <p:spPr>
          <a:xfrm>
            <a:off x="730249" y="2514600"/>
            <a:ext cx="7681913" cy="4038600"/>
          </a:xfrm>
          <a:prstGeom prst="rect">
            <a:avLst/>
          </a:prstGeom>
          <a:noFill/>
          <a:ln>
            <a:noFill/>
          </a:ln>
        </p:spPr>
        <p:txBody>
          <a:bodyPr spcFirstLastPara="1" wrap="square" lIns="0" tIns="0" rIns="0" bIns="0" anchor="t" anchorCtr="0">
            <a:noAutofit/>
          </a:bodyPr>
          <a:lstStyle/>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EFC formula used may change after making corrections so follow-up for assets may be needed</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Duplicate income/asset info for parent/student</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Negative wages and/or business income is treated as 0 for the purpose of wages on the FAFSA</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W2s that are a couple dollars off from wages on taxes? </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dirty="0">
                <a:solidFill>
                  <a:schemeClr val="tx1"/>
                </a:solidFill>
                <a:effectLst/>
                <a:latin typeface="Calibri" panose="020F0502020204030204" pitchFamily="34" charset="0"/>
                <a:ea typeface="Calibri" panose="020F0502020204030204" pitchFamily="34" charset="0"/>
              </a:rPr>
              <a:t>During the Federally declared national emergency, flexibilities were provided for verification. These flexibilities were available through the end of the payment period that begins after the date on which the national emergency is rescinded. For most schools, this will be the end of the Summer 2023 semester</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1800" b="0">
                <a:solidFill>
                  <a:schemeClr val="tx1"/>
                </a:solidFill>
                <a:latin typeface="Calibri" panose="020F0502020204030204" pitchFamily="34" charset="0"/>
                <a:cs typeface="Calibri" panose="020F0502020204030204" pitchFamily="34" charset="0"/>
              </a:rPr>
              <a:t>Buckle up for 2024-25!  </a:t>
            </a:r>
          </a:p>
          <a:p>
            <a:pPr marL="0" lvl="0" indent="0" algn="l" rtl="0">
              <a:lnSpc>
                <a:spcPct val="90000"/>
              </a:lnSpc>
              <a:spcBef>
                <a:spcPts val="0"/>
              </a:spcBef>
              <a:spcAft>
                <a:spcPts val="0"/>
              </a:spcAft>
              <a:buClrTx/>
              <a:buSzPts val="1800"/>
            </a:pPr>
            <a:endParaRPr sz="1800" b="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888888"/>
              </a:buClr>
              <a:buSzPts val="1800"/>
              <a:buNone/>
            </a:pPr>
            <a:endParaRPr sz="1800" dirty="0"/>
          </a:p>
          <a:p>
            <a:pPr marL="0" lvl="0" indent="0" algn="l" rtl="0">
              <a:lnSpc>
                <a:spcPct val="90000"/>
              </a:lnSpc>
              <a:spcBef>
                <a:spcPts val="0"/>
              </a:spcBef>
              <a:spcAft>
                <a:spcPts val="0"/>
              </a:spcAft>
              <a:buClr>
                <a:srgbClr val="888888"/>
              </a:buClr>
              <a:buSzPts val="1800"/>
              <a:buNone/>
            </a:pPr>
            <a:endParaRPr sz="1800" dirty="0"/>
          </a:p>
          <a:p>
            <a:pPr marL="0" lvl="0" indent="0" algn="l" rtl="0">
              <a:lnSpc>
                <a:spcPct val="90000"/>
              </a:lnSpc>
              <a:spcBef>
                <a:spcPts val="0"/>
              </a:spcBef>
              <a:spcAft>
                <a:spcPts val="0"/>
              </a:spcAft>
              <a:buClr>
                <a:srgbClr val="888888"/>
              </a:buClr>
              <a:buSzPts val="1800"/>
              <a:buNone/>
            </a:pPr>
            <a:endParaRPr sz="1800" dirty="0"/>
          </a:p>
          <a:p>
            <a:pPr marL="0" lvl="0" indent="0" algn="l" rtl="0">
              <a:lnSpc>
                <a:spcPct val="90000"/>
              </a:lnSpc>
              <a:spcBef>
                <a:spcPts val="0"/>
              </a:spcBef>
              <a:spcAft>
                <a:spcPts val="0"/>
              </a:spcAft>
              <a:buClr>
                <a:srgbClr val="888888"/>
              </a:buClr>
              <a:buSzPts val="1800"/>
              <a:buNone/>
            </a:pPr>
            <a:endParaRPr sz="1800" dirty="0"/>
          </a:p>
        </p:txBody>
      </p:sp>
      <p:graphicFrame>
        <p:nvGraphicFramePr>
          <p:cNvPr id="130" name="Google Shape;130;p10"/>
          <p:cNvGraphicFramePr/>
          <p:nvPr/>
        </p:nvGraphicFramePr>
        <p:xfrm>
          <a:off x="1846054" y="47834763"/>
          <a:ext cx="5793225" cy="2508820"/>
        </p:xfrm>
        <a:graphic>
          <a:graphicData uri="http://schemas.openxmlformats.org/drawingml/2006/table">
            <a:tbl>
              <a:tblPr>
                <a:noFill/>
                <a:tableStyleId>{8CD0467C-68CA-45AF-BB60-471696298866}</a:tableStyleId>
              </a:tblPr>
              <a:tblGrid>
                <a:gridCol w="1931075">
                  <a:extLst>
                    <a:ext uri="{9D8B030D-6E8A-4147-A177-3AD203B41FA5}">
                      <a16:colId xmlns:a16="http://schemas.microsoft.com/office/drawing/2014/main" val="20000"/>
                    </a:ext>
                  </a:extLst>
                </a:gridCol>
                <a:gridCol w="1931075">
                  <a:extLst>
                    <a:ext uri="{9D8B030D-6E8A-4147-A177-3AD203B41FA5}">
                      <a16:colId xmlns:a16="http://schemas.microsoft.com/office/drawing/2014/main" val="20001"/>
                    </a:ext>
                  </a:extLst>
                </a:gridCol>
                <a:gridCol w="1931075">
                  <a:extLst>
                    <a:ext uri="{9D8B030D-6E8A-4147-A177-3AD203B41FA5}">
                      <a16:colId xmlns:a16="http://schemas.microsoft.com/office/drawing/2014/main" val="20002"/>
                    </a:ext>
                  </a:extLst>
                </a:gridCol>
              </a:tblGrid>
              <a:tr h="165100">
                <a:tc>
                  <a:txBody>
                    <a:bodyPr/>
                    <a:lstStyle/>
                    <a:p>
                      <a:pPr marL="0" marR="0" lvl="0" indent="0" algn="ctr" rtl="0">
                        <a:spcBef>
                          <a:spcPts val="0"/>
                        </a:spcBef>
                        <a:spcAft>
                          <a:spcPts val="0"/>
                        </a:spcAft>
                        <a:buNone/>
                      </a:pPr>
                      <a:r>
                        <a:rPr lang="en-US" sz="1300" u="none" strike="noStrike" cap="none"/>
                        <a:t>Annual Limits</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Dependent Student (1)</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Independent Student(2)</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65100">
                <a:tc>
                  <a:txBody>
                    <a:bodyPr/>
                    <a:lstStyle/>
                    <a:p>
                      <a:pPr marL="0" marR="0" lvl="0" indent="0" algn="ctr" rtl="0">
                        <a:spcBef>
                          <a:spcPts val="0"/>
                        </a:spcBef>
                        <a:spcAft>
                          <a:spcPts val="0"/>
                        </a:spcAft>
                        <a:buNone/>
                      </a:pPr>
                      <a:r>
                        <a:rPr lang="en-US" sz="1300" b="1" u="none" strike="noStrike" cap="none"/>
                        <a:t>1st-year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$5,500 (maximum $3,500 subsidized)</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$9,500 ($3,500) </a:t>
                      </a:r>
                      <a:r>
                        <a:rPr lang="en-US" sz="1300" b="1" u="none" strike="noStrike" cap="none"/>
                        <a:t>(3)</a:t>
                      </a:r>
                      <a:endParaRPr sz="1300" u="none" strike="noStrike" cap="none"/>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65100">
                <a:tc>
                  <a:txBody>
                    <a:bodyPr/>
                    <a:lstStyle/>
                    <a:p>
                      <a:pPr marL="0" marR="0" lvl="0" indent="0" algn="ctr" rtl="0">
                        <a:spcBef>
                          <a:spcPts val="0"/>
                        </a:spcBef>
                        <a:spcAft>
                          <a:spcPts val="0"/>
                        </a:spcAft>
                        <a:buNone/>
                      </a:pPr>
                      <a:r>
                        <a:rPr lang="en-US" sz="1300" b="1" u="none" strike="noStrike" cap="none"/>
                        <a:t>2nd-year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$6,500 ($4,500)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$10,500 ($4,500)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65100">
                <a:tc>
                  <a:txBody>
                    <a:bodyPr/>
                    <a:lstStyle/>
                    <a:p>
                      <a:pPr marL="0" marR="0" lvl="0" indent="0" algn="ctr" rtl="0">
                        <a:spcBef>
                          <a:spcPts val="0"/>
                        </a:spcBef>
                        <a:spcAft>
                          <a:spcPts val="0"/>
                        </a:spcAft>
                        <a:buNone/>
                      </a:pPr>
                      <a:r>
                        <a:rPr lang="en-US" sz="1300" b="1" u="none" strike="noStrike" cap="none"/>
                        <a:t>3rd- and 4th-year undergraduate</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$7,500 ($5,500)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$12,500 ($5,500)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65100">
                <a:tc>
                  <a:txBody>
                    <a:bodyPr/>
                    <a:lstStyle/>
                    <a:p>
                      <a:pPr marL="0" marR="0" lvl="0" indent="0" algn="ctr" rtl="0">
                        <a:spcBef>
                          <a:spcPts val="0"/>
                        </a:spcBef>
                        <a:spcAft>
                          <a:spcPts val="0"/>
                        </a:spcAft>
                        <a:buNone/>
                      </a:pPr>
                      <a:r>
                        <a:rPr lang="en-US" sz="1300" b="1" u="none" strike="noStrike" cap="none"/>
                        <a:t>Graduate/professional</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NA (All graduate and professional students are considered independent.)</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u="none" strike="noStrike" cap="none"/>
                        <a:t>$20,500</a:t>
                      </a:r>
                      <a:endParaRPr/>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a:spLocks noGrp="1"/>
          </p:cNvSpPr>
          <p:nvPr>
            <p:ph type="ctrTitle"/>
          </p:nvPr>
        </p:nvSpPr>
        <p:spPr>
          <a:xfrm>
            <a:off x="685800" y="1334824"/>
            <a:ext cx="7681913" cy="685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dirty="0">
                <a:solidFill>
                  <a:schemeClr val="tx1"/>
                </a:solidFill>
              </a:rPr>
              <a:t>Questions?????</a:t>
            </a:r>
            <a:endParaRPr sz="3600" dirty="0">
              <a:solidFill>
                <a:schemeClr val="tx1"/>
              </a:solidFill>
            </a:endParaRPr>
          </a:p>
        </p:txBody>
      </p:sp>
      <p:graphicFrame>
        <p:nvGraphicFramePr>
          <p:cNvPr id="145" name="Google Shape;145;p12"/>
          <p:cNvGraphicFramePr/>
          <p:nvPr/>
        </p:nvGraphicFramePr>
        <p:xfrm>
          <a:off x="1846054" y="2362199"/>
          <a:ext cx="5793225" cy="2276930"/>
        </p:xfrm>
        <a:graphic>
          <a:graphicData uri="http://schemas.openxmlformats.org/drawingml/2006/table">
            <a:tbl>
              <a:tblPr>
                <a:noFill/>
                <a:tableStyleId>{8CD0467C-68CA-45AF-BB60-471696298866}</a:tableStyleId>
              </a:tblPr>
              <a:tblGrid>
                <a:gridCol w="1931075">
                  <a:extLst>
                    <a:ext uri="{9D8B030D-6E8A-4147-A177-3AD203B41FA5}">
                      <a16:colId xmlns:a16="http://schemas.microsoft.com/office/drawing/2014/main" val="20000"/>
                    </a:ext>
                  </a:extLst>
                </a:gridCol>
                <a:gridCol w="1931075">
                  <a:extLst>
                    <a:ext uri="{9D8B030D-6E8A-4147-A177-3AD203B41FA5}">
                      <a16:colId xmlns:a16="http://schemas.microsoft.com/office/drawing/2014/main" val="20001"/>
                    </a:ext>
                  </a:extLst>
                </a:gridCol>
                <a:gridCol w="1931075">
                  <a:extLst>
                    <a:ext uri="{9D8B030D-6E8A-4147-A177-3AD203B41FA5}">
                      <a16:colId xmlns:a16="http://schemas.microsoft.com/office/drawing/2014/main" val="20002"/>
                    </a:ext>
                  </a:extLst>
                </a:gridCol>
              </a:tblGrid>
              <a:tr h="276175">
                <a:tc>
                  <a:txBody>
                    <a:bodyPr/>
                    <a:lstStyle/>
                    <a:p>
                      <a:pPr marL="0" marR="0" lvl="0" indent="0" algn="l" rtl="0">
                        <a:spcBef>
                          <a:spcPts val="0"/>
                        </a:spcBef>
                        <a:spcAft>
                          <a:spcPts val="0"/>
                        </a:spcAft>
                        <a:buNone/>
                      </a:pPr>
                      <a:endParaRPr sz="18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83400">
                <a:tc>
                  <a:txBody>
                    <a:bodyPr/>
                    <a:lstStyle/>
                    <a:p>
                      <a:pPr marL="0" marR="0" lvl="0" indent="0" algn="ctr" rtl="0">
                        <a:spcBef>
                          <a:spcPts val="0"/>
                        </a:spcBef>
                        <a:spcAft>
                          <a:spcPts val="0"/>
                        </a:spcAft>
                        <a:buNone/>
                      </a:pPr>
                      <a:endParaRPr sz="1400" b="1"/>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76175">
                <a:tc>
                  <a:txBody>
                    <a:bodyPr/>
                    <a:lstStyle/>
                    <a:p>
                      <a:pPr marL="0" marR="0" lvl="0" indent="0" algn="ctr" rtl="0">
                        <a:spcBef>
                          <a:spcPts val="0"/>
                        </a:spcBef>
                        <a:spcAft>
                          <a:spcPts val="0"/>
                        </a:spcAft>
                        <a:buNone/>
                      </a:pPr>
                      <a:endParaRPr sz="1400" b="1" dirty="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1"/>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83400">
                <a:tc>
                  <a:txBody>
                    <a:bodyPr/>
                    <a:lstStyle/>
                    <a:p>
                      <a:pPr marL="0" marR="0" lvl="0" indent="0" algn="ctr" rtl="0">
                        <a:spcBef>
                          <a:spcPts val="0"/>
                        </a:spcBef>
                        <a:spcAft>
                          <a:spcPts val="0"/>
                        </a:spcAft>
                        <a:buNone/>
                      </a:pPr>
                      <a:endParaRPr sz="1400" b="1"/>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90650">
                <a:tc>
                  <a:txBody>
                    <a:bodyPr/>
                    <a:lstStyle/>
                    <a:p>
                      <a:pPr marL="0" marR="0" lvl="0" indent="0" algn="ctr" rtl="0">
                        <a:spcBef>
                          <a:spcPts val="0"/>
                        </a:spcBef>
                        <a:spcAft>
                          <a:spcPts val="0"/>
                        </a:spcAft>
                        <a:buNone/>
                      </a:pPr>
                      <a:endParaRPr sz="1400" b="1"/>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dirty="0"/>
                    </a:p>
                  </a:txBody>
                  <a:tcPr marL="65875" marR="65875" marT="32950" marB="32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E8318F75-979D-7230-D173-B1B8FCAF41FB}"/>
              </a:ext>
            </a:extLst>
          </p:cNvPr>
          <p:cNvPicPr>
            <a:picLocks noChangeAspect="1"/>
          </p:cNvPicPr>
          <p:nvPr/>
        </p:nvPicPr>
        <p:blipFill>
          <a:blip r:embed="rId3"/>
          <a:stretch>
            <a:fillRect/>
          </a:stretch>
        </p:blipFill>
        <p:spPr>
          <a:xfrm>
            <a:off x="685800" y="2020624"/>
            <a:ext cx="2953459" cy="3230964"/>
          </a:xfrm>
          <a:prstGeom prst="rect">
            <a:avLst/>
          </a:prstGeom>
        </p:spPr>
      </p:pic>
      <p:pic>
        <p:nvPicPr>
          <p:cNvPr id="5" name="Picture 4">
            <a:extLst>
              <a:ext uri="{FF2B5EF4-FFF2-40B4-BE49-F238E27FC236}">
                <a16:creationId xmlns:a16="http://schemas.microsoft.com/office/drawing/2014/main" id="{F36F520A-90B6-CFDA-1D5C-503E00E530AF}"/>
              </a:ext>
            </a:extLst>
          </p:cNvPr>
          <p:cNvPicPr>
            <a:picLocks noChangeAspect="1"/>
          </p:cNvPicPr>
          <p:nvPr/>
        </p:nvPicPr>
        <p:blipFill>
          <a:blip r:embed="rId4"/>
          <a:stretch>
            <a:fillRect/>
          </a:stretch>
        </p:blipFill>
        <p:spPr>
          <a:xfrm>
            <a:off x="4230739" y="1583341"/>
            <a:ext cx="4334134" cy="3834342"/>
          </a:xfrm>
          <a:prstGeom prst="rect">
            <a:avLst/>
          </a:prstGeom>
        </p:spPr>
      </p:pic>
      <p:sp>
        <p:nvSpPr>
          <p:cNvPr id="2" name="Google Shape;143;p12">
            <a:extLst>
              <a:ext uri="{FF2B5EF4-FFF2-40B4-BE49-F238E27FC236}">
                <a16:creationId xmlns:a16="http://schemas.microsoft.com/office/drawing/2014/main" id="{D7DFF3CB-F294-BE11-282F-1466CA3B76E2}"/>
              </a:ext>
            </a:extLst>
          </p:cNvPr>
          <p:cNvSpPr txBox="1">
            <a:spLocks/>
          </p:cNvSpPr>
          <p:nvPr/>
        </p:nvSpPr>
        <p:spPr>
          <a:xfrm>
            <a:off x="835590" y="5681758"/>
            <a:ext cx="7681913" cy="10093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54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r>
              <a:rPr lang="en-US" sz="3200" dirty="0">
                <a:solidFill>
                  <a:schemeClr val="tx1"/>
                </a:solidFill>
              </a:rPr>
              <a:t>Ruth Carlson – Ruth.Carlson@baycollege.edu</a:t>
            </a:r>
          </a:p>
          <a:p>
            <a:r>
              <a:rPr lang="en-US" sz="3200" dirty="0">
                <a:solidFill>
                  <a:schemeClr val="tx1"/>
                </a:solidFill>
              </a:rPr>
              <a:t>Louie Krause – Louie.Krause@wayne.edu</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dirty="0">
                <a:solidFill>
                  <a:schemeClr val="tx1"/>
                </a:solidFill>
              </a:rPr>
              <a:t>What is Verification? </a:t>
            </a:r>
            <a:r>
              <a:rPr lang="en-US" sz="3600" dirty="0"/>
              <a:t>	</a:t>
            </a:r>
            <a:endParaRPr sz="3600" dirty="0"/>
          </a:p>
        </p:txBody>
      </p:sp>
      <p:sp>
        <p:nvSpPr>
          <p:cNvPr id="91" name="Google Shape;91;p4"/>
          <p:cNvSpPr txBox="1">
            <a:spLocks noGrp="1"/>
          </p:cNvSpPr>
          <p:nvPr>
            <p:ph type="subTitle" idx="1"/>
          </p:nvPr>
        </p:nvSpPr>
        <p:spPr>
          <a:xfrm>
            <a:off x="685800" y="2209800"/>
            <a:ext cx="7880350" cy="4191000"/>
          </a:xfrm>
          <a:prstGeom prst="rect">
            <a:avLst/>
          </a:prstGeom>
          <a:noFill/>
          <a:ln>
            <a:noFill/>
          </a:ln>
        </p:spPr>
        <p:txBody>
          <a:bodyPr spcFirstLastPara="1" wrap="square" lIns="0" tIns="0" rIns="0" bIns="0" anchor="t" anchorCtr="0">
            <a:noAutofit/>
          </a:bodyPr>
          <a:lstStyle/>
          <a:p>
            <a:pPr marL="742932" lvl="1" indent="-184150" algn="l" rtl="0">
              <a:lnSpc>
                <a:spcPct val="90000"/>
              </a:lnSpc>
              <a:spcBef>
                <a:spcPts val="0"/>
              </a:spcBef>
              <a:spcAft>
                <a:spcPts val="0"/>
              </a:spcAft>
              <a:buClr>
                <a:srgbClr val="888888"/>
              </a:buClr>
              <a:buSzPts val="1600"/>
              <a:buFont typeface="Courier New"/>
              <a:buNone/>
            </a:pPr>
            <a:endParaRPr sz="1600" dirty="0"/>
          </a:p>
          <a:p>
            <a:pPr marL="742932" lvl="1" indent="-184150" algn="l" rtl="0">
              <a:lnSpc>
                <a:spcPct val="90000"/>
              </a:lnSpc>
              <a:spcBef>
                <a:spcPts val="320"/>
              </a:spcBef>
              <a:spcAft>
                <a:spcPts val="0"/>
              </a:spcAft>
              <a:buClr>
                <a:srgbClr val="888888"/>
              </a:buClr>
              <a:buSzPts val="1600"/>
              <a:buFont typeface="Courier New"/>
              <a:buNone/>
            </a:pPr>
            <a:endParaRPr sz="1600" dirty="0"/>
          </a:p>
          <a:p>
            <a:pPr marL="742931" lvl="1" indent="-285750" algn="l" rtl="0">
              <a:lnSpc>
                <a:spcPct val="90000"/>
              </a:lnSpc>
              <a:spcBef>
                <a:spcPts val="320"/>
              </a:spcBef>
              <a:spcAft>
                <a:spcPts val="0"/>
              </a:spcAft>
              <a:buClrTx/>
              <a:buSzPts val="1600"/>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Verification is a qualify control process used by the institution/DoE to check for accuracy of FAFSA data</a:t>
            </a:r>
          </a:p>
          <a:p>
            <a:pPr marL="742931" lvl="1" indent="-285750" algn="l" rtl="0">
              <a:lnSpc>
                <a:spcPct val="90000"/>
              </a:lnSpc>
              <a:spcBef>
                <a:spcPts val="320"/>
              </a:spcBef>
              <a:spcAft>
                <a:spcPts val="0"/>
              </a:spcAft>
              <a:buClrTx/>
              <a:buSzPts val="1600"/>
              <a:buFont typeface="Arial" panose="020B0604020202020204" pitchFamily="34" charset="0"/>
              <a:buChar char="•"/>
            </a:pPr>
            <a:endParaRPr lang="en-US" b="0" dirty="0">
              <a:solidFill>
                <a:schemeClr val="tx1"/>
              </a:solidFill>
              <a:latin typeface="Calibri" panose="020F0502020204030204" pitchFamily="34" charset="0"/>
              <a:cs typeface="Calibri" panose="020F0502020204030204" pitchFamily="34" charset="0"/>
            </a:endParaRPr>
          </a:p>
          <a:p>
            <a:pPr marL="742931" lvl="1" indent="-285750" algn="l" rtl="0">
              <a:lnSpc>
                <a:spcPct val="90000"/>
              </a:lnSpc>
              <a:spcBef>
                <a:spcPts val="320"/>
              </a:spcBef>
              <a:spcAft>
                <a:spcPts val="0"/>
              </a:spcAft>
              <a:buClrTx/>
              <a:buSzPts val="1600"/>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Purposes:</a:t>
            </a:r>
          </a:p>
          <a:p>
            <a:pPr marL="1200131" lvl="2" indent="-285750" algn="l">
              <a:spcBef>
                <a:spcPts val="320"/>
              </a:spcBef>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Reduce error rates in applicant reported data</a:t>
            </a:r>
          </a:p>
          <a:p>
            <a:pPr marL="1200131" lvl="2" indent="-285750" algn="l">
              <a:spcBef>
                <a:spcPts val="320"/>
              </a:spcBef>
              <a:buClrTx/>
              <a:buSzPts val="1600"/>
              <a:buFont typeface="Arial" panose="020B0604020202020204" pitchFamily="34" charset="0"/>
              <a:buChar char="•"/>
            </a:pPr>
            <a:r>
              <a:rPr lang="en-US" sz="2000" b="0" dirty="0">
                <a:solidFill>
                  <a:schemeClr val="tx1"/>
                </a:solidFill>
                <a:latin typeface="Calibri" panose="020F0502020204030204" pitchFamily="34" charset="0"/>
                <a:cs typeface="Calibri" panose="020F0502020204030204" pitchFamily="34" charset="0"/>
              </a:rPr>
              <a:t>Ensure eligible applicants receive correct amount of federal financial assistance</a:t>
            </a:r>
            <a:endParaRPr sz="20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dirty="0">
                <a:solidFill>
                  <a:schemeClr val="tx1"/>
                </a:solidFill>
              </a:rPr>
              <a:t>Major Changes to the 2324 FAFSA</a:t>
            </a:r>
            <a:endParaRPr sz="3600" dirty="0">
              <a:solidFill>
                <a:schemeClr val="tx1"/>
              </a:solidFill>
            </a:endParaRPr>
          </a:p>
        </p:txBody>
      </p:sp>
      <p:sp>
        <p:nvSpPr>
          <p:cNvPr id="97" name="Google Shape;97;p5"/>
          <p:cNvSpPr txBox="1">
            <a:spLocks noGrp="1"/>
          </p:cNvSpPr>
          <p:nvPr>
            <p:ph type="subTitle" idx="1"/>
          </p:nvPr>
        </p:nvSpPr>
        <p:spPr>
          <a:xfrm>
            <a:off x="730249" y="2743200"/>
            <a:ext cx="7681913" cy="3810000"/>
          </a:xfrm>
          <a:prstGeom prst="rect">
            <a:avLst/>
          </a:prstGeom>
          <a:noFill/>
          <a:ln>
            <a:noFill/>
          </a:ln>
        </p:spPr>
        <p:txBody>
          <a:bodyPr spcFirstLastPara="1" wrap="square" lIns="0" tIns="0" rIns="0" bIns="0" anchor="t" anchorCtr="0">
            <a:noAutofit/>
          </a:bodyPr>
          <a:lstStyle/>
          <a:p>
            <a:pPr marL="285750" marR="0" indent="-285750">
              <a:lnSpc>
                <a:spcPct val="107000"/>
              </a:lnSpc>
              <a:spcBef>
                <a:spcPts val="0"/>
              </a:spcBef>
              <a:spcAft>
                <a:spcPts val="800"/>
              </a:spcAft>
              <a:buFont typeface="Arial" panose="020B0604020202020204" pitchFamily="34" charset="0"/>
              <a:buChar char="•"/>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Removal of Selective Service view</a:t>
            </a:r>
          </a:p>
          <a:p>
            <a:pPr marL="285750" marR="0" indent="-285750">
              <a:lnSpc>
                <a:spcPct val="107000"/>
              </a:lnSpc>
              <a:spcBef>
                <a:spcPts val="0"/>
              </a:spcBef>
              <a:spcAft>
                <a:spcPts val="800"/>
              </a:spcAft>
              <a:buFont typeface="Arial" panose="020B0604020202020204" pitchFamily="34" charset="0"/>
              <a:buChar char="•"/>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Removal of drug conviction questions and worksheet</a:t>
            </a:r>
          </a:p>
          <a:p>
            <a:pPr marL="285750" marR="0" indent="-285750">
              <a:lnSpc>
                <a:spcPct val="107000"/>
              </a:lnSpc>
              <a:spcBef>
                <a:spcPts val="0"/>
              </a:spcBef>
              <a:spcAft>
                <a:spcPts val="800"/>
              </a:spcAft>
              <a:buFont typeface="Arial" panose="020B0604020202020204" pitchFamily="34" charset="0"/>
              <a:buChar char="•"/>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Removal of associated help text, validation logic, edits, comments, and messaging related to Selective Service and drug conviction questions</a:t>
            </a:r>
          </a:p>
          <a:p>
            <a:pPr marL="285750" marR="0" indent="-285750">
              <a:lnSpc>
                <a:spcPct val="107000"/>
              </a:lnSpc>
              <a:spcBef>
                <a:spcPts val="0"/>
              </a:spcBef>
              <a:spcAft>
                <a:spcPts val="800"/>
              </a:spcAft>
              <a:buFont typeface="Arial" panose="020B0604020202020204" pitchFamily="34" charset="0"/>
              <a:buChar char="•"/>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 of a demographic survey with questions related to gender, ethnicity, and race</a:t>
            </a:r>
          </a:p>
          <a:p>
            <a:pPr marL="0" lvl="0" indent="0" algn="l" rtl="0">
              <a:lnSpc>
                <a:spcPct val="90000"/>
              </a:lnSpc>
              <a:spcBef>
                <a:spcPts val="0"/>
              </a:spcBef>
              <a:spcAft>
                <a:spcPts val="0"/>
              </a:spcAft>
              <a:buClr>
                <a:srgbClr val="888888"/>
              </a:buClr>
              <a:buSzPts val="1800"/>
              <a:buNone/>
            </a:pPr>
            <a:endParaRPr lang="en-US" sz="18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3600" b="1" dirty="0">
                <a:solidFill>
                  <a:schemeClr val="tx1"/>
                </a:solidFill>
              </a:rPr>
              <a:t>Common Terms</a:t>
            </a:r>
            <a:r>
              <a:rPr lang="en-US" sz="3600" dirty="0"/>
              <a:t>	</a:t>
            </a:r>
            <a:endParaRPr sz="3600" dirty="0"/>
          </a:p>
        </p:txBody>
      </p:sp>
      <p:sp>
        <p:nvSpPr>
          <p:cNvPr id="104" name="Google Shape;104;p6"/>
          <p:cNvSpPr txBox="1">
            <a:spLocks noGrp="1"/>
          </p:cNvSpPr>
          <p:nvPr>
            <p:ph type="subTitle" idx="1"/>
          </p:nvPr>
        </p:nvSpPr>
        <p:spPr>
          <a:xfrm>
            <a:off x="776287" y="2222643"/>
            <a:ext cx="7681913" cy="4114800"/>
          </a:xfrm>
          <a:prstGeom prst="rect">
            <a:avLst/>
          </a:prstGeom>
          <a:noFill/>
          <a:ln>
            <a:noFill/>
          </a:ln>
        </p:spPr>
        <p:txBody>
          <a:bodyPr spcFirstLastPara="1" wrap="square" lIns="0" tIns="0" rIns="0" bIns="0" numCol="2" anchor="t" anchorCtr="0">
            <a:noAutofit/>
          </a:bodyPr>
          <a:lstStyle/>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DRT</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IRS</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W2</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ISIR</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WTB</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1040</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TRT</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HS Diploma</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Conflicting Info</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AGI </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Taxes Paid</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Dependency</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Martial Status </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Reject </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C-Codes</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NWC</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Household </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Number in college</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Verification Group</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Statement</a:t>
            </a:r>
          </a:p>
          <a:p>
            <a:pPr marL="285750" lvl="0" indent="-285750" algn="l" rtl="0">
              <a:lnSpc>
                <a:spcPct val="90000"/>
              </a:lnSpc>
              <a:spcBef>
                <a:spcPts val="0"/>
              </a:spcBef>
              <a:spcAft>
                <a:spcPts val="0"/>
              </a:spcAft>
              <a:buClrTx/>
              <a:buSzPts val="18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VNF</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187" y="1561211"/>
            <a:ext cx="7681913" cy="884860"/>
          </a:xfrm>
        </p:spPr>
        <p:txBody>
          <a:bodyPr/>
          <a:lstStyle/>
          <a:p>
            <a:r>
              <a:rPr lang="en-US" sz="4800" dirty="0">
                <a:solidFill>
                  <a:schemeClr val="tx1"/>
                </a:solidFill>
              </a:rPr>
              <a:t>Verification Tracking Groups</a:t>
            </a:r>
          </a:p>
        </p:txBody>
      </p:sp>
      <p:sp>
        <p:nvSpPr>
          <p:cNvPr id="3" name="Subtitle 2">
            <a:extLst>
              <a:ext uri="{FF2B5EF4-FFF2-40B4-BE49-F238E27FC236}">
                <a16:creationId xmlns:a16="http://schemas.microsoft.com/office/drawing/2014/main" id="{C84D9920-09D8-9E00-8022-977520CA21BE}"/>
              </a:ext>
            </a:extLst>
          </p:cNvPr>
          <p:cNvSpPr>
            <a:spLocks noGrp="1"/>
          </p:cNvSpPr>
          <p:nvPr>
            <p:ph type="subTitle" idx="1"/>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2186837977"/>
              </p:ext>
            </p:extLst>
          </p:nvPr>
        </p:nvGraphicFramePr>
        <p:xfrm>
          <a:off x="388155" y="2602475"/>
          <a:ext cx="8195978" cy="3946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6476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1586023"/>
            <a:ext cx="7681913" cy="1523495"/>
          </a:xfrm>
        </p:spPr>
        <p:txBody>
          <a:bodyPr/>
          <a:lstStyle/>
          <a:p>
            <a:r>
              <a:rPr lang="en-US" sz="4800" dirty="0">
                <a:solidFill>
                  <a:schemeClr val="tx1"/>
                </a:solidFill>
              </a:rPr>
              <a:t>Verification Tracking Groups</a:t>
            </a:r>
          </a:p>
        </p:txBody>
      </p:sp>
      <p:sp>
        <p:nvSpPr>
          <p:cNvPr id="3" name="Subtitle 2">
            <a:extLst>
              <a:ext uri="{FF2B5EF4-FFF2-40B4-BE49-F238E27FC236}">
                <a16:creationId xmlns:a16="http://schemas.microsoft.com/office/drawing/2014/main" id="{6D17E9B1-13CE-7802-8073-5BC1D84F6268}"/>
              </a:ext>
            </a:extLst>
          </p:cNvPr>
          <p:cNvSpPr>
            <a:spLocks noGrp="1"/>
          </p:cNvSpPr>
          <p:nvPr>
            <p:ph type="subTitle" idx="1"/>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1057687415"/>
              </p:ext>
            </p:extLst>
          </p:nvPr>
        </p:nvGraphicFramePr>
        <p:xfrm>
          <a:off x="357561" y="2630756"/>
          <a:ext cx="8195978" cy="389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8023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84" y="1658931"/>
            <a:ext cx="7681913" cy="1523495"/>
          </a:xfrm>
        </p:spPr>
        <p:txBody>
          <a:bodyPr/>
          <a:lstStyle/>
          <a:p>
            <a:r>
              <a:rPr lang="en-US" sz="4800" dirty="0">
                <a:solidFill>
                  <a:schemeClr val="tx1"/>
                </a:solidFill>
              </a:rPr>
              <a:t>Verification Tracking Groups</a:t>
            </a:r>
          </a:p>
        </p:txBody>
      </p:sp>
      <p:sp>
        <p:nvSpPr>
          <p:cNvPr id="3" name="Subtitle 2">
            <a:extLst>
              <a:ext uri="{FF2B5EF4-FFF2-40B4-BE49-F238E27FC236}">
                <a16:creationId xmlns:a16="http://schemas.microsoft.com/office/drawing/2014/main" id="{A788208E-7712-4965-76A6-692CC9D68FDE}"/>
              </a:ext>
            </a:extLst>
          </p:cNvPr>
          <p:cNvSpPr>
            <a:spLocks noGrp="1"/>
          </p:cNvSpPr>
          <p:nvPr>
            <p:ph type="subTitle" idx="1"/>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4072879276"/>
              </p:ext>
            </p:extLst>
          </p:nvPr>
        </p:nvGraphicFramePr>
        <p:xfrm>
          <a:off x="546121" y="2420679"/>
          <a:ext cx="7866041" cy="415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6842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1"/>
                </a:solidFill>
              </a:rPr>
              <a:t>OG Verification Groups….</a:t>
            </a:r>
          </a:p>
        </p:txBody>
      </p:sp>
      <p:sp>
        <p:nvSpPr>
          <p:cNvPr id="3" name="Content Placeholder 2"/>
          <p:cNvSpPr>
            <a:spLocks noGrp="1"/>
          </p:cNvSpPr>
          <p:nvPr>
            <p:ph type="subTitle" idx="1"/>
          </p:nvPr>
        </p:nvSpPr>
        <p:spPr>
          <a:xfrm>
            <a:off x="952500" y="2666747"/>
            <a:ext cx="7681913" cy="3023004"/>
          </a:xfrm>
        </p:spPr>
        <p:txBody>
          <a:bodyPr/>
          <a:lstStyle/>
          <a:p>
            <a:pPr marL="228600" indent="0">
              <a:buClrTx/>
            </a:pPr>
            <a:r>
              <a:rPr lang="en-US" sz="2800" b="0" dirty="0">
                <a:solidFill>
                  <a:schemeClr val="tx1"/>
                </a:solidFill>
                <a:latin typeface="Calibri" panose="020F0502020204030204" pitchFamily="34" charset="0"/>
                <a:cs typeface="Calibri" panose="020F0502020204030204" pitchFamily="34" charset="0"/>
              </a:rPr>
              <a:t>Who remembers these?</a:t>
            </a:r>
          </a:p>
          <a:p>
            <a:pPr marL="228600" indent="0">
              <a:buClrTx/>
            </a:pPr>
            <a:r>
              <a:rPr lang="en-US" sz="2800" b="0" dirty="0">
                <a:solidFill>
                  <a:schemeClr val="tx1"/>
                </a:solidFill>
                <a:latin typeface="Calibri" panose="020F0502020204030204" pitchFamily="34" charset="0"/>
                <a:cs typeface="Calibri" panose="020F0502020204030204" pitchFamily="34" charset="0"/>
              </a:rPr>
              <a:t> </a:t>
            </a:r>
          </a:p>
          <a:p>
            <a:pPr marL="685800" indent="-45720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V2:  ??</a:t>
            </a:r>
          </a:p>
          <a:p>
            <a:pPr marL="228600" indent="0">
              <a:buClrTx/>
            </a:pPr>
            <a:endParaRPr lang="en-US" sz="2800" b="0" dirty="0">
              <a:solidFill>
                <a:schemeClr val="tx1"/>
              </a:solidFill>
              <a:latin typeface="Calibri" panose="020F0502020204030204" pitchFamily="34" charset="0"/>
              <a:cs typeface="Calibri" panose="020F0502020204030204" pitchFamily="34" charset="0"/>
            </a:endParaRPr>
          </a:p>
          <a:p>
            <a:pPr marL="685800" indent="-45720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V3:  ??</a:t>
            </a:r>
          </a:p>
          <a:p>
            <a:pPr marL="228600" indent="0">
              <a:buClrTx/>
            </a:pPr>
            <a:endParaRPr lang="en-US" sz="2800" b="0" dirty="0">
              <a:solidFill>
                <a:schemeClr val="tx1"/>
              </a:solidFill>
              <a:latin typeface="Calibri" panose="020F0502020204030204" pitchFamily="34" charset="0"/>
              <a:cs typeface="Calibri" panose="020F0502020204030204" pitchFamily="34" charset="0"/>
            </a:endParaRPr>
          </a:p>
          <a:p>
            <a:pPr marL="685800" indent="-457200">
              <a:buClrTx/>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V6:  ??</a:t>
            </a:r>
            <a:endParaRPr lang="en-US" sz="2800" dirty="0"/>
          </a:p>
          <a:p>
            <a:endParaRPr lang="en-US" sz="2800" dirty="0"/>
          </a:p>
        </p:txBody>
      </p:sp>
      <p:sp>
        <p:nvSpPr>
          <p:cNvPr id="5" name="Slide Number Placeholder 4"/>
          <p:cNvSpPr>
            <a:spLocks noGrp="1"/>
          </p:cNvSpPr>
          <p:nvPr>
            <p:ph type="sldNum" sz="quarter" idx="4294967295"/>
          </p:nvPr>
        </p:nvSpPr>
        <p:spPr>
          <a:xfrm>
            <a:off x="8699500" y="6356350"/>
            <a:ext cx="444500" cy="365125"/>
          </a:xfrm>
          <a:prstGeom prst="rect">
            <a:avLst/>
          </a:prstGeom>
        </p:spPr>
        <p:txBody>
          <a:bodyPr/>
          <a:lstStyle/>
          <a:p>
            <a:fld id="{C436C4CB-B354-D14E-A583-45EC66DE2B9B}" type="slidenum">
              <a:rPr lang="en-US" smtClean="0">
                <a:solidFill>
                  <a:schemeClr val="bg1"/>
                </a:solidFill>
              </a:rPr>
              <a:t>9</a:t>
            </a:fld>
            <a:endParaRPr lang="en-US" dirty="0">
              <a:solidFill>
                <a:schemeClr val="bg1"/>
              </a:solidFill>
            </a:endParaRPr>
          </a:p>
        </p:txBody>
      </p:sp>
      <p:pic>
        <p:nvPicPr>
          <p:cNvPr id="8" name="Picture 7">
            <a:extLst>
              <a:ext uri="{FF2B5EF4-FFF2-40B4-BE49-F238E27FC236}">
                <a16:creationId xmlns:a16="http://schemas.microsoft.com/office/drawing/2014/main" id="{3EEBF4AA-7855-2E9E-3C97-38702ECED5A2}"/>
              </a:ext>
            </a:extLst>
          </p:cNvPr>
          <p:cNvPicPr>
            <a:picLocks noChangeAspect="1"/>
          </p:cNvPicPr>
          <p:nvPr/>
        </p:nvPicPr>
        <p:blipFill>
          <a:blip r:embed="rId3"/>
          <a:stretch>
            <a:fillRect/>
          </a:stretch>
        </p:blipFill>
        <p:spPr>
          <a:xfrm>
            <a:off x="4235221" y="3217691"/>
            <a:ext cx="4464279" cy="3321221"/>
          </a:xfrm>
          <a:prstGeom prst="rect">
            <a:avLst/>
          </a:prstGeom>
        </p:spPr>
      </p:pic>
    </p:spTree>
    <p:extLst>
      <p:ext uri="{BB962C8B-B14F-4D97-AF65-F5344CB8AC3E}">
        <p14:creationId xmlns:p14="http://schemas.microsoft.com/office/powerpoint/2010/main" val="3430465384"/>
      </p:ext>
    </p:extLst>
  </p:cSld>
  <p:clrMapOvr>
    <a:masterClrMapping/>
  </p:clrMapOvr>
  <p:transition>
    <p:fade/>
  </p:transition>
</p:sld>
</file>

<file path=ppt/theme/theme1.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1906</Words>
  <Application>Microsoft Office PowerPoint</Application>
  <PresentationFormat>On-screen Show (4:3)</PresentationFormat>
  <Paragraphs>295</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Stencil</vt:lpstr>
      <vt:lpstr>White with Courier font for code slides</vt:lpstr>
      <vt:lpstr> Verification </vt:lpstr>
      <vt:lpstr>Resources</vt:lpstr>
      <vt:lpstr>What is Verification?  </vt:lpstr>
      <vt:lpstr>Major Changes to the 2324 FAFSA</vt:lpstr>
      <vt:lpstr>Common Terms </vt:lpstr>
      <vt:lpstr>Verification Tracking Groups</vt:lpstr>
      <vt:lpstr>Verification Tracking Groups</vt:lpstr>
      <vt:lpstr>Verification Tracking Groups</vt:lpstr>
      <vt:lpstr>OG Verification Groups….</vt:lpstr>
      <vt:lpstr>Income Verification: Tax Filer</vt:lpstr>
      <vt:lpstr>IRS DRT Cannot Be Used When…</vt:lpstr>
      <vt:lpstr>Using 1040 to Verify</vt:lpstr>
      <vt:lpstr>How to know if a Schedule 1 is filed? </vt:lpstr>
      <vt:lpstr>How to know if a Schedule 2 or 3 are filed? </vt:lpstr>
      <vt:lpstr>How do you know if we need schedules? </vt:lpstr>
      <vt:lpstr>How do you know if we need schedules? </vt:lpstr>
      <vt:lpstr>Using TRT to Verify</vt:lpstr>
      <vt:lpstr>Income Verification: Non-Tax Filer</vt:lpstr>
      <vt:lpstr>Household Form</vt:lpstr>
      <vt:lpstr>Number in College</vt:lpstr>
      <vt:lpstr>Identity/Statement of Education Purpose</vt:lpstr>
      <vt:lpstr>Verification Exclusions</vt:lpstr>
      <vt:lpstr>Verification Exclusions (Con’t) </vt:lpstr>
      <vt:lpstr>Special Situations</vt:lpstr>
      <vt:lpstr>Splitting Joint Taxes </vt:lpstr>
      <vt:lpstr>Potpourri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Verification </dc:title>
  <dc:creator>Michael Anthony Couch, II</dc:creator>
  <cp:lastModifiedBy>Louie Krause</cp:lastModifiedBy>
  <cp:revision>36</cp:revision>
  <dcterms:created xsi:type="dcterms:W3CDTF">2013-04-29T14:21:38Z</dcterms:created>
  <dcterms:modified xsi:type="dcterms:W3CDTF">2023-05-16T17:31:52Z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ies>
</file>