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8"/>
  </p:notesMasterIdLst>
  <p:handoutMasterIdLst>
    <p:handoutMasterId r:id="rId29"/>
  </p:handoutMasterIdLst>
  <p:sldIdLst>
    <p:sldId id="375" r:id="rId5"/>
    <p:sldId id="304" r:id="rId6"/>
    <p:sldId id="305" r:id="rId7"/>
    <p:sldId id="376" r:id="rId8"/>
    <p:sldId id="377" r:id="rId9"/>
    <p:sldId id="378" r:id="rId10"/>
    <p:sldId id="379" r:id="rId11"/>
    <p:sldId id="380" r:id="rId12"/>
    <p:sldId id="381" r:id="rId13"/>
    <p:sldId id="382" r:id="rId14"/>
    <p:sldId id="383" r:id="rId15"/>
    <p:sldId id="384" r:id="rId16"/>
    <p:sldId id="385" r:id="rId17"/>
    <p:sldId id="386" r:id="rId18"/>
    <p:sldId id="394" r:id="rId19"/>
    <p:sldId id="397" r:id="rId20"/>
    <p:sldId id="387" r:id="rId21"/>
    <p:sldId id="388" r:id="rId22"/>
    <p:sldId id="389" r:id="rId23"/>
    <p:sldId id="390" r:id="rId24"/>
    <p:sldId id="392" r:id="rId25"/>
    <p:sldId id="398" r:id="rId26"/>
    <p:sldId id="393"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68978" autoAdjust="0"/>
  </p:normalViewPr>
  <p:slideViewPr>
    <p:cSldViewPr snapToGrid="0" snapToObjects="1">
      <p:cViewPr>
        <p:scale>
          <a:sx n="73" d="100"/>
          <a:sy n="73" d="100"/>
        </p:scale>
        <p:origin x="1290" y="66"/>
      </p:cViewPr>
      <p:guideLst/>
    </p:cSldViewPr>
  </p:slideViewPr>
  <p:outlineViewPr>
    <p:cViewPr>
      <p:scale>
        <a:sx n="33" d="100"/>
        <a:sy n="33" d="100"/>
      </p:scale>
      <p:origin x="0" y="-446"/>
    </p:cViewPr>
  </p:outlineViewPr>
  <p:notesTextViewPr>
    <p:cViewPr>
      <p:scale>
        <a:sx n="1" d="1"/>
        <a:sy n="1" d="1"/>
      </p:scale>
      <p:origin x="0" y="0"/>
    </p:cViewPr>
  </p:notesTextViewPr>
  <p:notesViewPr>
    <p:cSldViewPr snapToGrid="0" snapToObjects="1">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F17359-000A-9044-B834-9FBD0018D52B}"/>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FC98B882-BA21-D947-B59A-B375F7B018C9}"/>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E773F5E-F60B-3D42-A6DD-6D5611C2F6EE}" type="datetimeFigureOut">
              <a:rPr lang="en-US" smtClean="0"/>
              <a:t>5/22/2023</a:t>
            </a:fld>
            <a:endParaRPr lang="en-US" dirty="0"/>
          </a:p>
        </p:txBody>
      </p:sp>
      <p:sp>
        <p:nvSpPr>
          <p:cNvPr id="4" name="Footer Placeholder 3">
            <a:extLst>
              <a:ext uri="{FF2B5EF4-FFF2-40B4-BE49-F238E27FC236}">
                <a16:creationId xmlns:a16="http://schemas.microsoft.com/office/drawing/2014/main" id="{8219AD5B-1A75-1A4A-8459-A96AB79E9D2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C49C6818-84EB-2D43-AA44-FC64C4595BFD}"/>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B28A1AC-D174-D44D-BB31-612041F19AA1}" type="slidenum">
              <a:rPr lang="en-US" smtClean="0"/>
              <a:t>‹#›</a:t>
            </a:fld>
            <a:endParaRPr lang="en-US" dirty="0"/>
          </a:p>
        </p:txBody>
      </p:sp>
    </p:spTree>
    <p:extLst>
      <p:ext uri="{BB962C8B-B14F-4D97-AF65-F5344CB8AC3E}">
        <p14:creationId xmlns:p14="http://schemas.microsoft.com/office/powerpoint/2010/main" val="357517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3781A7D-3847-4C49-B571-E6D1D42015ED}" type="datetimeFigureOut">
              <a:rPr lang="en-US" smtClean="0"/>
              <a:t>5/22/2023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E640903-1FE7-430D-8109-35E84C6274E5}" type="slidenum">
              <a:rPr lang="en-US" smtClean="0"/>
              <a:t>‹#›</a:t>
            </a:fld>
            <a:endParaRPr lang="en-US"/>
          </a:p>
        </p:txBody>
      </p:sp>
    </p:spTree>
    <p:extLst>
      <p:ext uri="{BB962C8B-B14F-4D97-AF65-F5344CB8AC3E}">
        <p14:creationId xmlns:p14="http://schemas.microsoft.com/office/powerpoint/2010/main" val="2437887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Thank you for inviting me to your conference. I’m happy to be here today to provide you with a MASFAA update. Your conference committee has put together a great conference agenda, and I hope you are having an</a:t>
            </a:r>
            <a:r>
              <a:rPr lang="en-US" baseline="0" dirty="0"/>
              <a:t> excellent </a:t>
            </a:r>
            <a:r>
              <a:rPr lang="en-US" dirty="0"/>
              <a:t>experience.  </a:t>
            </a:r>
          </a:p>
          <a:p>
            <a:endParaRPr lang="en-US" dirty="0"/>
          </a:p>
          <a:p>
            <a:r>
              <a:rPr lang="en-US" dirty="0"/>
              <a:t>I will talk a bit more about some exciting things that are happening with MASFAA, but first would like to encourage anyone that is a first time attendee to consider getting involved with your state association.  While the thing I enjoy most about financial aid is the impact that I have in helping students attend school and graduate, I know that I would not be a successful Financial Aid Administrator without our professional associations.  The relationships, friendships and networks that are developed through Financial Aid Associations are invaluable.  The people I have met are much more than colleagues – they are close friends that I know I can call on at any time.    They truly understand what we do and the challenges that we face.  They are always willing to listen, share their thoughts and talk through problems.  </a:t>
            </a:r>
            <a:r>
              <a:rPr lang="en-US" dirty="0" smtClean="0"/>
              <a:t>For that, I am truly grateful.</a:t>
            </a:r>
            <a:endParaRPr lang="en-US" dirty="0"/>
          </a:p>
        </p:txBody>
      </p:sp>
      <p:sp>
        <p:nvSpPr>
          <p:cNvPr id="4" name="Slide Number Placeholder 3"/>
          <p:cNvSpPr>
            <a:spLocks noGrp="1"/>
          </p:cNvSpPr>
          <p:nvPr>
            <p:ph type="sldNum" sz="quarter" idx="10"/>
          </p:nvPr>
        </p:nvSpPr>
        <p:spPr/>
        <p:txBody>
          <a:bodyPr/>
          <a:lstStyle/>
          <a:p>
            <a:fld id="{1E640903-1FE7-430D-8109-35E84C6274E5}" type="slidenum">
              <a:rPr lang="en-US" smtClean="0"/>
              <a:t>1</a:t>
            </a:fld>
            <a:endParaRPr lang="en-US"/>
          </a:p>
        </p:txBody>
      </p:sp>
    </p:spTree>
    <p:extLst>
      <p:ext uri="{BB962C8B-B14F-4D97-AF65-F5344CB8AC3E}">
        <p14:creationId xmlns:p14="http://schemas.microsoft.com/office/powerpoint/2010/main" val="1501484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At</a:t>
            </a:r>
            <a:r>
              <a:rPr lang="en-US" baseline="0" dirty="0"/>
              <a:t> the October 2019 Annual conference the membership voted to change the membership structure from individual to institutional membership.  Under this model, your entire institution can join MASFAA under one competitive price based on institutional FTE.  The current rates are $175 for institutions below 5,000 FTE, $325 for institutions below 15,000 FTE and $475 for institutions at 15,000 FTE or higher.</a:t>
            </a:r>
            <a:endParaRPr lang="en-US" dirty="0"/>
          </a:p>
        </p:txBody>
      </p:sp>
      <p:sp>
        <p:nvSpPr>
          <p:cNvPr id="4" name="Slide Number Placeholder 3"/>
          <p:cNvSpPr>
            <a:spLocks noGrp="1"/>
          </p:cNvSpPr>
          <p:nvPr>
            <p:ph type="sldNum" sz="quarter" idx="10"/>
          </p:nvPr>
        </p:nvSpPr>
        <p:spPr/>
        <p:txBody>
          <a:bodyPr/>
          <a:lstStyle/>
          <a:p>
            <a:fld id="{1E640903-1FE7-430D-8109-35E84C6274E5}" type="slidenum">
              <a:rPr lang="en-US" smtClean="0"/>
              <a:t>10</a:t>
            </a:fld>
            <a:endParaRPr lang="en-US"/>
          </a:p>
        </p:txBody>
      </p:sp>
    </p:spTree>
    <p:extLst>
      <p:ext uri="{BB962C8B-B14F-4D97-AF65-F5344CB8AC3E}">
        <p14:creationId xmlns:p14="http://schemas.microsoft.com/office/powerpoint/2010/main" val="421075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under the individual membership</a:t>
            </a:r>
            <a:r>
              <a:rPr lang="en-US" baseline="0" dirty="0"/>
              <a:t> model,</a:t>
            </a:r>
            <a:r>
              <a:rPr lang="en-US" dirty="0"/>
              <a:t> institutions with limited</a:t>
            </a:r>
            <a:r>
              <a:rPr lang="en-US" baseline="0" dirty="0"/>
              <a:t> budgets for membership dues had to be very selective about whom they would support to join MASFAA. Often, the choice was contingent on if the individual was attending the conference or some other training event. </a:t>
            </a:r>
          </a:p>
          <a:p>
            <a:endParaRPr lang="en-US" baseline="0" dirty="0"/>
          </a:p>
          <a:p>
            <a:r>
              <a:rPr lang="en-US" baseline="0" dirty="0"/>
              <a:t>With the switch to institutional membership, everyone at the institution is now a member and has access to the resources and can elect to volunteer for committees, run for office and engage in other professional development opportunities. </a:t>
            </a:r>
            <a:endParaRPr lang="en-US" dirty="0"/>
          </a:p>
        </p:txBody>
      </p:sp>
      <p:sp>
        <p:nvSpPr>
          <p:cNvPr id="4" name="Slide Number Placeholder 3"/>
          <p:cNvSpPr>
            <a:spLocks noGrp="1"/>
          </p:cNvSpPr>
          <p:nvPr>
            <p:ph type="sldNum" sz="quarter" idx="10"/>
          </p:nvPr>
        </p:nvSpPr>
        <p:spPr/>
        <p:txBody>
          <a:bodyPr/>
          <a:lstStyle/>
          <a:p>
            <a:fld id="{1E640903-1FE7-430D-8109-35E84C6274E5}" type="slidenum">
              <a:rPr lang="en-US" smtClean="0"/>
              <a:t>11</a:t>
            </a:fld>
            <a:endParaRPr lang="en-US"/>
          </a:p>
        </p:txBody>
      </p:sp>
    </p:spTree>
    <p:extLst>
      <p:ext uri="{BB962C8B-B14F-4D97-AF65-F5344CB8AC3E}">
        <p14:creationId xmlns:p14="http://schemas.microsoft.com/office/powerpoint/2010/main" val="138256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membership statistics,</a:t>
            </a:r>
            <a:r>
              <a:rPr lang="en-US" baseline="0" dirty="0"/>
              <a:t> </a:t>
            </a:r>
            <a:r>
              <a:rPr lang="en-US" baseline="0" dirty="0" smtClean="0"/>
              <a:t>each </a:t>
            </a:r>
            <a:r>
              <a:rPr lang="en-US" baseline="0" dirty="0"/>
              <a:t>“bundle” represents an individual </a:t>
            </a:r>
            <a:r>
              <a:rPr lang="en-US" baseline="0" dirty="0" smtClean="0"/>
              <a:t>institution or organization </a:t>
            </a:r>
            <a:r>
              <a:rPr lang="en-US" baseline="0" dirty="0"/>
              <a:t>(or member in the case of the lifetime and retired categories). Bundle administrators can then add individuals to their institutional </a:t>
            </a:r>
            <a:r>
              <a:rPr lang="en-US" baseline="0" dirty="0" smtClean="0"/>
              <a:t>rosters </a:t>
            </a:r>
            <a:r>
              <a:rPr lang="en-US" baseline="0" dirty="0"/>
              <a:t>in order to access MASFAA benefits and services.</a:t>
            </a:r>
          </a:p>
          <a:p>
            <a:endParaRPr lang="en-US" baseline="0" dirty="0"/>
          </a:p>
          <a:p>
            <a:r>
              <a:rPr lang="en-US" baseline="0" dirty="0"/>
              <a:t>We have </a:t>
            </a:r>
            <a:r>
              <a:rPr lang="en-US" baseline="0" dirty="0" smtClean="0"/>
              <a:t>115 </a:t>
            </a:r>
            <a:r>
              <a:rPr lang="en-US" baseline="0" dirty="0"/>
              <a:t>higher education institutions represented, </a:t>
            </a:r>
            <a:r>
              <a:rPr lang="en-US" baseline="0" dirty="0" smtClean="0"/>
              <a:t>27 </a:t>
            </a:r>
            <a:r>
              <a:rPr lang="en-US" baseline="0" dirty="0"/>
              <a:t>associate member organizations and over </a:t>
            </a:r>
            <a:r>
              <a:rPr lang="en-US" baseline="0" dirty="0" smtClean="0"/>
              <a:t>1,600 </a:t>
            </a:r>
            <a:r>
              <a:rPr lang="en-US" baseline="0" dirty="0"/>
              <a:t>individual members.</a:t>
            </a:r>
            <a:endParaRPr lang="en-US" dirty="0"/>
          </a:p>
          <a:p>
            <a:endParaRPr lang="en-US" dirty="0"/>
          </a:p>
        </p:txBody>
      </p:sp>
      <p:sp>
        <p:nvSpPr>
          <p:cNvPr id="4" name="Slide Number Placeholder 3"/>
          <p:cNvSpPr>
            <a:spLocks noGrp="1"/>
          </p:cNvSpPr>
          <p:nvPr>
            <p:ph type="sldNum" sz="quarter" idx="10"/>
          </p:nvPr>
        </p:nvSpPr>
        <p:spPr/>
        <p:txBody>
          <a:bodyPr/>
          <a:lstStyle/>
          <a:p>
            <a:fld id="{1E640903-1FE7-430D-8109-35E84C6274E5}" type="slidenum">
              <a:rPr lang="en-US" smtClean="0"/>
              <a:t>12</a:t>
            </a:fld>
            <a:endParaRPr lang="en-US"/>
          </a:p>
        </p:txBody>
      </p:sp>
    </p:spTree>
    <p:extLst>
      <p:ext uri="{BB962C8B-B14F-4D97-AF65-F5344CB8AC3E}">
        <p14:creationId xmlns:p14="http://schemas.microsoft.com/office/powerpoint/2010/main" val="3955999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If we look at the data by state, this shows the number of members in total as well as</a:t>
            </a:r>
            <a:r>
              <a:rPr lang="en-US" baseline="0" dirty="0"/>
              <a:t> the number of bundles. Wisconsin leads the pack in terms of individual member count and </a:t>
            </a:r>
            <a:r>
              <a:rPr lang="en-US" baseline="0" dirty="0" smtClean="0"/>
              <a:t>Indiana leads the pack in terms of bundles.</a:t>
            </a:r>
            <a:endParaRPr lang="en-US" dirty="0"/>
          </a:p>
        </p:txBody>
      </p:sp>
      <p:sp>
        <p:nvSpPr>
          <p:cNvPr id="4" name="Slide Number Placeholder 3"/>
          <p:cNvSpPr>
            <a:spLocks noGrp="1"/>
          </p:cNvSpPr>
          <p:nvPr>
            <p:ph type="sldNum" sz="quarter" idx="10"/>
          </p:nvPr>
        </p:nvSpPr>
        <p:spPr/>
        <p:txBody>
          <a:bodyPr/>
          <a:lstStyle/>
          <a:p>
            <a:fld id="{1E640903-1FE7-430D-8109-35E84C6274E5}" type="slidenum">
              <a:rPr lang="en-US" smtClean="0"/>
              <a:t>13</a:t>
            </a:fld>
            <a:endParaRPr lang="en-US"/>
          </a:p>
        </p:txBody>
      </p:sp>
    </p:spTree>
    <p:extLst>
      <p:ext uri="{BB962C8B-B14F-4D97-AF65-F5344CB8AC3E}">
        <p14:creationId xmlns:p14="http://schemas.microsoft.com/office/powerpoint/2010/main" val="111938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referenced the services that members have access to and they include</a:t>
            </a:r>
            <a:r>
              <a:rPr lang="en-US" baseline="0" dirty="0"/>
              <a:t> </a:t>
            </a:r>
          </a:p>
          <a:p>
            <a:pPr marL="188707" indent="-188707">
              <a:buFont typeface="Arial" panose="020B0604020202020204" pitchFamily="34" charset="0"/>
              <a:buChar char="•"/>
            </a:pPr>
            <a:r>
              <a:rPr lang="en-US" baseline="0" dirty="0"/>
              <a:t>Website content</a:t>
            </a:r>
          </a:p>
          <a:p>
            <a:pPr marL="188707" indent="-188707">
              <a:buFont typeface="Arial" panose="020B0604020202020204" pitchFamily="34" charset="0"/>
              <a:buChar char="•"/>
            </a:pPr>
            <a:r>
              <a:rPr lang="en-US" baseline="0" dirty="0"/>
              <a:t>The monthly newsletter</a:t>
            </a:r>
          </a:p>
          <a:p>
            <a:pPr marL="188707" indent="-188707">
              <a:buFont typeface="Arial" panose="020B0604020202020204" pitchFamily="34" charset="0"/>
              <a:buChar char="•"/>
            </a:pPr>
            <a:r>
              <a:rPr lang="en-US" baseline="0" dirty="0"/>
              <a:t>The annual conference at the member rate</a:t>
            </a:r>
          </a:p>
          <a:p>
            <a:pPr marL="188707" indent="-188707">
              <a:buFont typeface="Arial" panose="020B0604020202020204" pitchFamily="34" charset="0"/>
              <a:buChar char="•"/>
            </a:pPr>
            <a:r>
              <a:rPr lang="en-US" baseline="0" dirty="0"/>
              <a:t>Our new MASFAA Mentoring Program</a:t>
            </a:r>
          </a:p>
          <a:p>
            <a:pPr marL="188707" indent="-188707">
              <a:buFont typeface="Arial" panose="020B0604020202020204" pitchFamily="34" charset="0"/>
              <a:buChar char="•"/>
            </a:pPr>
            <a:r>
              <a:rPr lang="en-US" baseline="0" dirty="0"/>
              <a:t>Our summer training and leadership development programs at the member rate</a:t>
            </a:r>
          </a:p>
          <a:p>
            <a:pPr marL="188707" indent="-188707">
              <a:buFont typeface="Arial" panose="020B0604020202020204" pitchFamily="34" charset="0"/>
              <a:buChar char="•"/>
            </a:pPr>
            <a:r>
              <a:rPr lang="en-US" baseline="0" dirty="0"/>
              <a:t>The listserv containing information on legislative updates, job postings and more…</a:t>
            </a:r>
          </a:p>
          <a:p>
            <a:pPr marL="188707" indent="-188707">
              <a:buFont typeface="Arial" panose="020B0604020202020204" pitchFamily="34" charset="0"/>
              <a:buChar char="•"/>
            </a:pPr>
            <a:r>
              <a:rPr lang="en-US" baseline="0" dirty="0"/>
              <a:t>Webinars and other training materials</a:t>
            </a:r>
          </a:p>
          <a:p>
            <a:pPr marL="188707" indent="-188707">
              <a:buFont typeface="Arial" panose="020B0604020202020204" pitchFamily="34" charset="0"/>
              <a:buChar char="•"/>
            </a:pPr>
            <a:r>
              <a:rPr lang="en-US" baseline="0" dirty="0"/>
              <a:t>The periodic “MASFAA Me Up!” podcast that debuted last year…</a:t>
            </a:r>
          </a:p>
          <a:p>
            <a:pPr marL="188707" indent="-188707">
              <a:buFont typeface="Arial" panose="020B0604020202020204" pitchFamily="34" charset="0"/>
              <a:buChar char="•"/>
            </a:pPr>
            <a:r>
              <a:rPr lang="en-US" baseline="0" dirty="0"/>
              <a:t>And a lot of fun networking with amazing colleagues across our region.</a:t>
            </a:r>
            <a:endParaRPr lang="en-US" dirty="0"/>
          </a:p>
        </p:txBody>
      </p:sp>
      <p:sp>
        <p:nvSpPr>
          <p:cNvPr id="4" name="Slide Number Placeholder 3"/>
          <p:cNvSpPr>
            <a:spLocks noGrp="1"/>
          </p:cNvSpPr>
          <p:nvPr>
            <p:ph type="sldNum" sz="quarter" idx="10"/>
          </p:nvPr>
        </p:nvSpPr>
        <p:spPr/>
        <p:txBody>
          <a:bodyPr/>
          <a:lstStyle/>
          <a:p>
            <a:fld id="{1E640903-1FE7-430D-8109-35E84C6274E5}" type="slidenum">
              <a:rPr lang="en-US" smtClean="0"/>
              <a:t>14</a:t>
            </a:fld>
            <a:endParaRPr lang="en-US"/>
          </a:p>
        </p:txBody>
      </p:sp>
    </p:spTree>
    <p:extLst>
      <p:ext uri="{BB962C8B-B14F-4D97-AF65-F5344CB8AC3E}">
        <p14:creationId xmlns:p14="http://schemas.microsoft.com/office/powerpoint/2010/main" val="2303152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latinLnBrk="0"/>
            <a:r>
              <a:rPr lang="en-US" sz="1200" b="0" i="0" kern="1200" dirty="0" smtClean="0">
                <a:solidFill>
                  <a:schemeClr val="tx1"/>
                </a:solidFill>
                <a:effectLst/>
                <a:latin typeface="+mn-lt"/>
                <a:ea typeface="+mn-ea"/>
                <a:cs typeface="+mn-cs"/>
              </a:rPr>
              <a:t>Each year at the MASFAA Annual conference, we recognize a MASFAA member from each of the 9 states to receive the State leadership award for outstanding contributions to the profession.</a:t>
            </a:r>
          </a:p>
          <a:p>
            <a:pPr rtl="0" latinLnBrk="0"/>
            <a:endParaRPr lang="en-US" sz="1200" b="0" i="0" kern="1200" dirty="0" smtClean="0">
              <a:solidFill>
                <a:schemeClr val="tx1"/>
              </a:solidFill>
              <a:effectLst/>
              <a:latin typeface="+mn-lt"/>
              <a:ea typeface="+mn-ea"/>
              <a:cs typeface="+mn-cs"/>
            </a:endParaRPr>
          </a:p>
          <a:p>
            <a:pPr rtl="0" latinLnBrk="0"/>
            <a:r>
              <a:rPr lang="en-US" sz="1200" b="0" i="0" kern="1200" dirty="0" smtClean="0">
                <a:solidFill>
                  <a:schemeClr val="tx1"/>
                </a:solidFill>
                <a:effectLst/>
                <a:latin typeface="+mn-lt"/>
                <a:ea typeface="+mn-ea"/>
                <a:cs typeface="+mn-cs"/>
              </a:rPr>
              <a:t>Nominations come from the state associations and we present the awards at the annual MASFAA conference in addition to recognizing the recipients at</a:t>
            </a:r>
            <a:r>
              <a:rPr lang="en-US" sz="1200" b="0" i="0" kern="1200" baseline="0" dirty="0" smtClean="0">
                <a:solidFill>
                  <a:schemeClr val="tx1"/>
                </a:solidFill>
                <a:effectLst/>
                <a:latin typeface="+mn-lt"/>
                <a:ea typeface="+mn-ea"/>
                <a:cs typeface="+mn-cs"/>
              </a:rPr>
              <a:t> the annual conference </a:t>
            </a:r>
            <a:r>
              <a:rPr lang="en-US" sz="1200" b="0" i="0" kern="1200" dirty="0" smtClean="0">
                <a:solidFill>
                  <a:schemeClr val="tx1"/>
                </a:solidFill>
                <a:effectLst/>
                <a:latin typeface="+mn-lt"/>
                <a:ea typeface="+mn-ea"/>
                <a:cs typeface="+mn-cs"/>
              </a:rPr>
              <a:t>in their home states.</a:t>
            </a:r>
          </a:p>
          <a:p>
            <a:pPr rtl="0" latinLnBrk="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540D8D0-B61A-4A1C-905C-BAF85085E7BB}" type="slidenum">
              <a:rPr lang="en-US" smtClean="0"/>
              <a:t>15</a:t>
            </a:fld>
            <a:endParaRPr lang="en-US"/>
          </a:p>
        </p:txBody>
      </p:sp>
    </p:spTree>
    <p:extLst>
      <p:ext uri="{BB962C8B-B14F-4D97-AF65-F5344CB8AC3E}">
        <p14:creationId xmlns:p14="http://schemas.microsoft.com/office/powerpoint/2010/main" val="579916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latinLnBrk="0"/>
            <a:endParaRPr lang="en-US" sz="1200" b="0" i="0" kern="1200" dirty="0" smtClean="0">
              <a:solidFill>
                <a:schemeClr val="tx1"/>
              </a:solidFill>
              <a:effectLst/>
              <a:latin typeface="+mn-lt"/>
              <a:ea typeface="+mn-ea"/>
              <a:cs typeface="+mn-cs"/>
            </a:endParaRPr>
          </a:p>
          <a:p>
            <a:pPr rtl="0" latinLnBrk="0"/>
            <a:r>
              <a:rPr lang="en-US" sz="1200" b="0" i="0" kern="1200" dirty="0" smtClean="0">
                <a:solidFill>
                  <a:schemeClr val="tx1"/>
                </a:solidFill>
                <a:effectLst/>
                <a:latin typeface="+mn-lt"/>
                <a:ea typeface="+mn-ea"/>
                <a:cs typeface="+mn-cs"/>
              </a:rPr>
              <a:t>I am proud to acknowledge Indiana’s 2021-2022 recipient as…..</a:t>
            </a:r>
          </a:p>
          <a:p>
            <a:pPr rtl="0" latinLnBrk="0"/>
            <a:endParaRPr lang="en-US" sz="1200" b="0" i="0" kern="1200" dirty="0" smtClean="0">
              <a:solidFill>
                <a:schemeClr val="tx1"/>
              </a:solidFill>
              <a:effectLst/>
              <a:latin typeface="+mn-lt"/>
              <a:ea typeface="+mn-ea"/>
              <a:cs typeface="+mn-cs"/>
            </a:endParaRPr>
          </a:p>
          <a:p>
            <a:pPr rtl="0" latinLnBrk="0"/>
            <a:r>
              <a:rPr lang="en-US" sz="1200" b="0" i="0" kern="1200" dirty="0" smtClean="0">
                <a:solidFill>
                  <a:schemeClr val="tx1"/>
                </a:solidFill>
                <a:effectLst/>
                <a:latin typeface="+mn-lt"/>
                <a:ea typeface="+mn-ea"/>
                <a:cs typeface="+mn-cs"/>
              </a:rPr>
              <a:t>Stephanie </a:t>
            </a:r>
            <a:r>
              <a:rPr lang="en-US" sz="1200" b="0" i="0" kern="1200" dirty="0" err="1" smtClean="0">
                <a:solidFill>
                  <a:schemeClr val="tx1"/>
                </a:solidFill>
                <a:effectLst/>
                <a:latin typeface="+mn-lt"/>
                <a:ea typeface="+mn-ea"/>
                <a:cs typeface="+mn-cs"/>
              </a:rPr>
              <a:t>Bogard</a:t>
            </a:r>
            <a:r>
              <a:rPr lang="en-US" sz="1200" b="0" i="0" kern="1200" dirty="0" smtClean="0">
                <a:solidFill>
                  <a:schemeClr val="tx1"/>
                </a:solidFill>
                <a:effectLst/>
                <a:latin typeface="+mn-lt"/>
                <a:ea typeface="+mn-ea"/>
                <a:cs typeface="+mn-cs"/>
              </a:rPr>
              <a:t>-Trapp,</a:t>
            </a:r>
            <a:r>
              <a:rPr lang="en-US" sz="1200" b="0" i="0" kern="1200" baseline="0" dirty="0" smtClean="0">
                <a:solidFill>
                  <a:schemeClr val="tx1"/>
                </a:solidFill>
                <a:effectLst/>
                <a:latin typeface="+mn-lt"/>
                <a:ea typeface="+mn-ea"/>
                <a:cs typeface="+mn-cs"/>
              </a:rPr>
              <a:t> Senior </a:t>
            </a:r>
            <a:r>
              <a:rPr lang="en-US" sz="1200" b="0" i="0" kern="1200" dirty="0" smtClean="0">
                <a:solidFill>
                  <a:schemeClr val="tx1"/>
                </a:solidFill>
                <a:effectLst/>
                <a:latin typeface="+mn-lt"/>
                <a:ea typeface="+mn-ea"/>
                <a:cs typeface="+mn-cs"/>
              </a:rPr>
              <a:t>Director </a:t>
            </a:r>
            <a:r>
              <a:rPr lang="en-US" sz="1200" b="0" i="0" kern="1200" dirty="0" smtClean="0">
                <a:solidFill>
                  <a:schemeClr val="tx1"/>
                </a:solidFill>
                <a:effectLst/>
                <a:latin typeface="+mn-lt"/>
                <a:ea typeface="+mn-ea"/>
                <a:cs typeface="+mn-cs"/>
              </a:rPr>
              <a:t>of Financial </a:t>
            </a:r>
            <a:r>
              <a:rPr lang="en-US" sz="1200" b="0" i="0" kern="1200" dirty="0" smtClean="0">
                <a:solidFill>
                  <a:schemeClr val="tx1"/>
                </a:solidFill>
                <a:effectLst/>
                <a:latin typeface="+mn-lt"/>
                <a:ea typeface="+mn-ea"/>
                <a:cs typeface="+mn-cs"/>
              </a:rPr>
              <a:t>at Lansing Community College</a:t>
            </a:r>
            <a:endParaRPr lang="en-US" sz="1200" b="0" i="0" kern="1200" dirty="0" smtClean="0">
              <a:solidFill>
                <a:schemeClr val="tx1"/>
              </a:solidFill>
              <a:effectLst/>
              <a:latin typeface="+mn-lt"/>
              <a:ea typeface="+mn-ea"/>
              <a:cs typeface="+mn-cs"/>
            </a:endParaRPr>
          </a:p>
          <a:p>
            <a:pPr rtl="0" latinLnBrk="0"/>
            <a:endParaRPr lang="en-US" sz="1200" b="0" i="0" kern="1200" dirty="0" smtClean="0">
              <a:solidFill>
                <a:schemeClr val="tx1"/>
              </a:solidFill>
              <a:effectLst/>
              <a:latin typeface="+mn-lt"/>
              <a:ea typeface="+mn-ea"/>
              <a:cs typeface="+mn-cs"/>
            </a:endParaRPr>
          </a:p>
          <a:p>
            <a:pPr rtl="0" latinLnBrk="0"/>
            <a:r>
              <a:rPr lang="en-US" sz="1200" b="0" i="0" kern="1200" dirty="0" smtClean="0">
                <a:solidFill>
                  <a:schemeClr val="tx1"/>
                </a:solidFill>
                <a:effectLst/>
                <a:latin typeface="+mn-lt"/>
                <a:ea typeface="+mn-ea"/>
                <a:cs typeface="+mn-cs"/>
              </a:rPr>
              <a:t>Please join me in congratulating </a:t>
            </a:r>
            <a:r>
              <a:rPr lang="en-US" sz="1200" b="0" i="0" kern="1200" dirty="0" smtClean="0">
                <a:solidFill>
                  <a:schemeClr val="tx1"/>
                </a:solidFill>
                <a:effectLst/>
                <a:latin typeface="+mn-lt"/>
                <a:ea typeface="+mn-ea"/>
                <a:cs typeface="+mn-cs"/>
              </a:rPr>
              <a:t>Stephanie for </a:t>
            </a:r>
            <a:r>
              <a:rPr lang="en-US" sz="1200" b="0" i="0" kern="1200" dirty="0" smtClean="0">
                <a:solidFill>
                  <a:schemeClr val="tx1"/>
                </a:solidFill>
                <a:effectLst/>
                <a:latin typeface="+mn-lt"/>
                <a:ea typeface="+mn-ea"/>
                <a:cs typeface="+mn-cs"/>
              </a:rPr>
              <a:t>the leadership that </a:t>
            </a:r>
            <a:r>
              <a:rPr lang="en-US" sz="1200" b="0" i="0" kern="1200" dirty="0" smtClean="0">
                <a:solidFill>
                  <a:schemeClr val="tx1"/>
                </a:solidFill>
                <a:effectLst/>
                <a:latin typeface="+mn-lt"/>
                <a:ea typeface="+mn-ea"/>
                <a:cs typeface="+mn-cs"/>
              </a:rPr>
              <a:t>she </a:t>
            </a:r>
            <a:r>
              <a:rPr lang="en-US" sz="1200" b="0" i="0" kern="1200" dirty="0" smtClean="0">
                <a:solidFill>
                  <a:schemeClr val="tx1"/>
                </a:solidFill>
                <a:effectLst/>
                <a:latin typeface="+mn-lt"/>
                <a:ea typeface="+mn-ea"/>
                <a:cs typeface="+mn-cs"/>
              </a:rPr>
              <a:t>has shown representing </a:t>
            </a:r>
            <a:r>
              <a:rPr lang="en-US" sz="1200" b="0" i="0" kern="1200" dirty="0" smtClean="0">
                <a:solidFill>
                  <a:schemeClr val="tx1"/>
                </a:solidFill>
                <a:effectLst/>
                <a:latin typeface="+mn-lt"/>
                <a:ea typeface="+mn-ea"/>
                <a:cs typeface="+mn-cs"/>
              </a:rPr>
              <a:t>MSFAA in </a:t>
            </a:r>
            <a:r>
              <a:rPr lang="en-US" sz="1200" b="0" i="0" kern="1200" dirty="0" smtClean="0">
                <a:solidFill>
                  <a:schemeClr val="tx1"/>
                </a:solidFill>
                <a:effectLst/>
                <a:latin typeface="+mn-lt"/>
                <a:ea typeface="+mn-ea"/>
                <a:cs typeface="+mn-cs"/>
              </a:rPr>
              <a:t>supporting the important work that we do in our profession!</a:t>
            </a:r>
          </a:p>
          <a:p>
            <a:pPr rtl="0" latinLnBrk="0"/>
            <a:endParaRPr lang="en-US" sz="1200" b="0" i="0" kern="1200" dirty="0" smtClean="0">
              <a:solidFill>
                <a:schemeClr val="tx1"/>
              </a:solidFill>
              <a:effectLst/>
              <a:latin typeface="+mn-lt"/>
              <a:ea typeface="+mn-ea"/>
              <a:cs typeface="+mn-cs"/>
            </a:endParaRPr>
          </a:p>
          <a:p>
            <a:pPr rtl="0" latinLnBrk="0"/>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recognition comes with a plaque and thunderous applause. </a:t>
            </a:r>
            <a:r>
              <a:rPr lang="en-US" sz="1200" b="0" i="0" kern="1200" baseline="0" dirty="0" smtClean="0">
                <a:solidFill>
                  <a:schemeClr val="tx1"/>
                </a:solidFill>
                <a:effectLst/>
                <a:latin typeface="+mn-lt"/>
                <a:ea typeface="+mn-ea"/>
                <a:cs typeface="+mn-cs"/>
              </a:rPr>
              <a:t>Stephanie, </a:t>
            </a:r>
            <a:r>
              <a:rPr lang="en-US" sz="1200" b="0" i="0" kern="1200" baseline="0" dirty="0" smtClean="0">
                <a:solidFill>
                  <a:schemeClr val="tx1"/>
                </a:solidFill>
                <a:effectLst/>
                <a:latin typeface="+mn-lt"/>
                <a:ea typeface="+mn-ea"/>
                <a:cs typeface="+mn-cs"/>
              </a:rPr>
              <a:t>please come up to receive your award.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540D8D0-B61A-4A1C-905C-BAF85085E7BB}" type="slidenum">
              <a:rPr lang="en-US" smtClean="0"/>
              <a:t>16</a:t>
            </a:fld>
            <a:endParaRPr lang="en-US"/>
          </a:p>
        </p:txBody>
      </p:sp>
    </p:spTree>
    <p:extLst>
      <p:ext uri="{BB962C8B-B14F-4D97-AF65-F5344CB8AC3E}">
        <p14:creationId xmlns:p14="http://schemas.microsoft.com/office/powerpoint/2010/main" val="4151691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8707" indent="-188707">
              <a:buFont typeface="Arial" panose="020B0604020202020204" pitchFamily="34" charset="0"/>
              <a:buChar char="•"/>
            </a:pPr>
            <a:r>
              <a:rPr lang="en-US" dirty="0"/>
              <a:t>I mentioned the “MASFAA Matters” Webinar series earlier.</a:t>
            </a:r>
          </a:p>
          <a:p>
            <a:pPr marL="188707" indent="-188707">
              <a:buFont typeface="Arial" panose="020B0604020202020204" pitchFamily="34" charset="0"/>
              <a:buChar char="•"/>
            </a:pPr>
            <a:r>
              <a:rPr lang="en-US" dirty="0"/>
              <a:t>The volunteers on our professional development committee work hard to bring</a:t>
            </a:r>
            <a:r>
              <a:rPr lang="en-US" baseline="0" dirty="0"/>
              <a:t> engaging content to members. </a:t>
            </a:r>
          </a:p>
          <a:p>
            <a:pPr marL="188707" indent="-188707">
              <a:buFont typeface="Arial" panose="020B0604020202020204" pitchFamily="34" charset="0"/>
              <a:buChar char="•"/>
            </a:pPr>
            <a:r>
              <a:rPr lang="en-US" baseline="0" dirty="0"/>
              <a:t>The professional development committee is hard at work developing the next set of topics and will post them on the website as soon as possible. </a:t>
            </a:r>
            <a:endParaRPr lang="en-US" sz="1300" dirty="0"/>
          </a:p>
          <a:p>
            <a:pPr marL="188707" indent="-188707">
              <a:buFont typeface="Arial" panose="020B0604020202020204" pitchFamily="34" charset="0"/>
              <a:buChar char="•"/>
            </a:pPr>
            <a:endParaRPr lang="en-US" baseline="0" dirty="0"/>
          </a:p>
          <a:p>
            <a:pPr marL="188707" indent="-188707">
              <a:buFont typeface="Arial" panose="020B0604020202020204" pitchFamily="34" charset="0"/>
              <a:buChar char="•"/>
            </a:pPr>
            <a:r>
              <a:rPr lang="en-US" baseline="0" dirty="0" smtClean="0"/>
              <a:t>Some past topics </a:t>
            </a:r>
            <a:r>
              <a:rPr lang="en-US" baseline="0" dirty="0"/>
              <a:t>that were presented </a:t>
            </a:r>
            <a:r>
              <a:rPr lang="en-US" baseline="0" dirty="0" smtClean="0"/>
              <a:t>include…</a:t>
            </a:r>
            <a:endParaRPr lang="en-US"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smtClean="0"/>
              <a:t>FAFSA</a:t>
            </a:r>
            <a:r>
              <a:rPr lang="en-US" i="1" baseline="0" dirty="0" smtClean="0"/>
              <a:t> Simplification Roundtable</a:t>
            </a:r>
            <a:endParaRPr lang="en-US" i="1" dirty="0" smtClean="0"/>
          </a:p>
          <a:p>
            <a:pPr algn="ctr"/>
            <a:r>
              <a:rPr lang="en-US" i="1" dirty="0" smtClean="0"/>
              <a:t>Financial Literacy Roundtable</a:t>
            </a:r>
            <a:endParaRPr lang="en-US" i="1" dirty="0"/>
          </a:p>
          <a:p>
            <a:pPr algn="ctr"/>
            <a:r>
              <a:rPr lang="en-US" i="1" dirty="0" smtClean="0"/>
              <a:t>Working with Native American Students</a:t>
            </a:r>
            <a:endParaRPr lang="en-US" i="1" dirty="0"/>
          </a:p>
          <a:p>
            <a:pPr algn="ctr"/>
            <a:r>
              <a:rPr lang="en-US" i="1" dirty="0" smtClean="0"/>
              <a:t>An </a:t>
            </a:r>
            <a:r>
              <a:rPr lang="en-US" i="1" dirty="0"/>
              <a:t>Insider's Perspective of Negotiated </a:t>
            </a:r>
            <a:r>
              <a:rPr lang="en-US" i="1" dirty="0" smtClean="0"/>
              <a:t>Rulemaking</a:t>
            </a:r>
          </a:p>
          <a:p>
            <a:endParaRPr lang="en-US" dirty="0"/>
          </a:p>
          <a:p>
            <a:r>
              <a:rPr lang="en-US" sz="1200" b="0" i="0" kern="1200" dirty="0" smtClean="0">
                <a:solidFill>
                  <a:schemeClr val="tx1"/>
                </a:solidFill>
                <a:effectLst/>
                <a:latin typeface="+mn-lt"/>
                <a:ea typeface="+mn-ea"/>
                <a:cs typeface="+mn-cs"/>
              </a:rPr>
              <a:t>Earlier this morning, a</a:t>
            </a:r>
            <a:r>
              <a:rPr lang="en-US" sz="1200" b="0" i="0" kern="1200" baseline="0" dirty="0" smtClean="0">
                <a:solidFill>
                  <a:schemeClr val="tx1"/>
                </a:solidFill>
                <a:effectLst/>
                <a:latin typeface="+mn-lt"/>
                <a:ea typeface="+mn-ea"/>
                <a:cs typeface="+mn-cs"/>
              </a:rPr>
              <a:t> webinar was presented on the “Paying for College Transparency Initiative” presented by Alex </a:t>
            </a:r>
            <a:r>
              <a:rPr lang="en-US" sz="1200" b="0" i="0" kern="1200" baseline="0" dirty="0" err="1" smtClean="0">
                <a:solidFill>
                  <a:schemeClr val="tx1"/>
                </a:solidFill>
                <a:effectLst/>
                <a:latin typeface="+mn-lt"/>
                <a:ea typeface="+mn-ea"/>
                <a:cs typeface="+mn-cs"/>
              </a:rPr>
              <a:t>Delonis</a:t>
            </a:r>
            <a:r>
              <a:rPr lang="en-US" sz="1200" b="0" i="0" kern="1200" baseline="0" dirty="0" smtClean="0">
                <a:solidFill>
                  <a:schemeClr val="tx1"/>
                </a:solidFill>
                <a:effectLst/>
                <a:latin typeface="+mn-lt"/>
                <a:ea typeface="+mn-ea"/>
                <a:cs typeface="+mn-cs"/>
              </a:rPr>
              <a:t>, Justin </a:t>
            </a:r>
            <a:r>
              <a:rPr lang="en-US" sz="1200" b="0" i="0" kern="1200" baseline="0" dirty="0" err="1" smtClean="0">
                <a:solidFill>
                  <a:schemeClr val="tx1"/>
                </a:solidFill>
                <a:effectLst/>
                <a:latin typeface="+mn-lt"/>
                <a:ea typeface="+mn-ea"/>
                <a:cs typeface="+mn-cs"/>
              </a:rPr>
              <a:t>Draeger</a:t>
            </a:r>
            <a:r>
              <a:rPr lang="en-US" sz="1200" b="0" i="0" kern="1200" baseline="0" dirty="0" smtClean="0">
                <a:solidFill>
                  <a:schemeClr val="tx1"/>
                </a:solidFill>
                <a:effectLst/>
                <a:latin typeface="+mn-lt"/>
                <a:ea typeface="+mn-ea"/>
                <a:cs typeface="+mn-cs"/>
              </a:rPr>
              <a:t>, Derek Kindle and Megan Walter and additional excellent topics are planned for each month throughout the summer and early fall.</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Please</a:t>
            </a:r>
            <a:r>
              <a:rPr lang="en-US" baseline="0" dirty="0" smtClean="0"/>
              <a:t> be sure to check the MASFAA Website and watch for listserv announcements about future </a:t>
            </a:r>
            <a:r>
              <a:rPr lang="en-US" baseline="0" dirty="0" smtClean="0"/>
              <a:t>topics and how to register.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640903-1FE7-430D-8109-35E84C6274E5}" type="slidenum">
              <a:rPr lang="en-US" smtClean="0"/>
              <a:t>17</a:t>
            </a:fld>
            <a:endParaRPr lang="en-US"/>
          </a:p>
        </p:txBody>
      </p:sp>
    </p:spTree>
    <p:extLst>
      <p:ext uri="{BB962C8B-B14F-4D97-AF65-F5344CB8AC3E}">
        <p14:creationId xmlns:p14="http://schemas.microsoft.com/office/powerpoint/2010/main" val="1113615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support of MASFAA’s diversity,</a:t>
            </a:r>
            <a:r>
              <a:rPr lang="en-US" baseline="0" dirty="0"/>
              <a:t> equity and inclusion initiatives, we recently launched a book club called “Equality Talk”   The plan is to read 3-4 books per year and gather together to discuss themes and how the readings can better inform the work that we do in our offices.</a:t>
            </a:r>
          </a:p>
          <a:p>
            <a:endParaRPr lang="en-US" baseline="0" dirty="0"/>
          </a:p>
          <a:p>
            <a:r>
              <a:rPr lang="en-US" baseline="0" dirty="0"/>
              <a:t>The mission statement for Equality Talk reads:</a:t>
            </a:r>
          </a:p>
          <a:p>
            <a:r>
              <a:rPr lang="en-US" dirty="0"/>
              <a:t>As leaders of the financial aid community, it is our goal and duty to help students obtain access to a college education and achieve their educational goals. By expanding our understanding of diverse groups, book club members will strive to think critically and inclusively to inform decision-making, the populations we serve, and our communities at-large. </a:t>
            </a:r>
          </a:p>
          <a:p>
            <a:endParaRPr lang="en-US" baseline="0" dirty="0" smtClean="0"/>
          </a:p>
          <a:p>
            <a:r>
              <a:rPr lang="en-US" sz="1200" b="0" i="0" kern="1200" dirty="0" smtClean="0">
                <a:solidFill>
                  <a:schemeClr val="tx1"/>
                </a:solidFill>
                <a:effectLst/>
                <a:latin typeface="+mn-lt"/>
                <a:ea typeface="+mn-ea"/>
                <a:cs typeface="+mn-cs"/>
              </a:rPr>
              <a:t>The next book that</a:t>
            </a:r>
            <a:r>
              <a:rPr lang="en-US" sz="1200" b="0" i="0" kern="1200" baseline="0" dirty="0" smtClean="0">
                <a:solidFill>
                  <a:schemeClr val="tx1"/>
                </a:solidFill>
                <a:effectLst/>
                <a:latin typeface="+mn-lt"/>
                <a:ea typeface="+mn-ea"/>
                <a:cs typeface="+mn-cs"/>
              </a:rPr>
              <a:t> will be read is titled, </a:t>
            </a:r>
            <a:r>
              <a:rPr lang="en-US" sz="1200" b="1" i="0" kern="1200" dirty="0" smtClean="0">
                <a:solidFill>
                  <a:schemeClr val="tx1"/>
                </a:solidFill>
                <a:effectLst/>
                <a:latin typeface="+mn-lt"/>
                <a:ea typeface="+mn-ea"/>
                <a:cs typeface="+mn-cs"/>
              </a:rPr>
              <a:t>Demystifying </a:t>
            </a:r>
            <a:r>
              <a:rPr lang="en-US" sz="1200" b="1" i="0" kern="1200" dirty="0" smtClean="0">
                <a:solidFill>
                  <a:schemeClr val="tx1"/>
                </a:solidFill>
                <a:effectLst/>
                <a:latin typeface="+mn-lt"/>
                <a:ea typeface="+mn-ea"/>
                <a:cs typeface="+mn-cs"/>
              </a:rPr>
              <a:t>Disability: What to Know, What to Say, and How to be an Ally</a:t>
            </a:r>
            <a:r>
              <a:rPr lang="en-US" b="1" dirty="0" smtClean="0"/>
              <a:t> </a:t>
            </a:r>
            <a:r>
              <a:rPr lang="en-US" b="1" dirty="0" smtClean="0"/>
              <a:t>scheduled virtually</a:t>
            </a:r>
            <a:r>
              <a:rPr lang="en-US" b="1" baseline="0" dirty="0" smtClean="0"/>
              <a:t> for June 15</a:t>
            </a:r>
            <a:r>
              <a:rPr lang="en-US" b="1" baseline="30000" dirty="0" smtClean="0"/>
              <a:t>th</a:t>
            </a:r>
            <a:r>
              <a:rPr lang="en-US" b="1" baseline="0" dirty="0" smtClean="0"/>
              <a:t>.</a:t>
            </a:r>
          </a:p>
          <a:p>
            <a:endParaRPr lang="en-US" b="1" baseline="0" dirty="0"/>
          </a:p>
          <a:p>
            <a:pPr defTabSz="966612" fontAlgn="t">
              <a:defRPr/>
            </a:pPr>
            <a:r>
              <a:rPr lang="en-US" dirty="0" smtClean="0">
                <a:effectLst/>
              </a:rPr>
              <a:t>Be sure to check the </a:t>
            </a:r>
            <a:r>
              <a:rPr lang="en-US" dirty="0">
                <a:effectLst/>
              </a:rPr>
              <a:t>website</a:t>
            </a:r>
            <a:r>
              <a:rPr lang="en-US" baseline="0" dirty="0">
                <a:effectLst/>
              </a:rPr>
              <a:t> and register for </a:t>
            </a:r>
            <a:r>
              <a:rPr lang="en-US" baseline="0" dirty="0" smtClean="0">
                <a:effectLst/>
              </a:rPr>
              <a:t>this next </a:t>
            </a:r>
            <a:r>
              <a:rPr lang="en-US" baseline="0" dirty="0">
                <a:effectLst/>
              </a:rPr>
              <a:t>installment and join the conversation! </a:t>
            </a:r>
            <a:endParaRPr lang="en-US" dirty="0"/>
          </a:p>
          <a:p>
            <a:pPr fontAlgn="t"/>
            <a:endParaRPr lang="en-US" baseline="0" dirty="0">
              <a:effectLst/>
            </a:endParaRPr>
          </a:p>
        </p:txBody>
      </p:sp>
      <p:sp>
        <p:nvSpPr>
          <p:cNvPr id="4" name="Slide Number Placeholder 3"/>
          <p:cNvSpPr>
            <a:spLocks noGrp="1"/>
          </p:cNvSpPr>
          <p:nvPr>
            <p:ph type="sldNum" sz="quarter" idx="10"/>
          </p:nvPr>
        </p:nvSpPr>
        <p:spPr/>
        <p:txBody>
          <a:bodyPr/>
          <a:lstStyle/>
          <a:p>
            <a:fld id="{1E640903-1FE7-430D-8109-35E84C6274E5}" type="slidenum">
              <a:rPr lang="en-US" smtClean="0"/>
              <a:t>18</a:t>
            </a:fld>
            <a:endParaRPr lang="en-US"/>
          </a:p>
        </p:txBody>
      </p:sp>
    </p:spTree>
    <p:extLst>
      <p:ext uri="{BB962C8B-B14F-4D97-AF65-F5344CB8AC3E}">
        <p14:creationId xmlns:p14="http://schemas.microsoft.com/office/powerpoint/2010/main" val="779725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Held annually, Summer Institute and Leadership Symposium are separate, but concurrent week-long training programs that give participants a chance to enhance their knowledge of financial aid, develop their professional and leadership skills, and engage with new and experienced financial aid administrators.</a:t>
            </a:r>
          </a:p>
          <a:p>
            <a:endParaRPr lang="en-US" dirty="0"/>
          </a:p>
          <a:p>
            <a:r>
              <a:rPr lang="en-US" dirty="0"/>
              <a:t>Summer Institute is geared for new professionals (typically 5 years or less) to teach the fundamentals of financial aid and prepare participants to sit for NASFAA Credential exams.</a:t>
            </a:r>
          </a:p>
          <a:p>
            <a:endParaRPr lang="en-US" dirty="0"/>
          </a:p>
          <a:p>
            <a:r>
              <a:rPr lang="en-US" dirty="0"/>
              <a:t>Leadership Symposium is designed to help cultivate future leaders for our state and regional associations and our profession as a whole.</a:t>
            </a:r>
          </a:p>
          <a:p>
            <a:endParaRPr lang="en-US" dirty="0"/>
          </a:p>
          <a:p>
            <a:r>
              <a:rPr lang="en-US" dirty="0"/>
              <a:t>This event will be held </a:t>
            </a:r>
            <a:r>
              <a:rPr lang="en-US" dirty="0" smtClean="0"/>
              <a:t>next week at </a:t>
            </a:r>
            <a:r>
              <a:rPr lang="en-US" dirty="0"/>
              <a:t>the beautiful </a:t>
            </a:r>
            <a:r>
              <a:rPr lang="en-US" dirty="0" err="1"/>
              <a:t>Osthoff</a:t>
            </a:r>
            <a:r>
              <a:rPr lang="en-US" dirty="0"/>
              <a:t> Resort and Conference Center in Elkhart Lake, Wisconsin. It’s a really nice setting and excellent training opportunity. </a:t>
            </a:r>
            <a:endParaRPr lang="en-US" dirty="0" smtClean="0"/>
          </a:p>
          <a:p>
            <a:r>
              <a:rPr lang="en-US" dirty="0" smtClean="0"/>
              <a:t>Registration is closed for next week, but please stay tuned for</a:t>
            </a:r>
            <a:r>
              <a:rPr lang="en-US" baseline="0" dirty="0" smtClean="0"/>
              <a:t> the announcement of the 2024 Summer Institute and Leadership Symposium event. </a:t>
            </a:r>
            <a:endParaRPr lang="en-US" dirty="0"/>
          </a:p>
        </p:txBody>
      </p:sp>
      <p:sp>
        <p:nvSpPr>
          <p:cNvPr id="4" name="Slide Number Placeholder 3"/>
          <p:cNvSpPr>
            <a:spLocks noGrp="1"/>
          </p:cNvSpPr>
          <p:nvPr>
            <p:ph type="sldNum" sz="quarter" idx="10"/>
          </p:nvPr>
        </p:nvSpPr>
        <p:spPr/>
        <p:txBody>
          <a:bodyPr/>
          <a:lstStyle/>
          <a:p>
            <a:fld id="{1E640903-1FE7-430D-8109-35E84C6274E5}" type="slidenum">
              <a:rPr lang="en-US" smtClean="0"/>
              <a:t>19</a:t>
            </a:fld>
            <a:endParaRPr lang="en-US"/>
          </a:p>
        </p:txBody>
      </p:sp>
    </p:spTree>
    <p:extLst>
      <p:ext uri="{BB962C8B-B14F-4D97-AF65-F5344CB8AC3E}">
        <p14:creationId xmlns:p14="http://schemas.microsoft.com/office/powerpoint/2010/main" val="411668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6436">
              <a:defRPr/>
            </a:pPr>
            <a:r>
              <a:rPr lang="en-US" dirty="0"/>
              <a:t>Now a bit more about our professional associations.  There are three levels of professional associations, the state level, the regional level, and the national level.  Here in </a:t>
            </a:r>
            <a:r>
              <a:rPr lang="en-US" dirty="0" smtClean="0"/>
              <a:t>Indiana, </a:t>
            </a:r>
            <a:r>
              <a:rPr lang="en-US" dirty="0"/>
              <a:t>your state association, as you know ,is </a:t>
            </a:r>
            <a:r>
              <a:rPr lang="en-US" dirty="0" smtClean="0"/>
              <a:t>ISFAA , </a:t>
            </a:r>
            <a:r>
              <a:rPr lang="en-US" dirty="0"/>
              <a:t>your regional association is MASFAA, and the national association is NASFAA.</a:t>
            </a:r>
          </a:p>
        </p:txBody>
      </p:sp>
      <p:sp>
        <p:nvSpPr>
          <p:cNvPr id="4" name="Slide Number Placeholder 3"/>
          <p:cNvSpPr>
            <a:spLocks noGrp="1"/>
          </p:cNvSpPr>
          <p:nvPr>
            <p:ph type="sldNum" sz="quarter" idx="10"/>
          </p:nvPr>
        </p:nvSpPr>
        <p:spPr/>
        <p:txBody>
          <a:bodyPr/>
          <a:lstStyle/>
          <a:p>
            <a:fld id="{1E640903-1FE7-430D-8109-35E84C6274E5}" type="slidenum">
              <a:rPr lang="en-US" smtClean="0"/>
              <a:t>2</a:t>
            </a:fld>
            <a:endParaRPr lang="en-US"/>
          </a:p>
        </p:txBody>
      </p:sp>
    </p:spTree>
    <p:extLst>
      <p:ext uri="{BB962C8B-B14F-4D97-AF65-F5344CB8AC3E}">
        <p14:creationId xmlns:p14="http://schemas.microsoft.com/office/powerpoint/2010/main" val="1385076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MASFAA’s Mentoring Task Force developed a program with the Executive Board approved for 2023-2024.  </a:t>
            </a:r>
            <a:endParaRPr lang="en-US" dirty="0" smtClean="0"/>
          </a:p>
          <a:p>
            <a:endParaRPr lang="en-US" dirty="0"/>
          </a:p>
          <a:p>
            <a:pPr marL="285750" indent="-285750">
              <a:lnSpc>
                <a:spcPct val="120000"/>
              </a:lnSpc>
            </a:pPr>
            <a:r>
              <a:rPr lang="en-US" dirty="0"/>
              <a:t>The goals are </a:t>
            </a:r>
            <a:r>
              <a:rPr lang="en-US" dirty="0" smtClean="0"/>
              <a:t>to </a:t>
            </a:r>
            <a:r>
              <a:rPr lang="en-US" sz="1200" kern="1200" dirty="0" smtClean="0">
                <a:solidFill>
                  <a:schemeClr val="tx1"/>
                </a:solidFill>
                <a:latin typeface="+mn-lt"/>
                <a:ea typeface="+mn-ea"/>
                <a:cs typeface="+mn-cs"/>
              </a:rPr>
              <a:t>develop strong leaders for our profession and associations , encourage MASFAA Involvement , engage mentees in professional development activities and trainings,</a:t>
            </a:r>
            <a:r>
              <a:rPr lang="en-US" sz="1200" kern="1200" baseline="0" dirty="0" smtClean="0">
                <a:solidFill>
                  <a:schemeClr val="tx1"/>
                </a:solidFill>
                <a:latin typeface="+mn-lt"/>
                <a:ea typeface="+mn-ea"/>
                <a:cs typeface="+mn-cs"/>
              </a:rPr>
              <a:t> and to c</a:t>
            </a:r>
            <a:r>
              <a:rPr lang="en-US" sz="1200" kern="1200" dirty="0" smtClean="0">
                <a:solidFill>
                  <a:schemeClr val="tx1"/>
                </a:solidFill>
                <a:latin typeface="+mn-lt"/>
                <a:ea typeface="+mn-ea"/>
                <a:cs typeface="+mn-cs"/>
              </a:rPr>
              <a:t>ultivate a sense of belonging in our professional community </a:t>
            </a:r>
          </a:p>
          <a:p>
            <a:endParaRPr lang="en-US" dirty="0" smtClean="0"/>
          </a:p>
          <a:p>
            <a:r>
              <a:rPr lang="en-US" sz="1300" dirty="0" smtClean="0"/>
              <a:t>Applications</a:t>
            </a:r>
            <a:r>
              <a:rPr lang="en-US" sz="1300" baseline="0" dirty="0" smtClean="0"/>
              <a:t> </a:t>
            </a:r>
            <a:r>
              <a:rPr lang="en-US" sz="1300" baseline="0" dirty="0" smtClean="0"/>
              <a:t>opened </a:t>
            </a:r>
            <a:r>
              <a:rPr lang="en-US" sz="1300" baseline="0" dirty="0" smtClean="0"/>
              <a:t>in </a:t>
            </a:r>
            <a:r>
              <a:rPr lang="en-US" sz="1300" baseline="0" dirty="0" smtClean="0"/>
              <a:t>April and close on May 31st.  </a:t>
            </a:r>
            <a:r>
              <a:rPr lang="en-US" sz="1300" dirty="0" smtClean="0"/>
              <a:t>Stay </a:t>
            </a:r>
            <a:r>
              <a:rPr lang="en-US" sz="1300" dirty="0"/>
              <a:t>tuned to the MASFAA Newsletter and Listserv for exciting details about how to apply and be part of the first cohort of mentors and </a:t>
            </a:r>
            <a:r>
              <a:rPr lang="en-US" sz="1300" dirty="0" smtClean="0"/>
              <a:t>mentees</a:t>
            </a:r>
            <a:r>
              <a:rPr lang="en-US" sz="1300" dirty="0" smtClean="0"/>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2023-2024 MASFAA Mentoring Program cohort will be limited in size to no more than 10 individuals; ideally each state in the MASFAA region will be represented. Selection to join this elite program will be based on the criteria specified on the application form. Applications are due no later than May 31, 2023. Notification will be made by June 30, 2023. Incomplete applications will not be considered. </a:t>
            </a:r>
            <a:endParaRPr lang="en-US" dirty="0"/>
          </a:p>
        </p:txBody>
      </p:sp>
      <p:sp>
        <p:nvSpPr>
          <p:cNvPr id="4" name="Slide Number Placeholder 3"/>
          <p:cNvSpPr>
            <a:spLocks noGrp="1"/>
          </p:cNvSpPr>
          <p:nvPr>
            <p:ph type="sldNum" sz="quarter" idx="10"/>
          </p:nvPr>
        </p:nvSpPr>
        <p:spPr/>
        <p:txBody>
          <a:bodyPr/>
          <a:lstStyle/>
          <a:p>
            <a:fld id="{1E640903-1FE7-430D-8109-35E84C6274E5}" type="slidenum">
              <a:rPr lang="en-US" smtClean="0"/>
              <a:t>20</a:t>
            </a:fld>
            <a:endParaRPr lang="en-US"/>
          </a:p>
        </p:txBody>
      </p:sp>
    </p:spTree>
    <p:extLst>
      <p:ext uri="{BB962C8B-B14F-4D97-AF65-F5344CB8AC3E}">
        <p14:creationId xmlns:p14="http://schemas.microsoft.com/office/powerpoint/2010/main" val="2975825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a:t>
            </a:r>
            <a:r>
              <a:rPr lang="en-US" dirty="0" smtClean="0"/>
              <a:t>I</a:t>
            </a:r>
            <a:r>
              <a:rPr lang="en-US" baseline="0" dirty="0" smtClean="0"/>
              <a:t> </a:t>
            </a:r>
            <a:r>
              <a:rPr lang="en-US" dirty="0" smtClean="0"/>
              <a:t>invite </a:t>
            </a:r>
            <a:r>
              <a:rPr lang="en-US" dirty="0"/>
              <a:t>all of you to come </a:t>
            </a:r>
            <a:r>
              <a:rPr lang="en-US" dirty="0" smtClean="0"/>
              <a:t>back to </a:t>
            </a:r>
            <a:r>
              <a:rPr lang="en-US" dirty="0"/>
              <a:t>Indianapolis </a:t>
            </a:r>
            <a:r>
              <a:rPr lang="en-US" dirty="0" smtClean="0"/>
              <a:t>in</a:t>
            </a:r>
            <a:r>
              <a:rPr lang="en-US" baseline="0" dirty="0" smtClean="0"/>
              <a:t> October </a:t>
            </a:r>
            <a:r>
              <a:rPr lang="en-US" dirty="0" smtClean="0"/>
              <a:t>for the MASFAA Annual </a:t>
            </a:r>
            <a:r>
              <a:rPr lang="en-US" dirty="0"/>
              <a:t>Conference</a:t>
            </a:r>
            <a:r>
              <a:rPr lang="en-US" baseline="0" dirty="0"/>
              <a:t> where the conference theme will be “Ready, Set, Go”  - a nod to the culture of racing </a:t>
            </a:r>
            <a:r>
              <a:rPr lang="en-US" baseline="0" dirty="0" smtClean="0"/>
              <a:t>here in </a:t>
            </a:r>
            <a:r>
              <a:rPr lang="en-US" baseline="0" dirty="0"/>
              <a:t>Indy as well as a metaphor for our profession as we embark on the next chapter that includes FAFSA simplification other challenges and opportunities</a:t>
            </a:r>
            <a:r>
              <a:rPr lang="en-US" baseline="0" dirty="0" smtClean="0"/>
              <a:t>.</a:t>
            </a:r>
          </a:p>
          <a:p>
            <a:endParaRPr lang="en-US" baseline="0" dirty="0" smtClean="0"/>
          </a:p>
          <a:p>
            <a:r>
              <a:rPr lang="en-US" baseline="0" dirty="0" smtClean="0"/>
              <a:t>Some of you might remember that I have spent a lot of </a:t>
            </a:r>
            <a:endParaRPr lang="en-US" baseline="0" dirty="0"/>
          </a:p>
          <a:p>
            <a:endParaRPr lang="en-US" baseline="0" dirty="0"/>
          </a:p>
          <a:p>
            <a:r>
              <a:rPr lang="en-US" baseline="0" dirty="0"/>
              <a:t>The conference program committee is preparing engaging sessions and the local arrangements committee will ensure that we also have fun!  Please mark your calendars and join us in Indy!</a:t>
            </a:r>
          </a:p>
        </p:txBody>
      </p:sp>
      <p:sp>
        <p:nvSpPr>
          <p:cNvPr id="4" name="Slide Number Placeholder 3"/>
          <p:cNvSpPr>
            <a:spLocks noGrp="1"/>
          </p:cNvSpPr>
          <p:nvPr>
            <p:ph type="sldNum" sz="quarter" idx="10"/>
          </p:nvPr>
        </p:nvSpPr>
        <p:spPr/>
        <p:txBody>
          <a:bodyPr/>
          <a:lstStyle/>
          <a:p>
            <a:fld id="{1E640903-1FE7-430D-8109-35E84C6274E5}" type="slidenum">
              <a:rPr lang="en-US" smtClean="0"/>
              <a:t>21</a:t>
            </a:fld>
            <a:endParaRPr lang="en-US"/>
          </a:p>
        </p:txBody>
      </p:sp>
    </p:spTree>
    <p:extLst>
      <p:ext uri="{BB962C8B-B14F-4D97-AF65-F5344CB8AC3E}">
        <p14:creationId xmlns:p14="http://schemas.microsoft.com/office/powerpoint/2010/main" val="1290457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0903-1FE7-430D-8109-35E84C6274E5}" type="slidenum">
              <a:rPr lang="en-US" smtClean="0"/>
              <a:t>22</a:t>
            </a:fld>
            <a:endParaRPr lang="en-US"/>
          </a:p>
        </p:txBody>
      </p:sp>
    </p:spTree>
    <p:extLst>
      <p:ext uri="{BB962C8B-B14F-4D97-AF65-F5344CB8AC3E}">
        <p14:creationId xmlns:p14="http://schemas.microsoft.com/office/powerpoint/2010/main" val="3599181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a:t>
            </a:r>
            <a:r>
              <a:rPr lang="en-US" baseline="0" dirty="0"/>
              <a:t> again for the invitation to speak. </a:t>
            </a:r>
            <a:r>
              <a:rPr lang="en-US" dirty="0"/>
              <a:t>If you have any questions, please come find me afterwards or</a:t>
            </a:r>
            <a:r>
              <a:rPr lang="en-US" baseline="0" dirty="0"/>
              <a:t> send me an email. </a:t>
            </a:r>
          </a:p>
          <a:p>
            <a:endParaRPr lang="en-US" baseline="0" dirty="0"/>
          </a:p>
          <a:p>
            <a:r>
              <a:rPr lang="en-US" baseline="0" dirty="0"/>
              <a:t>Enjoy the rest of the conference!</a:t>
            </a:r>
          </a:p>
        </p:txBody>
      </p:sp>
      <p:sp>
        <p:nvSpPr>
          <p:cNvPr id="4" name="Slide Number Placeholder 3"/>
          <p:cNvSpPr>
            <a:spLocks noGrp="1"/>
          </p:cNvSpPr>
          <p:nvPr>
            <p:ph type="sldNum" sz="quarter" idx="10"/>
          </p:nvPr>
        </p:nvSpPr>
        <p:spPr/>
        <p:txBody>
          <a:bodyPr/>
          <a:lstStyle/>
          <a:p>
            <a:fld id="{1E640903-1FE7-430D-8109-35E84C6274E5}" type="slidenum">
              <a:rPr lang="en-US" smtClean="0"/>
              <a:t>23</a:t>
            </a:fld>
            <a:endParaRPr lang="en-US"/>
          </a:p>
        </p:txBody>
      </p:sp>
    </p:spTree>
    <p:extLst>
      <p:ext uri="{BB962C8B-B14F-4D97-AF65-F5344CB8AC3E}">
        <p14:creationId xmlns:p14="http://schemas.microsoft.com/office/powerpoint/2010/main" val="413838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NASFAA represents the interest of financial aid professionals and students to Congress, Department of Education and other regulatory agencies. NASFAA has established six regional associations to provide a system of governance and to serve as a conduit for providing information to and from the national association and the state associations. MASFAA works with NASFAA to have your voice heard and represented in policy decisions.  </a:t>
            </a:r>
          </a:p>
        </p:txBody>
      </p:sp>
      <p:sp>
        <p:nvSpPr>
          <p:cNvPr id="4" name="Slide Number Placeholder 3"/>
          <p:cNvSpPr>
            <a:spLocks noGrp="1"/>
          </p:cNvSpPr>
          <p:nvPr>
            <p:ph type="sldNum" sz="quarter" idx="10"/>
          </p:nvPr>
        </p:nvSpPr>
        <p:spPr/>
        <p:txBody>
          <a:bodyPr/>
          <a:lstStyle/>
          <a:p>
            <a:fld id="{1E640903-1FE7-430D-8109-35E84C6274E5}" type="slidenum">
              <a:rPr lang="en-US" smtClean="0"/>
              <a:t>3</a:t>
            </a:fld>
            <a:endParaRPr lang="en-US"/>
          </a:p>
        </p:txBody>
      </p:sp>
    </p:spTree>
    <p:extLst>
      <p:ext uri="{BB962C8B-B14F-4D97-AF65-F5344CB8AC3E}">
        <p14:creationId xmlns:p14="http://schemas.microsoft.com/office/powerpoint/2010/main" val="253298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6436">
              <a:defRPr/>
            </a:pPr>
            <a:r>
              <a:rPr lang="en-US" dirty="0"/>
              <a:t>So what is MASFAA?  MASFAA is a regional organization representing 9 states.  We refer to the 9 states as the 3Ms (Michigan, Minnesota, Missouri) the 3 I’s (Illinois, Indiana and Iowa) and WOW (Wisconsin, Ohio and West Virginia).  </a:t>
            </a:r>
          </a:p>
        </p:txBody>
      </p:sp>
      <p:sp>
        <p:nvSpPr>
          <p:cNvPr id="4" name="Slide Number Placeholder 3"/>
          <p:cNvSpPr>
            <a:spLocks noGrp="1"/>
          </p:cNvSpPr>
          <p:nvPr>
            <p:ph type="sldNum" sz="quarter" idx="10"/>
          </p:nvPr>
        </p:nvSpPr>
        <p:spPr/>
        <p:txBody>
          <a:bodyPr/>
          <a:lstStyle/>
          <a:p>
            <a:fld id="{1E640903-1FE7-430D-8109-35E84C6274E5}" type="slidenum">
              <a:rPr lang="en-US" smtClean="0"/>
              <a:t>4</a:t>
            </a:fld>
            <a:endParaRPr lang="en-US"/>
          </a:p>
        </p:txBody>
      </p:sp>
    </p:spTree>
    <p:extLst>
      <p:ext uri="{BB962C8B-B14F-4D97-AF65-F5344CB8AC3E}">
        <p14:creationId xmlns:p14="http://schemas.microsoft.com/office/powerpoint/2010/main" val="111307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MASFAA is a group of individuals engaged in or concerned with the ethical administration and support of student financial aid.  Our mission is to promote and provide quality training and professional development opportunities, advocate and support student financial aid programs, and facilitate effective communication and coordination among interrelated professional associations, thereby serving the needs and interests of students and postsecondary institutions.</a:t>
            </a:r>
          </a:p>
        </p:txBody>
      </p:sp>
      <p:sp>
        <p:nvSpPr>
          <p:cNvPr id="4" name="Slide Number Placeholder 3"/>
          <p:cNvSpPr>
            <a:spLocks noGrp="1"/>
          </p:cNvSpPr>
          <p:nvPr>
            <p:ph type="sldNum" sz="quarter" idx="10"/>
          </p:nvPr>
        </p:nvSpPr>
        <p:spPr/>
        <p:txBody>
          <a:bodyPr/>
          <a:lstStyle/>
          <a:p>
            <a:fld id="{1E640903-1FE7-430D-8109-35E84C6274E5}" type="slidenum">
              <a:rPr lang="en-US" smtClean="0"/>
              <a:t>5</a:t>
            </a:fld>
            <a:endParaRPr lang="en-US"/>
          </a:p>
        </p:txBody>
      </p:sp>
    </p:spTree>
    <p:extLst>
      <p:ext uri="{BB962C8B-B14F-4D97-AF65-F5344CB8AC3E}">
        <p14:creationId xmlns:p14="http://schemas.microsoft.com/office/powerpoint/2010/main" val="66513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representatives</a:t>
            </a:r>
            <a:r>
              <a:rPr lang="en-US" baseline="0" dirty="0"/>
              <a:t> from the state who are serving on the MASFAA Board</a:t>
            </a:r>
            <a:r>
              <a:rPr lang="en-US" baseline="0" dirty="0" smtClean="0"/>
              <a:t>]</a:t>
            </a:r>
          </a:p>
          <a:p>
            <a:endParaRPr lang="en-US" baseline="0" dirty="0" smtClean="0"/>
          </a:p>
          <a:p>
            <a:r>
              <a:rPr lang="en-US" baseline="0" dirty="0" smtClean="0"/>
              <a:t>Your elected officers from </a:t>
            </a:r>
            <a:r>
              <a:rPr lang="en-US" baseline="0" dirty="0" smtClean="0"/>
              <a:t>Michigan </a:t>
            </a:r>
            <a:r>
              <a:rPr lang="en-US" baseline="0" dirty="0" smtClean="0"/>
              <a:t>include </a:t>
            </a:r>
            <a:r>
              <a:rPr lang="en-US" baseline="0" dirty="0" smtClean="0"/>
              <a:t>Alisha </a:t>
            </a:r>
            <a:r>
              <a:rPr lang="en-US" baseline="0" dirty="0" err="1" smtClean="0"/>
              <a:t>Cederberg</a:t>
            </a:r>
            <a:r>
              <a:rPr lang="en-US" baseline="0" dirty="0" smtClean="0"/>
              <a:t> and Louie Krause.</a:t>
            </a:r>
            <a:endParaRPr lang="en-US" baseline="0" dirty="0"/>
          </a:p>
        </p:txBody>
      </p:sp>
      <p:sp>
        <p:nvSpPr>
          <p:cNvPr id="4" name="Slide Number Placeholder 3"/>
          <p:cNvSpPr>
            <a:spLocks noGrp="1"/>
          </p:cNvSpPr>
          <p:nvPr>
            <p:ph type="sldNum" sz="quarter" idx="10"/>
          </p:nvPr>
        </p:nvSpPr>
        <p:spPr/>
        <p:txBody>
          <a:bodyPr/>
          <a:lstStyle/>
          <a:p>
            <a:fld id="{1E640903-1FE7-430D-8109-35E84C6274E5}" type="slidenum">
              <a:rPr lang="en-US" smtClean="0"/>
              <a:t>6</a:t>
            </a:fld>
            <a:endParaRPr lang="en-US"/>
          </a:p>
        </p:txBody>
      </p:sp>
    </p:spTree>
    <p:extLst>
      <p:ext uri="{BB962C8B-B14F-4D97-AF65-F5344CB8AC3E}">
        <p14:creationId xmlns:p14="http://schemas.microsoft.com/office/powerpoint/2010/main" val="384684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6436">
              <a:defRPr/>
            </a:pPr>
            <a:r>
              <a:rPr lang="en-US" dirty="0"/>
              <a:t>In addition to</a:t>
            </a:r>
            <a:r>
              <a:rPr lang="en-US" baseline="0" dirty="0"/>
              <a:t> officers</a:t>
            </a:r>
            <a:r>
              <a:rPr lang="en-US" dirty="0"/>
              <a:t>, we</a:t>
            </a:r>
            <a:r>
              <a:rPr lang="en-US" baseline="0" dirty="0"/>
              <a:t> also have </a:t>
            </a:r>
            <a:r>
              <a:rPr lang="en-US" baseline="0" dirty="0" err="1" smtClean="0"/>
              <a:t>Shashanta</a:t>
            </a:r>
            <a:r>
              <a:rPr lang="en-US" baseline="0" dirty="0" smtClean="0"/>
              <a:t> James representing Michigan as a </a:t>
            </a:r>
            <a:r>
              <a:rPr lang="en-US" dirty="0" smtClean="0"/>
              <a:t>Committee chair.</a:t>
            </a:r>
            <a:endParaRPr lang="en-US" dirty="0"/>
          </a:p>
        </p:txBody>
      </p:sp>
      <p:sp>
        <p:nvSpPr>
          <p:cNvPr id="4" name="Slide Number Placeholder 3"/>
          <p:cNvSpPr>
            <a:spLocks noGrp="1"/>
          </p:cNvSpPr>
          <p:nvPr>
            <p:ph type="sldNum" sz="quarter" idx="10"/>
          </p:nvPr>
        </p:nvSpPr>
        <p:spPr/>
        <p:txBody>
          <a:bodyPr/>
          <a:lstStyle/>
          <a:p>
            <a:fld id="{1E640903-1FE7-430D-8109-35E84C6274E5}" type="slidenum">
              <a:rPr lang="en-US" smtClean="0"/>
              <a:t>7</a:t>
            </a:fld>
            <a:endParaRPr lang="en-US"/>
          </a:p>
        </p:txBody>
      </p:sp>
    </p:spTree>
    <p:extLst>
      <p:ext uri="{BB962C8B-B14F-4D97-AF65-F5344CB8AC3E}">
        <p14:creationId xmlns:p14="http://schemas.microsoft.com/office/powerpoint/2010/main" val="227816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our last</a:t>
            </a:r>
            <a:r>
              <a:rPr lang="en-US" baseline="0" dirty="0"/>
              <a:t> strategic plan, t</a:t>
            </a:r>
            <a:r>
              <a:rPr lang="en-US" dirty="0"/>
              <a:t>he</a:t>
            </a:r>
            <a:r>
              <a:rPr lang="en-US" baseline="0" dirty="0"/>
              <a:t> MASFAA board adopted a new Vision and Mission Statements in 2019 that read as follows…</a:t>
            </a:r>
          </a:p>
          <a:p>
            <a:endParaRPr lang="en-US" baseline="0" dirty="0"/>
          </a:p>
          <a:p>
            <a:pPr defTabSz="1006436">
              <a:defRPr/>
            </a:pPr>
            <a:r>
              <a:rPr lang="en-US" i="1" dirty="0"/>
              <a:t>The Vision for MASFAA is to be the recognized leader in providing networking, professional development, resources, and engagement opportunities for financial aid administrators by leveraging its distinctive role as regional association to meet diverse member needs and foster professional collaborations. </a:t>
            </a:r>
          </a:p>
        </p:txBody>
      </p:sp>
      <p:sp>
        <p:nvSpPr>
          <p:cNvPr id="4" name="Slide Number Placeholder 3"/>
          <p:cNvSpPr>
            <a:spLocks noGrp="1"/>
          </p:cNvSpPr>
          <p:nvPr>
            <p:ph type="sldNum" sz="quarter" idx="10"/>
          </p:nvPr>
        </p:nvSpPr>
        <p:spPr/>
        <p:txBody>
          <a:bodyPr/>
          <a:lstStyle/>
          <a:p>
            <a:fld id="{1E640903-1FE7-430D-8109-35E84C6274E5}" type="slidenum">
              <a:rPr lang="en-US" smtClean="0"/>
              <a:t>8</a:t>
            </a:fld>
            <a:endParaRPr lang="en-US"/>
          </a:p>
        </p:txBody>
      </p:sp>
    </p:spTree>
    <p:extLst>
      <p:ext uri="{BB962C8B-B14F-4D97-AF65-F5344CB8AC3E}">
        <p14:creationId xmlns:p14="http://schemas.microsoft.com/office/powerpoint/2010/main" val="2717472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 of MASFAA is to:</a:t>
            </a:r>
          </a:p>
          <a:p>
            <a:endParaRPr lang="en-US" dirty="0"/>
          </a:p>
          <a:p>
            <a:r>
              <a:rPr lang="en-US" dirty="0"/>
              <a:t>Serve and promote the financial aid needs and interests of students and postsecondary institutions;</a:t>
            </a:r>
          </a:p>
          <a:p>
            <a:r>
              <a:rPr lang="en-US" dirty="0"/>
              <a:t>Provide regional leadership in advancing financial aid knowledge and capabilities of members; and</a:t>
            </a:r>
          </a:p>
          <a:p>
            <a:r>
              <a:rPr lang="en-US" dirty="0"/>
              <a:t>Offer engagement, professional development, and leadership opportunities for members.</a:t>
            </a:r>
          </a:p>
          <a:p>
            <a:endParaRPr lang="en-US" dirty="0"/>
          </a:p>
          <a:p>
            <a:r>
              <a:rPr lang="en-US" dirty="0"/>
              <a:t>As you can see,</a:t>
            </a:r>
            <a:r>
              <a:rPr lang="en-US" baseline="0" dirty="0"/>
              <a:t> our strategic plan extends through 2023. This year’s board is charged with updating the strategic plan to take us into 2026 and beyond…</a:t>
            </a:r>
            <a:endParaRPr lang="en-US" dirty="0"/>
          </a:p>
        </p:txBody>
      </p:sp>
      <p:sp>
        <p:nvSpPr>
          <p:cNvPr id="4" name="Slide Number Placeholder 3"/>
          <p:cNvSpPr>
            <a:spLocks noGrp="1"/>
          </p:cNvSpPr>
          <p:nvPr>
            <p:ph type="sldNum" sz="quarter" idx="10"/>
          </p:nvPr>
        </p:nvSpPr>
        <p:spPr/>
        <p:txBody>
          <a:bodyPr/>
          <a:lstStyle/>
          <a:p>
            <a:fld id="{1E640903-1FE7-430D-8109-35E84C6274E5}" type="slidenum">
              <a:rPr lang="en-US" smtClean="0"/>
              <a:t>9</a:t>
            </a:fld>
            <a:endParaRPr lang="en-US"/>
          </a:p>
        </p:txBody>
      </p:sp>
    </p:spTree>
    <p:extLst>
      <p:ext uri="{BB962C8B-B14F-4D97-AF65-F5344CB8AC3E}">
        <p14:creationId xmlns:p14="http://schemas.microsoft.com/office/powerpoint/2010/main" val="115432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28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verview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noProof="0" smtClean="0"/>
              <a:t>5/22/2023</a:t>
            </a:fld>
            <a:endParaRPr lang="en-US" noProof="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noProof="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noProof="0" smtClean="0"/>
              <a:t>‹#›</a:t>
            </a:fld>
            <a:endParaRPr lang="en-US" noProof="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noProof="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userDrawn="1"/>
        </p:nvPicPr>
        <p:blipFill>
          <a:blip r:embed="rId2"/>
          <a:stretch>
            <a:fillRect/>
          </a:stretch>
        </p:blipFill>
        <p:spPr>
          <a:xfrm>
            <a:off x="10163176" y="5724571"/>
            <a:ext cx="1647824" cy="996904"/>
          </a:xfrm>
          <a:prstGeom prst="rect">
            <a:avLst/>
          </a:prstGeom>
        </p:spPr>
      </p:pic>
      <p:sp>
        <p:nvSpPr>
          <p:cNvPr id="33" name="Rectangle 32"/>
          <p:cNvSpPr/>
          <p:nvPr userDrawn="1"/>
        </p:nvSpPr>
        <p:spPr>
          <a:xfrm>
            <a:off x="0" y="0"/>
            <a:ext cx="1134319"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089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97950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81424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bg2"/>
          </a:solidFill>
        </p:spPr>
        <p:txBody>
          <a:bodyPr wrap="square">
            <a:noAutofit/>
          </a:bodyPr>
          <a:lstStyle/>
          <a:p>
            <a:r>
              <a:rPr lang="en-US" dirty="0"/>
              <a:t>Click icon to add picture</a:t>
            </a:r>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3756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5/22/2023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stretch>
            <a:fillRect/>
          </a:stretch>
        </p:blipFill>
        <p:spPr>
          <a:xfrm>
            <a:off x="10163176" y="5724571"/>
            <a:ext cx="1647824" cy="996904"/>
          </a:xfrm>
          <a:prstGeom prst="rect">
            <a:avLst/>
          </a:prstGeom>
        </p:spPr>
      </p:pic>
      <p:sp>
        <p:nvSpPr>
          <p:cNvPr id="6" name="Rectangle 5"/>
          <p:cNvSpPr/>
          <p:nvPr userDrawn="1"/>
        </p:nvSpPr>
        <p:spPr>
          <a:xfrm>
            <a:off x="0" y="0"/>
            <a:ext cx="1134319"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79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5/22/2023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stretch>
            <a:fillRect/>
          </a:stretch>
        </p:blipFill>
        <p:spPr>
          <a:xfrm>
            <a:off x="10163176" y="5724571"/>
            <a:ext cx="1647824" cy="996904"/>
          </a:xfrm>
          <a:prstGeom prst="rect">
            <a:avLst/>
          </a:prstGeom>
        </p:spPr>
      </p:pic>
    </p:spTree>
    <p:extLst>
      <p:ext uri="{BB962C8B-B14F-4D97-AF65-F5344CB8AC3E}">
        <p14:creationId xmlns:p14="http://schemas.microsoft.com/office/powerpoint/2010/main" val="388505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w/Caption_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2400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6338806"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1524000"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F2E583C8-CCA8-BB4A-B8AA-4ED85B62E67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66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5/22/2023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1627321"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706796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1627322"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7067963"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6" name="Picture 15"/>
          <p:cNvPicPr>
            <a:picLocks noChangeAspect="1"/>
          </p:cNvPicPr>
          <p:nvPr userDrawn="1"/>
        </p:nvPicPr>
        <p:blipFill>
          <a:blip r:embed="rId2"/>
          <a:stretch>
            <a:fillRect/>
          </a:stretch>
        </p:blipFill>
        <p:spPr>
          <a:xfrm>
            <a:off x="10163176" y="5724571"/>
            <a:ext cx="1647824" cy="996904"/>
          </a:xfrm>
          <a:prstGeom prst="rect">
            <a:avLst/>
          </a:prstGeom>
        </p:spPr>
      </p:pic>
    </p:spTree>
    <p:extLst>
      <p:ext uri="{BB962C8B-B14F-4D97-AF65-F5344CB8AC3E}">
        <p14:creationId xmlns:p14="http://schemas.microsoft.com/office/powerpoint/2010/main" val="342073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5/22/2023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10163176" y="5724571"/>
            <a:ext cx="1647824" cy="996904"/>
          </a:xfrm>
          <a:prstGeom prst="rect">
            <a:avLst/>
          </a:prstGeom>
        </p:spPr>
      </p:pic>
    </p:spTree>
    <p:extLst>
      <p:ext uri="{BB962C8B-B14F-4D97-AF65-F5344CB8AC3E}">
        <p14:creationId xmlns:p14="http://schemas.microsoft.com/office/powerpoint/2010/main" val="174581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5/22/2023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57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02FA6-24E0-3C4A-8B7A-F529DB122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45A71-C369-2A42-A14F-2BD1985F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70798-FB93-8742-9A92-FA7A241AF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56824-A55C-4F44-B9CB-109B027241D7}" type="datetimeFigureOut">
              <a:rPr lang="en-US" smtClean="0"/>
              <a:t>5/22/2023</a:t>
            </a:fld>
            <a:endParaRPr lang="en-US" dirty="0"/>
          </a:p>
        </p:txBody>
      </p:sp>
      <p:sp>
        <p:nvSpPr>
          <p:cNvPr id="5" name="Footer Placeholder 4">
            <a:extLst>
              <a:ext uri="{FF2B5EF4-FFF2-40B4-BE49-F238E27FC236}">
                <a16:creationId xmlns:a16="http://schemas.microsoft.com/office/drawing/2014/main" id="{7642A715-D537-DD4B-8BE6-1E57315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A9E735-B191-784C-98F7-65384DAC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6627B-E4D5-2947-8E88-B84039729B99}" type="slidenum">
              <a:rPr lang="en-US" smtClean="0"/>
              <a:t>‹#›</a:t>
            </a:fld>
            <a:endParaRPr lang="en-US" dirty="0"/>
          </a:p>
        </p:txBody>
      </p:sp>
    </p:spTree>
    <p:extLst>
      <p:ext uri="{BB962C8B-B14F-4D97-AF65-F5344CB8AC3E}">
        <p14:creationId xmlns:p14="http://schemas.microsoft.com/office/powerpoint/2010/main" val="2234582933"/>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61" r:id="rId4"/>
    <p:sldLayoutId id="2147483675" r:id="rId5"/>
    <p:sldLayoutId id="2147483663" r:id="rId6"/>
    <p:sldLayoutId id="2147483691" r:id="rId7"/>
    <p:sldLayoutId id="2147483693" r:id="rId8"/>
    <p:sldLayoutId id="2147483695" r:id="rId9"/>
    <p:sldLayoutId id="2147483668"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ideo" Target="https://www.youtube.com/embed/30TZ4U3JCdo"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8362CB-F41D-164B-BAC7-F91A6E68A2AC}"/>
              </a:ext>
            </a:extLst>
          </p:cNvPr>
          <p:cNvSpPr>
            <a:spLocks noGrp="1"/>
          </p:cNvSpPr>
          <p:nvPr>
            <p:ph type="body" idx="13"/>
          </p:nvPr>
        </p:nvSpPr>
        <p:spPr>
          <a:xfrm>
            <a:off x="1524000" y="5286196"/>
            <a:ext cx="4179375" cy="356462"/>
          </a:xfrm>
        </p:spPr>
        <p:txBody>
          <a:bodyPr/>
          <a:lstStyle/>
          <a:p>
            <a:r>
              <a:rPr lang="en-US"/>
              <a:t>SUBTITLE HERE</a:t>
            </a:r>
            <a:endParaRPr lang="id-ID" dirty="0"/>
          </a:p>
        </p:txBody>
      </p:sp>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1524000" y="2715790"/>
            <a:ext cx="4179376" cy="2387600"/>
          </a:xfrm>
        </p:spPr>
        <p:txBody>
          <a:bodyPr/>
          <a:lstStyle/>
          <a:p>
            <a:r>
              <a:rPr lang="en-US"/>
              <a:t>Your Title goes Here</a:t>
            </a:r>
            <a:endParaRPr lang="en-US" dirty="0"/>
          </a:p>
        </p:txBody>
      </p:sp>
      <p:sp>
        <p:nvSpPr>
          <p:cNvPr id="3" name="Picture Placeholder 2"/>
          <p:cNvSpPr>
            <a:spLocks noGrp="1"/>
          </p:cNvSpPr>
          <p:nvPr>
            <p:ph type="pic" sz="quarter" idx="10"/>
          </p:nvPr>
        </p:nvSpPr>
        <p:spPr/>
      </p:sp>
      <p:pic>
        <p:nvPicPr>
          <p:cNvPr id="4" name="Picture 3"/>
          <p:cNvPicPr>
            <a:picLocks noChangeAspect="1"/>
          </p:cNvPicPr>
          <p:nvPr/>
        </p:nvPicPr>
        <p:blipFill>
          <a:blip r:embed="rId3"/>
          <a:stretch>
            <a:fillRect/>
          </a:stretch>
        </p:blipFill>
        <p:spPr>
          <a:xfrm>
            <a:off x="1122810" y="0"/>
            <a:ext cx="9592823" cy="2077025"/>
          </a:xfrm>
          <a:prstGeom prst="rect">
            <a:avLst/>
          </a:prstGeom>
        </p:spPr>
      </p:pic>
      <p:sp>
        <p:nvSpPr>
          <p:cNvPr id="13" name="Title 2">
            <a:extLst>
              <a:ext uri="{FF2B5EF4-FFF2-40B4-BE49-F238E27FC236}">
                <a16:creationId xmlns:a16="http://schemas.microsoft.com/office/drawing/2014/main" id="{12B178B4-CDED-454C-BED2-2E2B10ADA703}"/>
              </a:ext>
            </a:extLst>
          </p:cNvPr>
          <p:cNvSpPr txBox="1">
            <a:spLocks/>
          </p:cNvSpPr>
          <p:nvPr/>
        </p:nvSpPr>
        <p:spPr>
          <a:xfrm>
            <a:off x="1627321" y="3240014"/>
            <a:ext cx="10134369" cy="1002552"/>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800" b="0" i="0" kern="1200" cap="all" baseline="0">
                <a:solidFill>
                  <a:schemeClr val="bg1"/>
                </a:solidFill>
                <a:latin typeface="Sagona ExtraLight" panose="02020303050505020204" pitchFamily="18" charset="0"/>
                <a:ea typeface="+mj-ea"/>
                <a:cs typeface="+mj-cs"/>
              </a:defRPr>
            </a:lvl1pPr>
          </a:lstStyle>
          <a:p>
            <a:r>
              <a:rPr lang="en-US" sz="7200" dirty="0">
                <a:solidFill>
                  <a:srgbClr val="002060"/>
                </a:solidFill>
              </a:rPr>
              <a:t>2022-2023 Updates</a:t>
            </a:r>
          </a:p>
        </p:txBody>
      </p:sp>
    </p:spTree>
    <p:extLst>
      <p:ext uri="{BB962C8B-B14F-4D97-AF65-F5344CB8AC3E}">
        <p14:creationId xmlns:p14="http://schemas.microsoft.com/office/powerpoint/2010/main" val="4285847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MASFAA Membership Structure</a:t>
            </a:r>
          </a:p>
        </p:txBody>
      </p:sp>
      <p:sp>
        <p:nvSpPr>
          <p:cNvPr id="3" name="Text Placeholder 2"/>
          <p:cNvSpPr>
            <a:spLocks noGrp="1"/>
          </p:cNvSpPr>
          <p:nvPr>
            <p:ph type="body" sz="quarter" idx="14"/>
          </p:nvPr>
        </p:nvSpPr>
        <p:spPr/>
        <p:txBody>
          <a:bodyPr>
            <a:noAutofit/>
          </a:bodyPr>
          <a:lstStyle/>
          <a:p>
            <a:r>
              <a:rPr lang="en-US" sz="2600" b="1" dirty="0"/>
              <a:t>INSTITUTIONAL MEMBERSHIP</a:t>
            </a:r>
          </a:p>
          <a:p>
            <a:pPr marL="285750" indent="-285750">
              <a:buFont typeface="Arial" panose="020B0604020202020204" pitchFamily="34" charset="0"/>
              <a:buChar char="•"/>
            </a:pPr>
            <a:r>
              <a:rPr lang="en-US" sz="2600" dirty="0"/>
              <a:t>Institutions and associate member organizations hold the membership, but can add anyone from that institution or organization to their membership roster</a:t>
            </a:r>
          </a:p>
          <a:p>
            <a:pPr marL="285750" indent="-285750">
              <a:buFont typeface="Arial" panose="020B0604020202020204" pitchFamily="34" charset="0"/>
              <a:buChar char="•"/>
            </a:pPr>
            <a:r>
              <a:rPr lang="en-US" sz="2600" dirty="0"/>
              <a:t>Each </a:t>
            </a:r>
            <a:r>
              <a:rPr lang="en-US" sz="2600" u="sng" dirty="0"/>
              <a:t>institution</a:t>
            </a:r>
            <a:r>
              <a:rPr lang="en-US" sz="2600" dirty="0"/>
              <a:t> pays a membership fee on a sliding scale based on student Full Time Enrollment (FTE) reported to IPEDS</a:t>
            </a:r>
          </a:p>
          <a:p>
            <a:pPr marL="285750" indent="-285750">
              <a:buFont typeface="Arial" panose="020B0604020202020204" pitchFamily="34" charset="0"/>
              <a:buChar char="•"/>
            </a:pPr>
            <a:r>
              <a:rPr lang="en-US" sz="2600" dirty="0"/>
              <a:t>Each </a:t>
            </a:r>
            <a:r>
              <a:rPr lang="en-US" sz="2600" u="sng" dirty="0"/>
              <a:t>associate member organization</a:t>
            </a:r>
            <a:r>
              <a:rPr lang="en-US" sz="2600" dirty="0"/>
              <a:t> pays a flat membership fee regardless of the number of individuals listed on their roster</a:t>
            </a:r>
          </a:p>
          <a:p>
            <a:pPr marL="285750" indent="-285750">
              <a:buFont typeface="Arial" panose="020B0604020202020204" pitchFamily="34" charset="0"/>
              <a:buChar char="•"/>
            </a:pPr>
            <a:r>
              <a:rPr lang="en-US" sz="2600" dirty="0"/>
              <a:t>Each institution and associate member organization partner designates ONE individual from their institution/organization to vote</a:t>
            </a:r>
          </a:p>
          <a:p>
            <a:pPr marL="285750" indent="-285750">
              <a:buFont typeface="Arial" panose="020B0604020202020204" pitchFamily="34" charset="0"/>
              <a:buChar char="•"/>
            </a:pPr>
            <a:r>
              <a:rPr lang="en-US" sz="2600" dirty="0"/>
              <a:t>Retired members do not have voting rights</a:t>
            </a:r>
          </a:p>
        </p:txBody>
      </p:sp>
    </p:spTree>
    <p:extLst>
      <p:ext uri="{BB962C8B-B14F-4D97-AF65-F5344CB8AC3E}">
        <p14:creationId xmlns:p14="http://schemas.microsoft.com/office/powerpoint/2010/main" val="819994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Benefits of Institutional Membership</a:t>
            </a:r>
          </a:p>
        </p:txBody>
      </p:sp>
      <p:sp>
        <p:nvSpPr>
          <p:cNvPr id="3" name="Text Placeholder 2"/>
          <p:cNvSpPr>
            <a:spLocks noGrp="1"/>
          </p:cNvSpPr>
          <p:nvPr>
            <p:ph type="body" sz="quarter" idx="14"/>
          </p:nvPr>
        </p:nvSpPr>
        <p:spPr/>
        <p:txBody>
          <a:bodyPr>
            <a:noAutofit/>
          </a:bodyPr>
          <a:lstStyle/>
          <a:p>
            <a:pPr marL="457200" lvl="0" indent="-457200">
              <a:buFont typeface="Arial" panose="020B0604020202020204" pitchFamily="34" charset="0"/>
              <a:buChar char="•"/>
            </a:pPr>
            <a:r>
              <a:rPr lang="en-US" sz="2600" dirty="0"/>
              <a:t>Increases the reach MASFAA has to active financial aid professionals in the region by allowing all individuals at member institutions access to participate in MASFAA activities</a:t>
            </a:r>
          </a:p>
          <a:p>
            <a:pPr marL="457200" lvl="0" indent="-457200">
              <a:buFont typeface="Arial" panose="020B0604020202020204" pitchFamily="34" charset="0"/>
              <a:buChar char="•"/>
            </a:pPr>
            <a:r>
              <a:rPr lang="en-US" sz="2600" dirty="0"/>
              <a:t>In the past an institution that before may have had only one member will now be able to add multiple members from the institution </a:t>
            </a:r>
          </a:p>
          <a:p>
            <a:pPr marL="457200" indent="-457200">
              <a:buFont typeface="Arial" panose="020B0604020202020204" pitchFamily="34" charset="0"/>
              <a:buChar char="•"/>
            </a:pPr>
            <a:r>
              <a:rPr lang="en-US" sz="2600" dirty="0"/>
              <a:t>Some schools will only cover the cost of membership if it is institutional rather than individual, so this move allows fewer hurdles for some institutions to join</a:t>
            </a:r>
          </a:p>
          <a:p>
            <a:pPr marL="457200" lvl="0" indent="-457200">
              <a:buFont typeface="Arial" panose="020B0604020202020204" pitchFamily="34" charset="0"/>
              <a:buChar char="•"/>
            </a:pPr>
            <a:r>
              <a:rPr lang="en-US" sz="2600" dirty="0"/>
              <a:t>MASFAA is following a national trend of other regional financial aid  associations that are moving to institutional membership</a:t>
            </a:r>
          </a:p>
          <a:p>
            <a:pPr marL="457200" indent="-457200">
              <a:buFont typeface="Arial" panose="020B0604020202020204" pitchFamily="34" charset="0"/>
              <a:buChar char="•"/>
            </a:pPr>
            <a:endParaRPr lang="en-US" sz="2600" dirty="0"/>
          </a:p>
          <a:p>
            <a:endParaRPr lang="en-US" sz="2600" dirty="0"/>
          </a:p>
        </p:txBody>
      </p:sp>
    </p:spTree>
    <p:extLst>
      <p:ext uri="{BB962C8B-B14F-4D97-AF65-F5344CB8AC3E}">
        <p14:creationId xmlns:p14="http://schemas.microsoft.com/office/powerpoint/2010/main" val="602573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Membership statistics (By type)</a:t>
            </a:r>
          </a:p>
        </p:txBody>
      </p:sp>
      <p:graphicFrame>
        <p:nvGraphicFramePr>
          <p:cNvPr id="6" name="Table 5">
            <a:extLst>
              <a:ext uri="{FF2B5EF4-FFF2-40B4-BE49-F238E27FC236}">
                <a16:creationId xmlns:a16="http://schemas.microsoft.com/office/drawing/2014/main" id="{954512D4-3DEB-4041-87FA-8A4C1D82608D}"/>
              </a:ext>
            </a:extLst>
          </p:cNvPr>
          <p:cNvGraphicFramePr>
            <a:graphicFrameLocks noGrp="1"/>
          </p:cNvGraphicFramePr>
          <p:nvPr>
            <p:extLst>
              <p:ext uri="{D42A27DB-BD31-4B8C-83A1-F6EECF244321}">
                <p14:modId xmlns:p14="http://schemas.microsoft.com/office/powerpoint/2010/main" val="232547354"/>
              </p:ext>
            </p:extLst>
          </p:nvPr>
        </p:nvGraphicFramePr>
        <p:xfrm>
          <a:off x="1645223" y="1363912"/>
          <a:ext cx="8662887" cy="4643894"/>
        </p:xfrm>
        <a:graphic>
          <a:graphicData uri="http://schemas.openxmlformats.org/drawingml/2006/table">
            <a:tbl>
              <a:tblPr firstRow="1" firstCol="1" bandRow="1">
                <a:tableStyleId>{21E4AEA4-8DFA-4A89-87EB-49C32662AFE0}</a:tableStyleId>
              </a:tblPr>
              <a:tblGrid>
                <a:gridCol w="4784820">
                  <a:extLst>
                    <a:ext uri="{9D8B030D-6E8A-4147-A177-3AD203B41FA5}">
                      <a16:colId xmlns:a16="http://schemas.microsoft.com/office/drawing/2014/main" val="1240265702"/>
                    </a:ext>
                  </a:extLst>
                </a:gridCol>
                <a:gridCol w="1800413">
                  <a:extLst>
                    <a:ext uri="{9D8B030D-6E8A-4147-A177-3AD203B41FA5}">
                      <a16:colId xmlns:a16="http://schemas.microsoft.com/office/drawing/2014/main" val="3849405926"/>
                    </a:ext>
                  </a:extLst>
                </a:gridCol>
                <a:gridCol w="2077654">
                  <a:extLst>
                    <a:ext uri="{9D8B030D-6E8A-4147-A177-3AD203B41FA5}">
                      <a16:colId xmlns:a16="http://schemas.microsoft.com/office/drawing/2014/main" val="1996009087"/>
                    </a:ext>
                  </a:extLst>
                </a:gridCol>
              </a:tblGrid>
              <a:tr h="946371">
                <a:tc>
                  <a:txBody>
                    <a:bodyPr/>
                    <a:lstStyle/>
                    <a:p>
                      <a:pPr marL="0" marR="0">
                        <a:lnSpc>
                          <a:spcPct val="107000"/>
                        </a:lnSpc>
                        <a:spcBef>
                          <a:spcPts val="0"/>
                        </a:spcBef>
                        <a:spcAft>
                          <a:spcPts val="0"/>
                        </a:spcAft>
                      </a:pPr>
                      <a:r>
                        <a:rPr lang="en-US" sz="2100" dirty="0">
                          <a:effectLst/>
                        </a:rPr>
                        <a:t>Membership Type</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2100" dirty="0">
                          <a:effectLst/>
                        </a:rPr>
                        <a:t>Bundle Count</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2100" dirty="0">
                          <a:effectLst/>
                        </a:rPr>
                        <a:t>Member Count</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526270114"/>
                  </a:ext>
                </a:extLst>
              </a:tr>
              <a:tr h="578381">
                <a:tc>
                  <a:txBody>
                    <a:bodyPr/>
                    <a:lstStyle/>
                    <a:p>
                      <a:pPr marL="0" marR="0">
                        <a:lnSpc>
                          <a:spcPct val="107000"/>
                        </a:lnSpc>
                        <a:spcBef>
                          <a:spcPts val="0"/>
                        </a:spcBef>
                        <a:spcAft>
                          <a:spcPts val="0"/>
                        </a:spcAft>
                      </a:pPr>
                      <a:r>
                        <a:rPr lang="en-US" sz="2100" dirty="0">
                          <a:effectLst/>
                        </a:rPr>
                        <a:t>Associate Member Organization</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100" dirty="0" smtClean="0">
                          <a:effectLst/>
                        </a:rPr>
                        <a:t>27</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100" dirty="0" smtClean="0">
                          <a:effectLst/>
                        </a:rPr>
                        <a:t>91</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99178616"/>
                  </a:ext>
                </a:extLst>
              </a:tr>
              <a:tr h="519857">
                <a:tc>
                  <a:txBody>
                    <a:bodyPr/>
                    <a:lstStyle/>
                    <a:p>
                      <a:pPr marL="0" marR="0">
                        <a:lnSpc>
                          <a:spcPct val="107000"/>
                        </a:lnSpc>
                        <a:spcBef>
                          <a:spcPts val="0"/>
                        </a:spcBef>
                        <a:spcAft>
                          <a:spcPts val="0"/>
                        </a:spcAft>
                      </a:pPr>
                      <a:r>
                        <a:rPr lang="en-US" sz="2100" dirty="0">
                          <a:effectLst/>
                        </a:rPr>
                        <a:t>Lifetime</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100" dirty="0" smtClean="0">
                          <a:effectLst/>
                        </a:rPr>
                        <a:t>6</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100" dirty="0" smtClean="0">
                          <a:effectLst/>
                        </a:rPr>
                        <a:t>6</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332762997"/>
                  </a:ext>
                </a:extLst>
              </a:tr>
              <a:tr h="519857">
                <a:tc>
                  <a:txBody>
                    <a:bodyPr/>
                    <a:lstStyle/>
                    <a:p>
                      <a:pPr marL="0" marR="0">
                        <a:lnSpc>
                          <a:spcPct val="107000"/>
                        </a:lnSpc>
                        <a:spcBef>
                          <a:spcPts val="0"/>
                        </a:spcBef>
                        <a:spcAft>
                          <a:spcPts val="0"/>
                        </a:spcAft>
                      </a:pPr>
                      <a:r>
                        <a:rPr lang="en-US" sz="2100" dirty="0">
                          <a:effectLst/>
                        </a:rPr>
                        <a:t>Retired</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100" dirty="0" smtClean="0">
                          <a:effectLst/>
                        </a:rPr>
                        <a:t>3</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100" dirty="0" smtClean="0">
                          <a:effectLst/>
                        </a:rPr>
                        <a:t>3</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629007406"/>
                  </a:ext>
                </a:extLst>
              </a:tr>
              <a:tr h="519857">
                <a:tc>
                  <a:txBody>
                    <a:bodyPr/>
                    <a:lstStyle/>
                    <a:p>
                      <a:pPr marL="0" marR="0">
                        <a:lnSpc>
                          <a:spcPct val="107000"/>
                        </a:lnSpc>
                        <a:spcBef>
                          <a:spcPts val="0"/>
                        </a:spcBef>
                        <a:spcAft>
                          <a:spcPts val="0"/>
                        </a:spcAft>
                      </a:pPr>
                      <a:r>
                        <a:rPr lang="en-US" sz="2100" dirty="0">
                          <a:effectLst/>
                        </a:rPr>
                        <a:t>Student Enrollment 1-4,999</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100" dirty="0" smtClean="0">
                          <a:effectLst/>
                        </a:rPr>
                        <a:t>52</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100" dirty="0" smtClean="0">
                          <a:effectLst/>
                        </a:rPr>
                        <a:t>221</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880407638"/>
                  </a:ext>
                </a:extLst>
              </a:tr>
              <a:tr h="519857">
                <a:tc>
                  <a:txBody>
                    <a:bodyPr/>
                    <a:lstStyle/>
                    <a:p>
                      <a:pPr marL="0" marR="0">
                        <a:lnSpc>
                          <a:spcPct val="107000"/>
                        </a:lnSpc>
                        <a:spcBef>
                          <a:spcPts val="0"/>
                        </a:spcBef>
                        <a:spcAft>
                          <a:spcPts val="0"/>
                        </a:spcAft>
                        <a:tabLst>
                          <a:tab pos="3117215" algn="r"/>
                        </a:tabLst>
                      </a:pPr>
                      <a:r>
                        <a:rPr lang="en-US" sz="2100" dirty="0">
                          <a:effectLst/>
                        </a:rPr>
                        <a:t>Student Enrollment 5,000-14,999</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100" dirty="0" smtClean="0">
                          <a:solidFill>
                            <a:schemeClr val="dk1"/>
                          </a:solidFill>
                          <a:effectLst/>
                          <a:latin typeface="+mn-lt"/>
                          <a:ea typeface="+mn-ea"/>
                          <a:cs typeface="+mn-cs"/>
                        </a:rPr>
                        <a:t>36</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100" dirty="0" smtClean="0">
                          <a:effectLst/>
                        </a:rPr>
                        <a:t>423</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25493374"/>
                  </a:ext>
                </a:extLst>
              </a:tr>
              <a:tr h="519857">
                <a:tc>
                  <a:txBody>
                    <a:bodyPr/>
                    <a:lstStyle/>
                    <a:p>
                      <a:pPr marL="0" marR="0">
                        <a:lnSpc>
                          <a:spcPct val="107000"/>
                        </a:lnSpc>
                        <a:spcBef>
                          <a:spcPts val="0"/>
                        </a:spcBef>
                        <a:spcAft>
                          <a:spcPts val="0"/>
                        </a:spcAft>
                        <a:tabLst>
                          <a:tab pos="3117215" algn="r"/>
                        </a:tabLst>
                      </a:pPr>
                      <a:r>
                        <a:rPr lang="en-US" sz="2100" dirty="0">
                          <a:effectLst/>
                        </a:rPr>
                        <a:t>Student Enrollment 15,000 or more</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100" dirty="0" smtClean="0">
                          <a:effectLst/>
                        </a:rPr>
                        <a:t>36</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100" dirty="0" smtClean="0">
                          <a:effectLst/>
                        </a:rPr>
                        <a:t>883</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037017118"/>
                  </a:ext>
                </a:extLst>
              </a:tr>
              <a:tr h="519857">
                <a:tc>
                  <a:txBody>
                    <a:bodyPr/>
                    <a:lstStyle/>
                    <a:p>
                      <a:pPr marL="0" marR="0">
                        <a:lnSpc>
                          <a:spcPct val="107000"/>
                        </a:lnSpc>
                        <a:spcBef>
                          <a:spcPts val="0"/>
                        </a:spcBef>
                        <a:spcAft>
                          <a:spcPts val="0"/>
                        </a:spcAft>
                        <a:tabLst>
                          <a:tab pos="3117215" algn="r"/>
                        </a:tabLst>
                      </a:pPr>
                      <a:r>
                        <a:rPr lang="en-US" sz="2100" dirty="0">
                          <a:effectLst/>
                        </a:rPr>
                        <a:t> Total</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100" dirty="0" smtClean="0">
                          <a:effectLst/>
                        </a:rPr>
                        <a:t>151</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100" dirty="0" smtClean="0">
                          <a:effectLst/>
                        </a:rPr>
                        <a:t>1,627</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92945605"/>
                  </a:ext>
                </a:extLst>
              </a:tr>
            </a:tbl>
          </a:graphicData>
        </a:graphic>
      </p:graphicFrame>
      <p:sp>
        <p:nvSpPr>
          <p:cNvPr id="3" name="TextBox 2"/>
          <p:cNvSpPr txBox="1"/>
          <p:nvPr/>
        </p:nvSpPr>
        <p:spPr>
          <a:xfrm>
            <a:off x="1627321" y="6356349"/>
            <a:ext cx="3720230" cy="369332"/>
          </a:xfrm>
          <a:prstGeom prst="rect">
            <a:avLst/>
          </a:prstGeom>
          <a:noFill/>
        </p:spPr>
        <p:txBody>
          <a:bodyPr wrap="square" rtlCol="0">
            <a:spAutoFit/>
          </a:bodyPr>
          <a:lstStyle/>
          <a:p>
            <a:r>
              <a:rPr lang="en-US" i="1" dirty="0" smtClean="0">
                <a:latin typeface="+mj-lt"/>
              </a:rPr>
              <a:t>As of February 1, 2023</a:t>
            </a:r>
            <a:endParaRPr lang="en-US" i="1" dirty="0">
              <a:latin typeface="+mj-lt"/>
            </a:endParaRPr>
          </a:p>
        </p:txBody>
      </p:sp>
    </p:spTree>
    <p:extLst>
      <p:ext uri="{BB962C8B-B14F-4D97-AF65-F5344CB8AC3E}">
        <p14:creationId xmlns:p14="http://schemas.microsoft.com/office/powerpoint/2010/main" val="406981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Membership statistics (by state)</a:t>
            </a:r>
          </a:p>
        </p:txBody>
      </p:sp>
      <p:graphicFrame>
        <p:nvGraphicFramePr>
          <p:cNvPr id="5" name="Table 4">
            <a:extLst>
              <a:ext uri="{FF2B5EF4-FFF2-40B4-BE49-F238E27FC236}">
                <a16:creationId xmlns:a16="http://schemas.microsoft.com/office/drawing/2014/main" id="{41DB74AF-240D-4C7D-82C9-2F7AD4149BB7}"/>
              </a:ext>
            </a:extLst>
          </p:cNvPr>
          <p:cNvGraphicFramePr>
            <a:graphicFrameLocks noGrp="1"/>
          </p:cNvGraphicFramePr>
          <p:nvPr>
            <p:extLst>
              <p:ext uri="{D42A27DB-BD31-4B8C-83A1-F6EECF244321}">
                <p14:modId xmlns:p14="http://schemas.microsoft.com/office/powerpoint/2010/main" val="2553605070"/>
              </p:ext>
            </p:extLst>
          </p:nvPr>
        </p:nvGraphicFramePr>
        <p:xfrm>
          <a:off x="1655024" y="1717140"/>
          <a:ext cx="3468913" cy="4634351"/>
        </p:xfrm>
        <a:graphic>
          <a:graphicData uri="http://schemas.openxmlformats.org/drawingml/2006/table">
            <a:tbl>
              <a:tblPr firstRow="1" firstCol="1" bandRow="1">
                <a:tableStyleId>{21E4AEA4-8DFA-4A89-87EB-49C32662AFE0}</a:tableStyleId>
              </a:tblPr>
              <a:tblGrid>
                <a:gridCol w="1784012">
                  <a:extLst>
                    <a:ext uri="{9D8B030D-6E8A-4147-A177-3AD203B41FA5}">
                      <a16:colId xmlns:a16="http://schemas.microsoft.com/office/drawing/2014/main" val="4114941186"/>
                    </a:ext>
                  </a:extLst>
                </a:gridCol>
                <a:gridCol w="1684901">
                  <a:extLst>
                    <a:ext uri="{9D8B030D-6E8A-4147-A177-3AD203B41FA5}">
                      <a16:colId xmlns:a16="http://schemas.microsoft.com/office/drawing/2014/main" val="2773697430"/>
                    </a:ext>
                  </a:extLst>
                </a:gridCol>
              </a:tblGrid>
              <a:tr h="661690">
                <a:tc>
                  <a:txBody>
                    <a:bodyPr/>
                    <a:lstStyle/>
                    <a:p>
                      <a:pPr marL="0" marR="0">
                        <a:lnSpc>
                          <a:spcPct val="107000"/>
                        </a:lnSpc>
                        <a:spcBef>
                          <a:spcPts val="0"/>
                        </a:spcBef>
                        <a:spcAft>
                          <a:spcPts val="0"/>
                        </a:spcAft>
                      </a:pPr>
                      <a:r>
                        <a:rPr lang="en-US" sz="1800" dirty="0">
                          <a:effectLst/>
                        </a:rPr>
                        <a:t>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756" marR="44756" marT="0" marB="0" anchor="ctr"/>
                </a:tc>
                <a:tc>
                  <a:txBody>
                    <a:bodyPr/>
                    <a:lstStyle/>
                    <a:p>
                      <a:pPr marL="0" marR="0" algn="r">
                        <a:lnSpc>
                          <a:spcPct val="107000"/>
                        </a:lnSpc>
                        <a:spcBef>
                          <a:spcPts val="0"/>
                        </a:spcBef>
                        <a:spcAft>
                          <a:spcPts val="0"/>
                        </a:spcAft>
                      </a:pPr>
                      <a:r>
                        <a:rPr lang="en-US" sz="1800" dirty="0">
                          <a:effectLst/>
                        </a:rPr>
                        <a:t>Member Count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756" marR="44756" marT="0" marB="0" anchor="ctr"/>
                </a:tc>
                <a:extLst>
                  <a:ext uri="{0D108BD9-81ED-4DB2-BD59-A6C34878D82A}">
                    <a16:rowId xmlns:a16="http://schemas.microsoft.com/office/drawing/2014/main" val="2081129803"/>
                  </a:ext>
                </a:extLst>
              </a:tr>
              <a:tr h="361151">
                <a:tc>
                  <a:txBody>
                    <a:bodyPr/>
                    <a:lstStyle/>
                    <a:p>
                      <a:pPr algn="l" rtl="0" fontAlgn="ctr"/>
                      <a:r>
                        <a:rPr lang="en-US" sz="1500" b="1" i="0" u="none" strike="noStrike">
                          <a:solidFill>
                            <a:srgbClr val="FFFFFF"/>
                          </a:solidFill>
                          <a:effectLst/>
                          <a:latin typeface="Calibri" panose="020F0502020204030204" pitchFamily="34" charset="0"/>
                        </a:rPr>
                        <a:t>Wisconsin</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271</a:t>
                      </a:r>
                    </a:p>
                  </a:txBody>
                  <a:tcPr marL="9525" marR="9525" marT="9525" marB="0" anchor="ctr"/>
                </a:tc>
                <a:extLst>
                  <a:ext uri="{0D108BD9-81ED-4DB2-BD59-A6C34878D82A}">
                    <a16:rowId xmlns:a16="http://schemas.microsoft.com/office/drawing/2014/main" val="57087568"/>
                  </a:ext>
                </a:extLst>
              </a:tr>
              <a:tr h="361151">
                <a:tc>
                  <a:txBody>
                    <a:bodyPr/>
                    <a:lstStyle/>
                    <a:p>
                      <a:pPr algn="l" rtl="0" fontAlgn="ctr"/>
                      <a:r>
                        <a:rPr lang="en-US" sz="1500" b="1" i="0" u="none" strike="noStrike">
                          <a:solidFill>
                            <a:srgbClr val="FFFFFF"/>
                          </a:solidFill>
                          <a:effectLst/>
                          <a:latin typeface="Calibri" panose="020F0502020204030204" pitchFamily="34" charset="0"/>
                        </a:rPr>
                        <a:t>Indiana</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250</a:t>
                      </a:r>
                    </a:p>
                  </a:txBody>
                  <a:tcPr marL="9525" marR="9525" marT="9525" marB="0" anchor="ctr"/>
                </a:tc>
                <a:extLst>
                  <a:ext uri="{0D108BD9-81ED-4DB2-BD59-A6C34878D82A}">
                    <a16:rowId xmlns:a16="http://schemas.microsoft.com/office/drawing/2014/main" val="2722957002"/>
                  </a:ext>
                </a:extLst>
              </a:tr>
              <a:tr h="361151">
                <a:tc>
                  <a:txBody>
                    <a:bodyPr/>
                    <a:lstStyle/>
                    <a:p>
                      <a:pPr algn="l" rtl="0" fontAlgn="ctr"/>
                      <a:r>
                        <a:rPr lang="en-US" sz="1500" b="1" i="0" u="none" strike="noStrike">
                          <a:solidFill>
                            <a:srgbClr val="FFFFFF"/>
                          </a:solidFill>
                          <a:effectLst/>
                          <a:latin typeface="Calibri" panose="020F0502020204030204" pitchFamily="34" charset="0"/>
                        </a:rPr>
                        <a:t>Ohio</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243</a:t>
                      </a:r>
                    </a:p>
                  </a:txBody>
                  <a:tcPr marL="9525" marR="9525" marT="9525" marB="0" anchor="ctr"/>
                </a:tc>
                <a:extLst>
                  <a:ext uri="{0D108BD9-81ED-4DB2-BD59-A6C34878D82A}">
                    <a16:rowId xmlns:a16="http://schemas.microsoft.com/office/drawing/2014/main" val="33184257"/>
                  </a:ext>
                </a:extLst>
              </a:tr>
              <a:tr h="361151">
                <a:tc>
                  <a:txBody>
                    <a:bodyPr/>
                    <a:lstStyle/>
                    <a:p>
                      <a:pPr algn="l" rtl="0" fontAlgn="ctr"/>
                      <a:r>
                        <a:rPr lang="en-US" sz="1500" b="1" i="0" u="none" strike="noStrike">
                          <a:solidFill>
                            <a:srgbClr val="FFFFFF"/>
                          </a:solidFill>
                          <a:effectLst/>
                          <a:latin typeface="Calibri" panose="020F0502020204030204" pitchFamily="34" charset="0"/>
                        </a:rPr>
                        <a:t>Michigan</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216</a:t>
                      </a:r>
                    </a:p>
                  </a:txBody>
                  <a:tcPr marL="9525" marR="9525" marT="9525" marB="0" anchor="ctr"/>
                </a:tc>
                <a:extLst>
                  <a:ext uri="{0D108BD9-81ED-4DB2-BD59-A6C34878D82A}">
                    <a16:rowId xmlns:a16="http://schemas.microsoft.com/office/drawing/2014/main" val="2928857818"/>
                  </a:ext>
                </a:extLst>
              </a:tr>
              <a:tr h="361151">
                <a:tc>
                  <a:txBody>
                    <a:bodyPr/>
                    <a:lstStyle/>
                    <a:p>
                      <a:pPr algn="l" rtl="0" fontAlgn="ctr"/>
                      <a:r>
                        <a:rPr lang="en-US" sz="1500" b="1" i="0" u="none" strike="noStrike">
                          <a:solidFill>
                            <a:srgbClr val="FFFFFF"/>
                          </a:solidFill>
                          <a:effectLst/>
                          <a:latin typeface="Calibri" panose="020F0502020204030204" pitchFamily="34" charset="0"/>
                        </a:rPr>
                        <a:t>Illinois</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185</a:t>
                      </a:r>
                    </a:p>
                  </a:txBody>
                  <a:tcPr marL="9525" marR="9525" marT="9525" marB="0" anchor="ctr"/>
                </a:tc>
                <a:extLst>
                  <a:ext uri="{0D108BD9-81ED-4DB2-BD59-A6C34878D82A}">
                    <a16:rowId xmlns:a16="http://schemas.microsoft.com/office/drawing/2014/main" val="1012998383"/>
                  </a:ext>
                </a:extLst>
              </a:tr>
              <a:tr h="361151">
                <a:tc>
                  <a:txBody>
                    <a:bodyPr/>
                    <a:lstStyle/>
                    <a:p>
                      <a:pPr algn="l" rtl="0" fontAlgn="ctr"/>
                      <a:r>
                        <a:rPr lang="en-US" sz="1500" b="1" i="0" u="none" strike="noStrike">
                          <a:solidFill>
                            <a:srgbClr val="FFFFFF"/>
                          </a:solidFill>
                          <a:effectLst/>
                          <a:latin typeface="Calibri" panose="020F0502020204030204" pitchFamily="34" charset="0"/>
                        </a:rPr>
                        <a:t>Missouri</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170</a:t>
                      </a:r>
                    </a:p>
                  </a:txBody>
                  <a:tcPr marL="9525" marR="9525" marT="9525" marB="0" anchor="ctr"/>
                </a:tc>
                <a:extLst>
                  <a:ext uri="{0D108BD9-81ED-4DB2-BD59-A6C34878D82A}">
                    <a16:rowId xmlns:a16="http://schemas.microsoft.com/office/drawing/2014/main" val="2505338135"/>
                  </a:ext>
                </a:extLst>
              </a:tr>
              <a:tr h="361151">
                <a:tc>
                  <a:txBody>
                    <a:bodyPr/>
                    <a:lstStyle/>
                    <a:p>
                      <a:pPr algn="l" rtl="0" fontAlgn="ctr"/>
                      <a:r>
                        <a:rPr lang="en-US" sz="1500" b="1" i="0" u="none" strike="noStrike">
                          <a:solidFill>
                            <a:srgbClr val="FFFFFF"/>
                          </a:solidFill>
                          <a:effectLst/>
                          <a:latin typeface="Calibri" panose="020F0502020204030204" pitchFamily="34" charset="0"/>
                        </a:rPr>
                        <a:t>Minnesota</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95</a:t>
                      </a:r>
                    </a:p>
                  </a:txBody>
                  <a:tcPr marL="9525" marR="9525" marT="9525" marB="0" anchor="ctr"/>
                </a:tc>
                <a:extLst>
                  <a:ext uri="{0D108BD9-81ED-4DB2-BD59-A6C34878D82A}">
                    <a16:rowId xmlns:a16="http://schemas.microsoft.com/office/drawing/2014/main" val="2370330429"/>
                  </a:ext>
                </a:extLst>
              </a:tr>
              <a:tr h="361151">
                <a:tc>
                  <a:txBody>
                    <a:bodyPr/>
                    <a:lstStyle/>
                    <a:p>
                      <a:pPr algn="l" rtl="0" fontAlgn="ctr"/>
                      <a:r>
                        <a:rPr lang="en-US" sz="1500" b="1" i="0" u="none" strike="noStrike">
                          <a:solidFill>
                            <a:srgbClr val="FFFFFF"/>
                          </a:solidFill>
                          <a:effectLst/>
                          <a:latin typeface="Calibri" panose="020F0502020204030204" pitchFamily="34" charset="0"/>
                        </a:rPr>
                        <a:t>Iowa</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275621769"/>
                  </a:ext>
                </a:extLst>
              </a:tr>
              <a:tr h="361151">
                <a:tc>
                  <a:txBody>
                    <a:bodyPr/>
                    <a:lstStyle/>
                    <a:p>
                      <a:pPr algn="l" rtl="0" fontAlgn="ctr"/>
                      <a:r>
                        <a:rPr lang="en-US" sz="1500" b="1" i="0" u="none" strike="noStrike">
                          <a:solidFill>
                            <a:srgbClr val="FFFFFF"/>
                          </a:solidFill>
                          <a:effectLst/>
                          <a:latin typeface="Calibri" panose="020F0502020204030204" pitchFamily="34" charset="0"/>
                        </a:rPr>
                        <a:t>West Virginia</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73</a:t>
                      </a:r>
                    </a:p>
                  </a:txBody>
                  <a:tcPr marL="9525" marR="9525" marT="9525" marB="0" anchor="ctr"/>
                </a:tc>
                <a:extLst>
                  <a:ext uri="{0D108BD9-81ED-4DB2-BD59-A6C34878D82A}">
                    <a16:rowId xmlns:a16="http://schemas.microsoft.com/office/drawing/2014/main" val="2263137978"/>
                  </a:ext>
                </a:extLst>
              </a:tr>
              <a:tr h="361151">
                <a:tc>
                  <a:txBody>
                    <a:bodyPr/>
                    <a:lstStyle/>
                    <a:p>
                      <a:pPr algn="l" rtl="0" fontAlgn="ctr"/>
                      <a:r>
                        <a:rPr lang="en-US" sz="1500" b="1" i="0" u="none" strike="noStrike">
                          <a:solidFill>
                            <a:srgbClr val="FFFFFF"/>
                          </a:solidFill>
                          <a:effectLst/>
                          <a:latin typeface="Calibri" panose="020F0502020204030204" pitchFamily="34" charset="0"/>
                        </a:rPr>
                        <a:t>Other</a:t>
                      </a:r>
                    </a:p>
                  </a:txBody>
                  <a:tcPr marL="9525" marR="9525" marT="9525" marB="0" anchor="ctr"/>
                </a:tc>
                <a:tc>
                  <a:txBody>
                    <a:bodyPr/>
                    <a:lstStyle/>
                    <a:p>
                      <a:pPr algn="r" rtl="0" fontAlgn="ctr"/>
                      <a:r>
                        <a:rPr lang="en-US" sz="1500" b="0" i="0" u="none" strike="noStrike" dirty="0">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1285290069"/>
                  </a:ext>
                </a:extLst>
              </a:tr>
              <a:tr h="361151">
                <a:tc>
                  <a:txBody>
                    <a:bodyPr/>
                    <a:lstStyle/>
                    <a:p>
                      <a:pPr marL="0" marR="0">
                        <a:lnSpc>
                          <a:spcPct val="107000"/>
                        </a:lnSpc>
                        <a:spcBef>
                          <a:spcPts val="0"/>
                        </a:spcBef>
                        <a:spcAft>
                          <a:spcPts val="0"/>
                        </a:spcAft>
                      </a:pPr>
                      <a:r>
                        <a:rPr lang="en-US" sz="1500" b="1" dirty="0" smtClean="0">
                          <a:effectLst/>
                        </a:rPr>
                        <a:t>TOTAL</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756" marR="44756" marT="0" marB="0" anchor="ctr"/>
                </a:tc>
                <a:tc>
                  <a:txBody>
                    <a:bodyPr/>
                    <a:lstStyle/>
                    <a:p>
                      <a:pPr marL="0" marR="0" algn="r">
                        <a:lnSpc>
                          <a:spcPct val="107000"/>
                        </a:lnSpc>
                        <a:spcBef>
                          <a:spcPts val="0"/>
                        </a:spcBef>
                        <a:spcAft>
                          <a:spcPts val="0"/>
                        </a:spcAft>
                      </a:pPr>
                      <a:r>
                        <a:rPr lang="en-US" sz="1500" dirty="0" smtClean="0">
                          <a:effectLst/>
                        </a:rPr>
                        <a:t>1,627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756" marR="44756" marT="0" marB="0" anchor="ctr"/>
                </a:tc>
                <a:extLst>
                  <a:ext uri="{0D108BD9-81ED-4DB2-BD59-A6C34878D82A}">
                    <a16:rowId xmlns:a16="http://schemas.microsoft.com/office/drawing/2014/main" val="1179269903"/>
                  </a:ext>
                </a:extLst>
              </a:tr>
            </a:tbl>
          </a:graphicData>
        </a:graphic>
      </p:graphicFrame>
      <p:sp>
        <p:nvSpPr>
          <p:cNvPr id="7" name="TextBox 6">
            <a:extLst>
              <a:ext uri="{FF2B5EF4-FFF2-40B4-BE49-F238E27FC236}">
                <a16:creationId xmlns:a16="http://schemas.microsoft.com/office/drawing/2014/main" id="{2293BD65-D16D-4E38-9E45-F6549CBB6454}"/>
              </a:ext>
            </a:extLst>
          </p:cNvPr>
          <p:cNvSpPr txBox="1"/>
          <p:nvPr/>
        </p:nvSpPr>
        <p:spPr>
          <a:xfrm>
            <a:off x="1655024" y="1372132"/>
            <a:ext cx="2181514" cy="369332"/>
          </a:xfrm>
          <a:prstGeom prst="rect">
            <a:avLst/>
          </a:prstGeom>
          <a:noFill/>
        </p:spPr>
        <p:txBody>
          <a:bodyPr wrap="square" rtlCol="0">
            <a:spAutoFit/>
          </a:bodyPr>
          <a:lstStyle/>
          <a:p>
            <a:r>
              <a:rPr lang="en-US" dirty="0"/>
              <a:t>Members by State</a:t>
            </a:r>
          </a:p>
        </p:txBody>
      </p:sp>
      <p:graphicFrame>
        <p:nvGraphicFramePr>
          <p:cNvPr id="8" name="Table 7">
            <a:extLst>
              <a:ext uri="{FF2B5EF4-FFF2-40B4-BE49-F238E27FC236}">
                <a16:creationId xmlns:a16="http://schemas.microsoft.com/office/drawing/2014/main" id="{8551C9F5-B87A-46E4-8BC5-85EF22C12885}"/>
              </a:ext>
            </a:extLst>
          </p:cNvPr>
          <p:cNvGraphicFramePr>
            <a:graphicFrameLocks noGrp="1"/>
          </p:cNvGraphicFramePr>
          <p:nvPr>
            <p:extLst>
              <p:ext uri="{D42A27DB-BD31-4B8C-83A1-F6EECF244321}">
                <p14:modId xmlns:p14="http://schemas.microsoft.com/office/powerpoint/2010/main" val="3117449364"/>
              </p:ext>
            </p:extLst>
          </p:nvPr>
        </p:nvGraphicFramePr>
        <p:xfrm>
          <a:off x="5674289" y="1717140"/>
          <a:ext cx="3468913" cy="4634351"/>
        </p:xfrm>
        <a:graphic>
          <a:graphicData uri="http://schemas.openxmlformats.org/drawingml/2006/table">
            <a:tbl>
              <a:tblPr firstRow="1" firstCol="1" bandRow="1">
                <a:tableStyleId>{21E4AEA4-8DFA-4A89-87EB-49C32662AFE0}</a:tableStyleId>
              </a:tblPr>
              <a:tblGrid>
                <a:gridCol w="1784012">
                  <a:extLst>
                    <a:ext uri="{9D8B030D-6E8A-4147-A177-3AD203B41FA5}">
                      <a16:colId xmlns:a16="http://schemas.microsoft.com/office/drawing/2014/main" val="4114941186"/>
                    </a:ext>
                  </a:extLst>
                </a:gridCol>
                <a:gridCol w="1684901">
                  <a:extLst>
                    <a:ext uri="{9D8B030D-6E8A-4147-A177-3AD203B41FA5}">
                      <a16:colId xmlns:a16="http://schemas.microsoft.com/office/drawing/2014/main" val="2773697430"/>
                    </a:ext>
                  </a:extLst>
                </a:gridCol>
              </a:tblGrid>
              <a:tr h="661690">
                <a:tc>
                  <a:txBody>
                    <a:bodyPr/>
                    <a:lstStyle/>
                    <a:p>
                      <a:pPr marL="0" marR="0">
                        <a:lnSpc>
                          <a:spcPct val="107000"/>
                        </a:lnSpc>
                        <a:spcBef>
                          <a:spcPts val="0"/>
                        </a:spcBef>
                        <a:spcAft>
                          <a:spcPts val="0"/>
                        </a:spcAft>
                      </a:pPr>
                      <a:r>
                        <a:rPr lang="en-US" sz="1800" dirty="0">
                          <a:effectLst/>
                        </a:rPr>
                        <a:t>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756" marR="44756" marT="0" marB="0" anchor="ctr"/>
                </a:tc>
                <a:tc>
                  <a:txBody>
                    <a:bodyPr/>
                    <a:lstStyle/>
                    <a:p>
                      <a:pPr marL="0" marR="0" algn="r">
                        <a:lnSpc>
                          <a:spcPct val="107000"/>
                        </a:lnSpc>
                        <a:spcBef>
                          <a:spcPts val="0"/>
                        </a:spcBef>
                        <a:spcAft>
                          <a:spcPts val="0"/>
                        </a:spcAft>
                      </a:pPr>
                      <a:r>
                        <a:rPr lang="en-US" sz="1800" dirty="0">
                          <a:effectLst/>
                        </a:rPr>
                        <a:t>Member Count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756" marR="44756" marT="0" marB="0" anchor="ctr"/>
                </a:tc>
                <a:extLst>
                  <a:ext uri="{0D108BD9-81ED-4DB2-BD59-A6C34878D82A}">
                    <a16:rowId xmlns:a16="http://schemas.microsoft.com/office/drawing/2014/main" val="2081129803"/>
                  </a:ext>
                </a:extLst>
              </a:tr>
              <a:tr h="361151">
                <a:tc>
                  <a:txBody>
                    <a:bodyPr/>
                    <a:lstStyle/>
                    <a:p>
                      <a:pPr algn="l" rtl="0" fontAlgn="ctr"/>
                      <a:r>
                        <a:rPr lang="en-US" sz="1500" b="1" i="0" u="none" strike="noStrike">
                          <a:solidFill>
                            <a:srgbClr val="FFFFFF"/>
                          </a:solidFill>
                          <a:effectLst/>
                          <a:latin typeface="Calibri" panose="020F0502020204030204" pitchFamily="34" charset="0"/>
                        </a:rPr>
                        <a:t>Indiana</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22</a:t>
                      </a:r>
                    </a:p>
                  </a:txBody>
                  <a:tcPr marL="9525" marR="9525" marT="9525" marB="0" anchor="ctr"/>
                </a:tc>
                <a:extLst>
                  <a:ext uri="{0D108BD9-81ED-4DB2-BD59-A6C34878D82A}">
                    <a16:rowId xmlns:a16="http://schemas.microsoft.com/office/drawing/2014/main" val="57087568"/>
                  </a:ext>
                </a:extLst>
              </a:tr>
              <a:tr h="361151">
                <a:tc>
                  <a:txBody>
                    <a:bodyPr/>
                    <a:lstStyle/>
                    <a:p>
                      <a:pPr algn="l" rtl="0" fontAlgn="ctr"/>
                      <a:r>
                        <a:rPr lang="en-US" sz="1500" b="1" i="0" u="none" strike="noStrike">
                          <a:solidFill>
                            <a:srgbClr val="FFFFFF"/>
                          </a:solidFill>
                          <a:effectLst/>
                          <a:latin typeface="Calibri" panose="020F0502020204030204" pitchFamily="34" charset="0"/>
                        </a:rPr>
                        <a:t>Missouri</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20</a:t>
                      </a:r>
                    </a:p>
                  </a:txBody>
                  <a:tcPr marL="9525" marR="9525" marT="9525" marB="0" anchor="ctr"/>
                </a:tc>
                <a:extLst>
                  <a:ext uri="{0D108BD9-81ED-4DB2-BD59-A6C34878D82A}">
                    <a16:rowId xmlns:a16="http://schemas.microsoft.com/office/drawing/2014/main" val="2722957002"/>
                  </a:ext>
                </a:extLst>
              </a:tr>
              <a:tr h="361151">
                <a:tc>
                  <a:txBody>
                    <a:bodyPr/>
                    <a:lstStyle/>
                    <a:p>
                      <a:pPr algn="l" rtl="0" fontAlgn="ctr"/>
                      <a:r>
                        <a:rPr lang="en-US" sz="1500" b="1" i="0" u="none" strike="noStrike">
                          <a:solidFill>
                            <a:srgbClr val="FFFFFF"/>
                          </a:solidFill>
                          <a:effectLst/>
                          <a:latin typeface="Calibri" panose="020F0502020204030204" pitchFamily="34" charset="0"/>
                        </a:rPr>
                        <a:t>Ohio</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20</a:t>
                      </a:r>
                    </a:p>
                  </a:txBody>
                  <a:tcPr marL="9525" marR="9525" marT="9525" marB="0" anchor="ctr"/>
                </a:tc>
                <a:extLst>
                  <a:ext uri="{0D108BD9-81ED-4DB2-BD59-A6C34878D82A}">
                    <a16:rowId xmlns:a16="http://schemas.microsoft.com/office/drawing/2014/main" val="33184257"/>
                  </a:ext>
                </a:extLst>
              </a:tr>
              <a:tr h="361151">
                <a:tc>
                  <a:txBody>
                    <a:bodyPr/>
                    <a:lstStyle/>
                    <a:p>
                      <a:pPr algn="l" rtl="0" fontAlgn="ctr"/>
                      <a:r>
                        <a:rPr lang="en-US" sz="1500" b="1" i="0" u="none" strike="noStrike">
                          <a:solidFill>
                            <a:srgbClr val="FFFFFF"/>
                          </a:solidFill>
                          <a:effectLst/>
                          <a:latin typeface="Calibri" panose="020F0502020204030204" pitchFamily="34" charset="0"/>
                        </a:rPr>
                        <a:t>Wisconsin</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20</a:t>
                      </a:r>
                    </a:p>
                  </a:txBody>
                  <a:tcPr marL="9525" marR="9525" marT="9525" marB="0" anchor="ctr"/>
                </a:tc>
                <a:extLst>
                  <a:ext uri="{0D108BD9-81ED-4DB2-BD59-A6C34878D82A}">
                    <a16:rowId xmlns:a16="http://schemas.microsoft.com/office/drawing/2014/main" val="2928857818"/>
                  </a:ext>
                </a:extLst>
              </a:tr>
              <a:tr h="361151">
                <a:tc>
                  <a:txBody>
                    <a:bodyPr/>
                    <a:lstStyle/>
                    <a:p>
                      <a:pPr algn="l" rtl="0" fontAlgn="ctr"/>
                      <a:r>
                        <a:rPr lang="en-US" sz="1500" b="1" i="0" u="none" strike="noStrike">
                          <a:solidFill>
                            <a:srgbClr val="FFFFFF"/>
                          </a:solidFill>
                          <a:effectLst/>
                          <a:latin typeface="Calibri" panose="020F0502020204030204" pitchFamily="34" charset="0"/>
                        </a:rPr>
                        <a:t>Michigan</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19</a:t>
                      </a:r>
                    </a:p>
                  </a:txBody>
                  <a:tcPr marL="9525" marR="9525" marT="9525" marB="0" anchor="ctr"/>
                </a:tc>
                <a:extLst>
                  <a:ext uri="{0D108BD9-81ED-4DB2-BD59-A6C34878D82A}">
                    <a16:rowId xmlns:a16="http://schemas.microsoft.com/office/drawing/2014/main" val="1012998383"/>
                  </a:ext>
                </a:extLst>
              </a:tr>
              <a:tr h="361151">
                <a:tc>
                  <a:txBody>
                    <a:bodyPr/>
                    <a:lstStyle/>
                    <a:p>
                      <a:pPr algn="l" rtl="0" fontAlgn="ctr"/>
                      <a:r>
                        <a:rPr lang="en-US" sz="1500" b="1" i="0" u="none" strike="noStrike">
                          <a:solidFill>
                            <a:srgbClr val="FFFFFF"/>
                          </a:solidFill>
                          <a:effectLst/>
                          <a:latin typeface="Calibri" panose="020F0502020204030204" pitchFamily="34" charset="0"/>
                        </a:rPr>
                        <a:t>Illinois</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18</a:t>
                      </a:r>
                    </a:p>
                  </a:txBody>
                  <a:tcPr marL="9525" marR="9525" marT="9525" marB="0" anchor="ctr"/>
                </a:tc>
                <a:extLst>
                  <a:ext uri="{0D108BD9-81ED-4DB2-BD59-A6C34878D82A}">
                    <a16:rowId xmlns:a16="http://schemas.microsoft.com/office/drawing/2014/main" val="2505338135"/>
                  </a:ext>
                </a:extLst>
              </a:tr>
              <a:tr h="361151">
                <a:tc>
                  <a:txBody>
                    <a:bodyPr/>
                    <a:lstStyle/>
                    <a:p>
                      <a:pPr algn="l" rtl="0" fontAlgn="ctr"/>
                      <a:r>
                        <a:rPr lang="en-US" sz="1500" b="1" i="0" u="none" strike="noStrike">
                          <a:solidFill>
                            <a:srgbClr val="FFFFFF"/>
                          </a:solidFill>
                          <a:effectLst/>
                          <a:latin typeface="Calibri" panose="020F0502020204030204" pitchFamily="34" charset="0"/>
                        </a:rPr>
                        <a:t>Iowa</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val="2370330429"/>
                  </a:ext>
                </a:extLst>
              </a:tr>
              <a:tr h="361151">
                <a:tc>
                  <a:txBody>
                    <a:bodyPr/>
                    <a:lstStyle/>
                    <a:p>
                      <a:pPr algn="l" rtl="0" fontAlgn="ctr"/>
                      <a:r>
                        <a:rPr lang="en-US" sz="1500" b="1" i="0" u="none" strike="noStrike">
                          <a:solidFill>
                            <a:srgbClr val="FFFFFF"/>
                          </a:solidFill>
                          <a:effectLst/>
                          <a:latin typeface="Calibri" panose="020F0502020204030204" pitchFamily="34" charset="0"/>
                        </a:rPr>
                        <a:t>Minnesota</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2275621769"/>
                  </a:ext>
                </a:extLst>
              </a:tr>
              <a:tr h="361151">
                <a:tc>
                  <a:txBody>
                    <a:bodyPr/>
                    <a:lstStyle/>
                    <a:p>
                      <a:pPr algn="l" rtl="0" fontAlgn="ctr"/>
                      <a:r>
                        <a:rPr lang="en-US" sz="1500" b="1" i="0" u="none" strike="noStrike">
                          <a:solidFill>
                            <a:srgbClr val="FFFFFF"/>
                          </a:solidFill>
                          <a:effectLst/>
                          <a:latin typeface="Calibri" panose="020F0502020204030204" pitchFamily="34" charset="0"/>
                        </a:rPr>
                        <a:t>West Virginia</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2263137978"/>
                  </a:ext>
                </a:extLst>
              </a:tr>
              <a:tr h="361151">
                <a:tc>
                  <a:txBody>
                    <a:bodyPr/>
                    <a:lstStyle/>
                    <a:p>
                      <a:pPr algn="l" rtl="0" fontAlgn="ctr"/>
                      <a:r>
                        <a:rPr lang="en-US" sz="1500" b="1" i="0" u="none" strike="noStrike">
                          <a:solidFill>
                            <a:srgbClr val="FFFFFF"/>
                          </a:solidFill>
                          <a:effectLst/>
                          <a:latin typeface="Calibri" panose="020F0502020204030204" pitchFamily="34" charset="0"/>
                        </a:rPr>
                        <a:t>Other</a:t>
                      </a:r>
                    </a:p>
                  </a:txBody>
                  <a:tcPr marL="9525" marR="9525" marT="9525" marB="0" anchor="ctr"/>
                </a:tc>
                <a:tc>
                  <a:txBody>
                    <a:bodyPr/>
                    <a:lstStyle/>
                    <a:p>
                      <a:pPr algn="r" rtl="0" fontAlgn="ctr"/>
                      <a:r>
                        <a:rPr lang="en-US" sz="15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1285290069"/>
                  </a:ext>
                </a:extLst>
              </a:tr>
              <a:tr h="361151">
                <a:tc>
                  <a:txBody>
                    <a:bodyPr/>
                    <a:lstStyle/>
                    <a:p>
                      <a:pPr algn="l" rtl="0" fontAlgn="ctr"/>
                      <a:r>
                        <a:rPr lang="en-US" sz="1500" b="1" i="0" u="none" strike="noStrike">
                          <a:solidFill>
                            <a:srgbClr val="FFFFFF"/>
                          </a:solidFill>
                          <a:effectLst/>
                          <a:latin typeface="Calibri" panose="020F0502020204030204" pitchFamily="34" charset="0"/>
                        </a:rPr>
                        <a:t>TOTAL</a:t>
                      </a:r>
                    </a:p>
                  </a:txBody>
                  <a:tcPr marL="9525" marR="9525" marT="9525" marB="0" anchor="ctr"/>
                </a:tc>
                <a:tc>
                  <a:txBody>
                    <a:bodyPr/>
                    <a:lstStyle/>
                    <a:p>
                      <a:pPr algn="r" rtl="0" fontAlgn="ctr"/>
                      <a:r>
                        <a:rPr lang="en-US" sz="1500" b="0" i="0" u="none" strike="noStrike" dirty="0">
                          <a:solidFill>
                            <a:srgbClr val="000000"/>
                          </a:solidFill>
                          <a:effectLst/>
                          <a:latin typeface="Calibri" panose="020F0502020204030204" pitchFamily="34" charset="0"/>
                        </a:rPr>
                        <a:t>151</a:t>
                      </a:r>
                    </a:p>
                  </a:txBody>
                  <a:tcPr marL="9525" marR="9525" marT="9525" marB="0" anchor="ctr"/>
                </a:tc>
                <a:extLst>
                  <a:ext uri="{0D108BD9-81ED-4DB2-BD59-A6C34878D82A}">
                    <a16:rowId xmlns:a16="http://schemas.microsoft.com/office/drawing/2014/main" val="1179269903"/>
                  </a:ext>
                </a:extLst>
              </a:tr>
            </a:tbl>
          </a:graphicData>
        </a:graphic>
      </p:graphicFrame>
      <p:sp>
        <p:nvSpPr>
          <p:cNvPr id="9" name="TextBox 8">
            <a:extLst>
              <a:ext uri="{FF2B5EF4-FFF2-40B4-BE49-F238E27FC236}">
                <a16:creationId xmlns:a16="http://schemas.microsoft.com/office/drawing/2014/main" id="{8D54C00C-CD05-4D80-AD2E-E7CC7819803D}"/>
              </a:ext>
            </a:extLst>
          </p:cNvPr>
          <p:cNvSpPr txBox="1"/>
          <p:nvPr/>
        </p:nvSpPr>
        <p:spPr>
          <a:xfrm>
            <a:off x="5710114" y="1372132"/>
            <a:ext cx="2041336" cy="369332"/>
          </a:xfrm>
          <a:prstGeom prst="rect">
            <a:avLst/>
          </a:prstGeom>
          <a:noFill/>
        </p:spPr>
        <p:txBody>
          <a:bodyPr wrap="square" rtlCol="0">
            <a:spAutoFit/>
          </a:bodyPr>
          <a:lstStyle/>
          <a:p>
            <a:r>
              <a:rPr lang="en-US" dirty="0"/>
              <a:t>Bundles by State</a:t>
            </a:r>
          </a:p>
        </p:txBody>
      </p:sp>
      <p:sp>
        <p:nvSpPr>
          <p:cNvPr id="10" name="TextBox 9"/>
          <p:cNvSpPr txBox="1"/>
          <p:nvPr/>
        </p:nvSpPr>
        <p:spPr>
          <a:xfrm>
            <a:off x="1627321" y="6356349"/>
            <a:ext cx="3720230" cy="369332"/>
          </a:xfrm>
          <a:prstGeom prst="rect">
            <a:avLst/>
          </a:prstGeom>
          <a:noFill/>
        </p:spPr>
        <p:txBody>
          <a:bodyPr wrap="square" rtlCol="0">
            <a:spAutoFit/>
          </a:bodyPr>
          <a:lstStyle/>
          <a:p>
            <a:r>
              <a:rPr lang="en-US" i="1" dirty="0" smtClean="0">
                <a:latin typeface="+mj-lt"/>
              </a:rPr>
              <a:t>As of February 1, 2023</a:t>
            </a:r>
            <a:endParaRPr lang="en-US" i="1" dirty="0">
              <a:latin typeface="+mj-lt"/>
            </a:endParaRPr>
          </a:p>
        </p:txBody>
      </p:sp>
    </p:spTree>
    <p:extLst>
      <p:ext uri="{BB962C8B-B14F-4D97-AF65-F5344CB8AC3E}">
        <p14:creationId xmlns:p14="http://schemas.microsoft.com/office/powerpoint/2010/main" val="2517755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a:t>MASFAA Member Services</a:t>
            </a:r>
          </a:p>
        </p:txBody>
      </p:sp>
      <p:sp>
        <p:nvSpPr>
          <p:cNvPr id="6" name="Content Placeholder 5"/>
          <p:cNvSpPr>
            <a:spLocks noGrp="1"/>
          </p:cNvSpPr>
          <p:nvPr>
            <p:ph sz="half" idx="4294967295"/>
          </p:nvPr>
        </p:nvSpPr>
        <p:spPr>
          <a:xfrm>
            <a:off x="1277652" y="1587500"/>
            <a:ext cx="5589588" cy="4413250"/>
          </a:xfrm>
        </p:spPr>
        <p:txBody>
          <a:bodyPr>
            <a:normAutofit/>
          </a:bodyPr>
          <a:lstStyle/>
          <a:p>
            <a:pPr marL="285750" indent="-285750">
              <a:lnSpc>
                <a:spcPct val="100000"/>
              </a:lnSpc>
            </a:pPr>
            <a:r>
              <a:rPr lang="en-US" sz="2600" dirty="0">
                <a:latin typeface="+mj-lt"/>
              </a:rPr>
              <a:t>Website</a:t>
            </a:r>
          </a:p>
          <a:p>
            <a:pPr marL="285750" indent="-285750">
              <a:lnSpc>
                <a:spcPct val="100000"/>
              </a:lnSpc>
            </a:pPr>
            <a:r>
              <a:rPr lang="en-US" sz="2600" dirty="0">
                <a:latin typeface="+mj-lt"/>
              </a:rPr>
              <a:t>MASFAA Matters Webinar Series</a:t>
            </a:r>
          </a:p>
          <a:p>
            <a:pPr marL="285750" indent="-285750">
              <a:lnSpc>
                <a:spcPct val="100000"/>
              </a:lnSpc>
            </a:pPr>
            <a:r>
              <a:rPr lang="en-US" sz="2600" dirty="0">
                <a:latin typeface="+mj-lt"/>
              </a:rPr>
              <a:t>MASFAA Moments Newsletter </a:t>
            </a:r>
          </a:p>
          <a:p>
            <a:pPr marL="285750" indent="-285750">
              <a:lnSpc>
                <a:spcPct val="100000"/>
              </a:lnSpc>
            </a:pPr>
            <a:r>
              <a:rPr lang="en-US" sz="2600" dirty="0">
                <a:latin typeface="+mj-lt"/>
              </a:rPr>
              <a:t>Mentoring Program - NEW</a:t>
            </a:r>
          </a:p>
          <a:p>
            <a:pPr marL="285750" indent="-285750">
              <a:lnSpc>
                <a:spcPct val="100000"/>
              </a:lnSpc>
            </a:pPr>
            <a:r>
              <a:rPr lang="en-US" sz="2600" dirty="0">
                <a:latin typeface="+mj-lt"/>
              </a:rPr>
              <a:t>Summer Institute and Leadership Symposium</a:t>
            </a:r>
          </a:p>
          <a:p>
            <a:endParaRPr lang="en-US" sz="2800" dirty="0"/>
          </a:p>
        </p:txBody>
      </p:sp>
      <p:sp>
        <p:nvSpPr>
          <p:cNvPr id="7" name="Content Placeholder 6"/>
          <p:cNvSpPr>
            <a:spLocks noGrp="1"/>
          </p:cNvSpPr>
          <p:nvPr>
            <p:ph sz="half" idx="4294967295"/>
          </p:nvPr>
        </p:nvSpPr>
        <p:spPr>
          <a:xfrm>
            <a:off x="6602413" y="1587500"/>
            <a:ext cx="5589587" cy="4413250"/>
          </a:xfrm>
        </p:spPr>
        <p:txBody>
          <a:bodyPr>
            <a:noAutofit/>
          </a:bodyPr>
          <a:lstStyle/>
          <a:p>
            <a:pPr marL="285750" indent="-285750">
              <a:lnSpc>
                <a:spcPct val="100000"/>
              </a:lnSpc>
            </a:pPr>
            <a:r>
              <a:rPr lang="en-US" sz="2600" dirty="0">
                <a:latin typeface="+mj-lt"/>
              </a:rPr>
              <a:t>Listserv (Legislative Updates, </a:t>
            </a:r>
            <a:br>
              <a:rPr lang="en-US" sz="2600" dirty="0">
                <a:latin typeface="+mj-lt"/>
              </a:rPr>
            </a:br>
            <a:r>
              <a:rPr lang="en-US" sz="2600" dirty="0">
                <a:latin typeface="+mj-lt"/>
              </a:rPr>
              <a:t>Job Postings)</a:t>
            </a:r>
          </a:p>
          <a:p>
            <a:pPr marL="285750" indent="-285750">
              <a:lnSpc>
                <a:spcPct val="100000"/>
              </a:lnSpc>
            </a:pPr>
            <a:r>
              <a:rPr lang="en-US" sz="2600" dirty="0">
                <a:latin typeface="+mj-lt"/>
              </a:rPr>
              <a:t>Social Media: Facebook, Twitter, You Tube Channel</a:t>
            </a:r>
          </a:p>
          <a:p>
            <a:pPr marL="285750" indent="-285750">
              <a:lnSpc>
                <a:spcPct val="100000"/>
              </a:lnSpc>
            </a:pPr>
            <a:r>
              <a:rPr lang="en-US" sz="2600" dirty="0">
                <a:latin typeface="+mj-lt"/>
              </a:rPr>
              <a:t>MASFAA Me Up! Podcast</a:t>
            </a:r>
          </a:p>
          <a:p>
            <a:pPr marL="285750" indent="-285750">
              <a:lnSpc>
                <a:spcPct val="100000"/>
              </a:lnSpc>
            </a:pPr>
            <a:r>
              <a:rPr lang="en-US" sz="2600" dirty="0">
                <a:latin typeface="+mj-lt"/>
              </a:rPr>
              <a:t>Career Development &amp; Networking</a:t>
            </a:r>
          </a:p>
          <a:p>
            <a:pPr marL="285750" indent="-285750">
              <a:lnSpc>
                <a:spcPct val="100000"/>
              </a:lnSpc>
            </a:pPr>
            <a:r>
              <a:rPr lang="en-US" sz="2600" dirty="0">
                <a:latin typeface="+mj-lt"/>
              </a:rPr>
              <a:t>Professional Training and Conferences</a:t>
            </a:r>
          </a:p>
          <a:p>
            <a:endParaRPr lang="en-US" sz="2800" dirty="0"/>
          </a:p>
        </p:txBody>
      </p:sp>
    </p:spTree>
    <p:extLst>
      <p:ext uri="{BB962C8B-B14F-4D97-AF65-F5344CB8AC3E}">
        <p14:creationId xmlns:p14="http://schemas.microsoft.com/office/powerpoint/2010/main" val="3845320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EE9C-0ECF-47CE-913C-012AD356D260}"/>
              </a:ext>
            </a:extLst>
          </p:cNvPr>
          <p:cNvSpPr>
            <a:spLocks noGrp="1"/>
          </p:cNvSpPr>
          <p:nvPr>
            <p:ph type="ctrTitle"/>
          </p:nvPr>
        </p:nvSpPr>
        <p:spPr/>
        <p:txBody>
          <a:bodyPr>
            <a:noAutofit/>
          </a:bodyPr>
          <a:lstStyle/>
          <a:p>
            <a:r>
              <a:rPr lang="en-US" sz="4400" dirty="0"/>
              <a:t>MASFAA State Leadership Award</a:t>
            </a:r>
          </a:p>
        </p:txBody>
      </p:sp>
      <p:sp>
        <p:nvSpPr>
          <p:cNvPr id="3" name="Content Placeholder 2">
            <a:extLst>
              <a:ext uri="{FF2B5EF4-FFF2-40B4-BE49-F238E27FC236}">
                <a16:creationId xmlns:a16="http://schemas.microsoft.com/office/drawing/2014/main" id="{24FF0935-313D-4059-AD83-202C9719091E}"/>
              </a:ext>
            </a:extLst>
          </p:cNvPr>
          <p:cNvSpPr>
            <a:spLocks noGrp="1"/>
          </p:cNvSpPr>
          <p:nvPr>
            <p:ph idx="4294967295"/>
          </p:nvPr>
        </p:nvSpPr>
        <p:spPr>
          <a:xfrm>
            <a:off x="1627322" y="1447799"/>
            <a:ext cx="9671156" cy="4908549"/>
          </a:xfrm>
        </p:spPr>
        <p:txBody>
          <a:bodyPr>
            <a:noAutofit/>
          </a:bodyPr>
          <a:lstStyle/>
          <a:p>
            <a:pPr marL="285750" indent="-285750">
              <a:lnSpc>
                <a:spcPct val="100000"/>
              </a:lnSpc>
            </a:pPr>
            <a:r>
              <a:rPr lang="en-US" sz="2300" dirty="0">
                <a:latin typeface="+mj-lt"/>
              </a:rPr>
              <a:t>The State Leadership Award is presented annually to recognize the outstanding leadership of a member from each of the 9 states within MASFAA. </a:t>
            </a:r>
          </a:p>
          <a:p>
            <a:pPr marL="285750" indent="-285750">
              <a:lnSpc>
                <a:spcPct val="100000"/>
              </a:lnSpc>
            </a:pPr>
            <a:r>
              <a:rPr lang="en-US" sz="2300" dirty="0">
                <a:latin typeface="+mj-lt"/>
              </a:rPr>
              <a:t>The recipients, who must be current MASFAA members, must have made outstanding contributions to the financial aid profession at the state and regional levels over a sustained period of time, i.e., seven years or more. </a:t>
            </a:r>
          </a:p>
          <a:p>
            <a:pPr marL="285750" indent="-285750">
              <a:lnSpc>
                <a:spcPct val="100000"/>
              </a:lnSpc>
            </a:pPr>
            <a:r>
              <a:rPr lang="en-US" sz="2300" dirty="0">
                <a:latin typeface="+mj-lt"/>
              </a:rPr>
              <a:t>Leadership at the regional level is not the only criterion for this award, and the selection process will not be limited to current state elected leaders. </a:t>
            </a:r>
          </a:p>
          <a:p>
            <a:pPr marL="285750" indent="-285750">
              <a:lnSpc>
                <a:spcPct val="100000"/>
              </a:lnSpc>
            </a:pPr>
            <a:r>
              <a:rPr lang="en-US" sz="2300" dirty="0">
                <a:latin typeface="+mj-lt"/>
              </a:rPr>
              <a:t>The individuals selected for this award must exhibit high integrity and character; have shown creative leadership; have inspired and encouraged others to participate actively in professional development activities; have sustained active involvement in professional organizations, and have supported the goals and objectives of MASFAA</a:t>
            </a:r>
          </a:p>
        </p:txBody>
      </p:sp>
    </p:spTree>
    <p:extLst>
      <p:ext uri="{BB962C8B-B14F-4D97-AF65-F5344CB8AC3E}">
        <p14:creationId xmlns:p14="http://schemas.microsoft.com/office/powerpoint/2010/main" val="219458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EE9C-0ECF-47CE-913C-012AD356D260}"/>
              </a:ext>
            </a:extLst>
          </p:cNvPr>
          <p:cNvSpPr>
            <a:spLocks noGrp="1"/>
          </p:cNvSpPr>
          <p:nvPr>
            <p:ph type="ctrTitle"/>
          </p:nvPr>
        </p:nvSpPr>
        <p:spPr>
          <a:xfrm>
            <a:off x="1648661" y="339645"/>
            <a:ext cx="10113030" cy="1276213"/>
          </a:xfrm>
        </p:spPr>
        <p:txBody>
          <a:bodyPr/>
          <a:lstStyle/>
          <a:p>
            <a:r>
              <a:rPr lang="en-US" sz="4400" dirty="0"/>
              <a:t>2021-2022 MASFAA State Leadership Award for </a:t>
            </a:r>
            <a:r>
              <a:rPr lang="en-US" sz="4400" dirty="0" smtClean="0"/>
              <a:t>MICHIGAN</a:t>
            </a:r>
            <a:endParaRPr lang="en-US" sz="4400" dirty="0"/>
          </a:p>
        </p:txBody>
      </p:sp>
      <p:sp>
        <p:nvSpPr>
          <p:cNvPr id="3" name="Content Placeholder 2">
            <a:extLst>
              <a:ext uri="{FF2B5EF4-FFF2-40B4-BE49-F238E27FC236}">
                <a16:creationId xmlns:a16="http://schemas.microsoft.com/office/drawing/2014/main" id="{24FF0935-313D-4059-AD83-202C9719091E}"/>
              </a:ext>
            </a:extLst>
          </p:cNvPr>
          <p:cNvSpPr>
            <a:spLocks noGrp="1"/>
          </p:cNvSpPr>
          <p:nvPr>
            <p:ph idx="4294967295"/>
          </p:nvPr>
        </p:nvSpPr>
        <p:spPr>
          <a:xfrm>
            <a:off x="1648661" y="2835080"/>
            <a:ext cx="9585396" cy="2843212"/>
          </a:xfrm>
        </p:spPr>
        <p:txBody>
          <a:bodyPr>
            <a:normAutofit/>
          </a:bodyPr>
          <a:lstStyle/>
          <a:p>
            <a:pPr marL="0" indent="0">
              <a:lnSpc>
                <a:spcPct val="100000"/>
              </a:lnSpc>
              <a:buNone/>
            </a:pPr>
            <a:r>
              <a:rPr lang="en-US" dirty="0">
                <a:latin typeface="+mj-lt"/>
              </a:rPr>
              <a:t>Congratulations </a:t>
            </a:r>
            <a:r>
              <a:rPr lang="en-US" dirty="0">
                <a:latin typeface="+mj-lt"/>
              </a:rPr>
              <a:t>Stephanie </a:t>
            </a:r>
            <a:r>
              <a:rPr lang="en-US" dirty="0" err="1">
                <a:latin typeface="+mj-lt"/>
              </a:rPr>
              <a:t>Bogard</a:t>
            </a:r>
            <a:r>
              <a:rPr lang="en-US" dirty="0">
                <a:latin typeface="+mj-lt"/>
              </a:rPr>
              <a:t>-Trapp!</a:t>
            </a:r>
            <a:endParaRPr lang="en-US" dirty="0">
              <a:latin typeface="+mj-lt"/>
            </a:endParaRPr>
          </a:p>
          <a:p>
            <a:pPr marL="285750" indent="-285750">
              <a:lnSpc>
                <a:spcPct val="100000"/>
              </a:lnSpc>
            </a:pPr>
            <a:endParaRPr lang="en-US" dirty="0">
              <a:latin typeface="+mj-lt"/>
            </a:endParaRPr>
          </a:p>
          <a:p>
            <a:pPr marL="0" indent="0">
              <a:lnSpc>
                <a:spcPct val="100000"/>
              </a:lnSpc>
              <a:buNone/>
            </a:pPr>
            <a:r>
              <a:rPr lang="en-US" dirty="0">
                <a:latin typeface="+mj-lt"/>
              </a:rPr>
              <a:t>Senior Director of Financial Aid </a:t>
            </a:r>
            <a:r>
              <a:rPr lang="en-US" dirty="0" smtClean="0">
                <a:latin typeface="+mj-lt"/>
              </a:rPr>
              <a:t/>
            </a:r>
            <a:br>
              <a:rPr lang="en-US" dirty="0" smtClean="0">
                <a:latin typeface="+mj-lt"/>
              </a:rPr>
            </a:br>
            <a:r>
              <a:rPr lang="en-US" dirty="0" smtClean="0">
                <a:latin typeface="+mj-lt"/>
              </a:rPr>
              <a:t>and </a:t>
            </a:r>
            <a:r>
              <a:rPr lang="en-US" dirty="0">
                <a:latin typeface="+mj-lt"/>
              </a:rPr>
              <a:t>Title IV Compliance,</a:t>
            </a:r>
            <a:endParaRPr lang="en-US" dirty="0">
              <a:latin typeface="+mj-lt"/>
            </a:endParaRPr>
          </a:p>
          <a:p>
            <a:pPr marL="0" indent="0">
              <a:lnSpc>
                <a:spcPct val="100000"/>
              </a:lnSpc>
              <a:buNone/>
            </a:pPr>
            <a:r>
              <a:rPr lang="en-US" dirty="0" smtClean="0">
                <a:latin typeface="+mj-lt"/>
              </a:rPr>
              <a:t>Lansing Community </a:t>
            </a:r>
            <a:r>
              <a:rPr lang="en-US" dirty="0">
                <a:latin typeface="+mj-lt"/>
              </a:rPr>
              <a:t>College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1104" y="2835080"/>
            <a:ext cx="1910987" cy="1936811"/>
          </a:xfrm>
          <a:prstGeom prst="rect">
            <a:avLst/>
          </a:prstGeom>
        </p:spPr>
      </p:pic>
    </p:spTree>
    <p:extLst>
      <p:ext uri="{BB962C8B-B14F-4D97-AF65-F5344CB8AC3E}">
        <p14:creationId xmlns:p14="http://schemas.microsoft.com/office/powerpoint/2010/main" val="114461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masfaaweb.org/resources/Pictures/MASFAA%20Matters%20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173566"/>
            <a:ext cx="7679497" cy="1633538"/>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2"/>
          <p:cNvSpPr txBox="1">
            <a:spLocks/>
          </p:cNvSpPr>
          <p:nvPr/>
        </p:nvSpPr>
        <p:spPr>
          <a:xfrm>
            <a:off x="1295400" y="2078567"/>
            <a:ext cx="10134371" cy="40364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0000"/>
                </a:solidFill>
              </a:rPr>
              <a:t>RECENT TOPICS</a:t>
            </a:r>
          </a:p>
          <a:p>
            <a:pPr marL="0" indent="0" algn="ctr">
              <a:buNone/>
            </a:pPr>
            <a:r>
              <a:rPr lang="en-US" i="1" dirty="0"/>
              <a:t>FAFSA Simplification Roundtable</a:t>
            </a:r>
          </a:p>
          <a:p>
            <a:pPr marL="0" indent="0" algn="ctr">
              <a:buNone/>
            </a:pPr>
            <a:r>
              <a:rPr lang="en-US" i="1" dirty="0" smtClean="0"/>
              <a:t>Affirmative </a:t>
            </a:r>
            <a:r>
              <a:rPr lang="en-US" i="1" dirty="0"/>
              <a:t>Action in Higher Education</a:t>
            </a:r>
          </a:p>
          <a:p>
            <a:pPr marL="0" indent="0" algn="ctr">
              <a:buNone/>
            </a:pPr>
            <a:r>
              <a:rPr lang="en-US" i="1" dirty="0"/>
              <a:t>NASFAA Certified Financial Aid Administrator®</a:t>
            </a:r>
          </a:p>
          <a:p>
            <a:pPr marL="0" indent="0" algn="ctr">
              <a:buNone/>
            </a:pPr>
            <a:r>
              <a:rPr lang="en-US" i="1" dirty="0" smtClean="0"/>
              <a:t>An </a:t>
            </a:r>
            <a:r>
              <a:rPr lang="en-US" i="1" dirty="0"/>
              <a:t>Insider's Perspective of Negotiated Rulemaking</a:t>
            </a:r>
          </a:p>
          <a:p>
            <a:pPr marL="0" indent="0" algn="ctr">
              <a:buNone/>
            </a:pPr>
            <a:endParaRPr lang="en-US" b="1" dirty="0">
              <a:solidFill>
                <a:srgbClr val="000000"/>
              </a:solidFill>
            </a:endParaRPr>
          </a:p>
          <a:p>
            <a:pPr marL="0" indent="0" algn="ctr">
              <a:buNone/>
            </a:pPr>
            <a:r>
              <a:rPr lang="en-US" b="1" dirty="0">
                <a:solidFill>
                  <a:srgbClr val="000000"/>
                </a:solidFill>
              </a:rPr>
              <a:t>Check the MASFAA website for future topics…</a:t>
            </a:r>
          </a:p>
          <a:p>
            <a:pPr marL="0" indent="0" algn="ctr">
              <a:buNone/>
            </a:pPr>
            <a:r>
              <a:rPr lang="en-US" b="1" dirty="0">
                <a:solidFill>
                  <a:srgbClr val="000000"/>
                </a:solidFill>
              </a:rPr>
              <a:t>https://masfaaweb.org/Webinars</a:t>
            </a:r>
          </a:p>
          <a:p>
            <a:pPr marL="0" indent="0" algn="ctr">
              <a:buNone/>
            </a:pPr>
            <a:endParaRPr lang="en-US" b="1" dirty="0"/>
          </a:p>
          <a:p>
            <a:pPr marL="0" indent="0">
              <a:buNone/>
            </a:pPr>
            <a:endParaRPr lang="en-US" dirty="0"/>
          </a:p>
        </p:txBody>
      </p:sp>
    </p:spTree>
    <p:extLst>
      <p:ext uri="{BB962C8B-B14F-4D97-AF65-F5344CB8AC3E}">
        <p14:creationId xmlns:p14="http://schemas.microsoft.com/office/powerpoint/2010/main" val="771345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MASFAA BOOK CLUB</a:t>
            </a:r>
          </a:p>
        </p:txBody>
      </p:sp>
      <p:pic>
        <p:nvPicPr>
          <p:cNvPr id="3"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8661" y="1248696"/>
            <a:ext cx="1537996" cy="5506642"/>
          </a:xfrm>
          <a:prstGeom prst="rect">
            <a:avLst/>
          </a:prstGeom>
          <a:ln>
            <a:solidFill>
              <a:schemeClr val="tx1">
                <a:lumMod val="95000"/>
                <a:lumOff val="5000"/>
              </a:schemeClr>
            </a:solidFill>
          </a:ln>
          <a:effectLst>
            <a:outerShdw blurRad="50800" dist="50800" dir="5400000" algn="ctr" rotWithShape="0">
              <a:schemeClr val="tx1"/>
            </a:outerShdw>
          </a:effectLst>
        </p:spPr>
      </p:pic>
      <p:pic>
        <p:nvPicPr>
          <p:cNvPr id="4"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711204" y="805627"/>
            <a:ext cx="1371599" cy="5197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chemeClr val="tx1">
                <a:lumMod val="95000"/>
                <a:lumOff val="5000"/>
              </a:schemeClr>
            </a:solidFill>
          </a:ln>
          <a:effectLst>
            <a:outerShdw blurRad="50800" dist="50800" dir="5400000" algn="ctr" rotWithShape="0">
              <a:schemeClr val="bg1">
                <a:lumMod val="85000"/>
              </a:schemeClr>
            </a:outerShdw>
          </a:effectLst>
        </p:spPr>
      </p:pic>
      <p:sp>
        <p:nvSpPr>
          <p:cNvPr id="5" name="Rectangle 4"/>
          <p:cNvSpPr/>
          <p:nvPr/>
        </p:nvSpPr>
        <p:spPr>
          <a:xfrm>
            <a:off x="3419863" y="1851790"/>
            <a:ext cx="6570625" cy="461665"/>
          </a:xfrm>
          <a:prstGeom prst="rect">
            <a:avLst/>
          </a:prstGeom>
        </p:spPr>
        <p:txBody>
          <a:bodyPr wrap="square">
            <a:spAutoFit/>
          </a:bodyPr>
          <a:lstStyle/>
          <a:p>
            <a:r>
              <a:rPr lang="en-US" sz="2400" dirty="0">
                <a:latin typeface="+mj-lt"/>
              </a:rPr>
              <a:t>https://masfaaweb.org/equality-talk-book-club</a:t>
            </a:r>
          </a:p>
        </p:txBody>
      </p:sp>
      <p:pic>
        <p:nvPicPr>
          <p:cNvPr id="8" name="Picture 7"/>
          <p:cNvPicPr>
            <a:picLocks noChangeAspect="1"/>
          </p:cNvPicPr>
          <p:nvPr/>
        </p:nvPicPr>
        <p:blipFill>
          <a:blip r:embed="rId5"/>
          <a:stretch>
            <a:fillRect/>
          </a:stretch>
        </p:blipFill>
        <p:spPr>
          <a:xfrm>
            <a:off x="3334716" y="4494950"/>
            <a:ext cx="6124575" cy="23336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6956" y="1342197"/>
            <a:ext cx="2354735" cy="2354735"/>
          </a:xfrm>
          <a:prstGeom prst="rect">
            <a:avLst/>
          </a:prstGeom>
        </p:spPr>
      </p:pic>
    </p:spTree>
    <p:extLst>
      <p:ext uri="{BB962C8B-B14F-4D97-AF65-F5344CB8AC3E}">
        <p14:creationId xmlns:p14="http://schemas.microsoft.com/office/powerpoint/2010/main" val="4235029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Summer </a:t>
            </a:r>
            <a:r>
              <a:rPr lang="en-US" sz="4800" dirty="0"/>
              <a:t>Institute &amp; Leadership Symposium </a:t>
            </a:r>
            <a:endParaRPr lang="en-US" dirty="0"/>
          </a:p>
        </p:txBody>
      </p:sp>
      <p:sp>
        <p:nvSpPr>
          <p:cNvPr id="6" name="Text Placeholder 2"/>
          <p:cNvSpPr txBox="1">
            <a:spLocks/>
          </p:cNvSpPr>
          <p:nvPr/>
        </p:nvSpPr>
        <p:spPr>
          <a:xfrm>
            <a:off x="1627323" y="1507066"/>
            <a:ext cx="4716328" cy="4849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spcBef>
                <a:spcPts val="0"/>
              </a:spcBef>
              <a:spcAft>
                <a:spcPts val="0"/>
              </a:spcAft>
              <a:buNone/>
            </a:pPr>
            <a:r>
              <a:rPr lang="en-US" sz="4000" dirty="0">
                <a:latin typeface="Calibri" panose="020F0502020204030204" pitchFamily="34" charset="0"/>
                <a:ea typeface="Calibri" panose="020F0502020204030204" pitchFamily="34" charset="0"/>
                <a:cs typeface="Times New Roman" panose="02020603050405020304" pitchFamily="18" charset="0"/>
              </a:rPr>
              <a:t>The </a:t>
            </a:r>
            <a:r>
              <a:rPr lang="en-US" sz="4000" dirty="0" err="1">
                <a:latin typeface="Calibri" panose="020F0502020204030204" pitchFamily="34" charset="0"/>
                <a:ea typeface="Calibri" panose="020F0502020204030204" pitchFamily="34" charset="0"/>
                <a:cs typeface="Times New Roman" panose="02020603050405020304" pitchFamily="18" charset="0"/>
              </a:rPr>
              <a:t>Osthoff</a:t>
            </a:r>
            <a:r>
              <a:rPr lang="en-US" sz="4000" dirty="0">
                <a:latin typeface="Calibri" panose="020F0502020204030204" pitchFamily="34" charset="0"/>
                <a:ea typeface="Calibri" panose="020F0502020204030204" pitchFamily="34" charset="0"/>
                <a:cs typeface="Times New Roman" panose="02020603050405020304" pitchFamily="18" charset="0"/>
              </a:rPr>
              <a:t> Resort and Conference Center</a:t>
            </a:r>
          </a:p>
          <a:p>
            <a:pPr marL="0" marR="0" indent="0" algn="ctr">
              <a:spcBef>
                <a:spcPts val="0"/>
              </a:spcBef>
              <a:spcAft>
                <a:spcPts val="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4000" dirty="0">
                <a:latin typeface="Calibri" panose="020F0502020204030204" pitchFamily="34" charset="0"/>
                <a:ea typeface="Calibri" panose="020F0502020204030204" pitchFamily="34" charset="0"/>
                <a:cs typeface="Times New Roman" panose="02020603050405020304" pitchFamily="18" charset="0"/>
              </a:rPr>
              <a:t>Elkhart Lake, Wisconsin</a:t>
            </a:r>
          </a:p>
          <a:p>
            <a:pPr marL="0" marR="0" indent="0" algn="ctr">
              <a:spcBef>
                <a:spcPts val="0"/>
              </a:spcBef>
              <a:spcAft>
                <a:spcPts val="0"/>
              </a:spcAft>
              <a:buNone/>
            </a:pPr>
            <a:r>
              <a:rPr lang="en-US" sz="4000" dirty="0">
                <a:latin typeface="Calibri" panose="020F0502020204030204" pitchFamily="34" charset="0"/>
                <a:ea typeface="Calibri" panose="020F0502020204030204" pitchFamily="34" charset="0"/>
                <a:cs typeface="Times New Roman" panose="02020603050405020304" pitchFamily="18" charset="0"/>
              </a:rPr>
              <a:t>June 5-9, 2023</a:t>
            </a:r>
          </a:p>
        </p:txBody>
      </p:sp>
      <p:pic>
        <p:nvPicPr>
          <p:cNvPr id="4" name="Picture 3"/>
          <p:cNvPicPr>
            <a:picLocks noChangeAspect="1"/>
          </p:cNvPicPr>
          <p:nvPr/>
        </p:nvPicPr>
        <p:blipFill>
          <a:blip r:embed="rId3"/>
          <a:stretch>
            <a:fillRect/>
          </a:stretch>
        </p:blipFill>
        <p:spPr>
          <a:xfrm>
            <a:off x="6922992" y="1507066"/>
            <a:ext cx="4838699" cy="4052469"/>
          </a:xfrm>
          <a:prstGeom prst="rect">
            <a:avLst/>
          </a:prstGeom>
        </p:spPr>
      </p:pic>
    </p:spTree>
    <p:extLst>
      <p:ext uri="{BB962C8B-B14F-4D97-AF65-F5344CB8AC3E}">
        <p14:creationId xmlns:p14="http://schemas.microsoft.com/office/powerpoint/2010/main" val="1115062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sz="3600" dirty="0"/>
              <a:t>Financial Aid Association Structure</a:t>
            </a:r>
          </a:p>
        </p:txBody>
      </p:sp>
      <p:grpSp>
        <p:nvGrpSpPr>
          <p:cNvPr id="39" name="SmartArt Placeholder 35844"/>
          <p:cNvGrpSpPr>
            <a:grpSpLocks/>
          </p:cNvGrpSpPr>
          <p:nvPr/>
        </p:nvGrpSpPr>
        <p:grpSpPr bwMode="auto">
          <a:xfrm>
            <a:off x="2107194" y="1890592"/>
            <a:ext cx="9195963" cy="3975894"/>
            <a:chOff x="288" y="1017"/>
            <a:chExt cx="2880" cy="720"/>
          </a:xfrm>
        </p:grpSpPr>
        <p:cxnSp>
          <p:nvCxnSpPr>
            <p:cNvPr id="40" name="_s1035"/>
            <p:cNvCxnSpPr>
              <a:cxnSpLocks noChangeShapeType="1"/>
              <a:stCxn id="44" idx="0"/>
              <a:endCxn id="42" idx="2"/>
            </p:cNvCxnSpPr>
            <p:nvPr/>
          </p:nvCxnSpPr>
          <p:spPr bwMode="auto">
            <a:xfrm rot="16200000">
              <a:off x="1665" y="1224"/>
              <a:ext cx="73" cy="1"/>
            </a:xfrm>
            <a:prstGeom prst="bentConnector3">
              <a:avLst>
                <a:gd name="adj1" fmla="val 25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41" name="_s1036"/>
            <p:cNvCxnSpPr>
              <a:cxnSpLocks noChangeShapeType="1"/>
              <a:stCxn id="43" idx="0"/>
              <a:endCxn id="42" idx="2"/>
            </p:cNvCxnSpPr>
            <p:nvPr/>
          </p:nvCxnSpPr>
          <p:spPr bwMode="auto">
            <a:xfrm rot="16200000">
              <a:off x="1549" y="1340"/>
              <a:ext cx="305" cy="1"/>
            </a:xfrm>
            <a:prstGeom prst="bentConnector3">
              <a:avLst>
                <a:gd name="adj1" fmla="val 6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42" name="_s1037"/>
            <p:cNvSpPr>
              <a:spLocks noChangeArrowheads="1"/>
            </p:cNvSpPr>
            <p:nvPr/>
          </p:nvSpPr>
          <p:spPr bwMode="auto">
            <a:xfrm>
              <a:off x="1115" y="1017"/>
              <a:ext cx="1173" cy="171"/>
            </a:xfrm>
            <a:prstGeom prst="roundRect">
              <a:avLst>
                <a:gd name="adj" fmla="val 16667"/>
              </a:avLst>
            </a:prstGeom>
            <a:solidFill>
              <a:schemeClr val="accent3"/>
            </a:solidFill>
            <a:ln w="9525">
              <a:solidFill>
                <a:schemeClr val="accent3"/>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National Association</a:t>
              </a:r>
              <a:br>
                <a:rPr kumimoji="0" lang="en-US" altLang="en-US" sz="2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kumimoji="0" lang="en-US" altLang="en-US" sz="2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_s1038"/>
            <p:cNvSpPr>
              <a:spLocks noChangeArrowheads="1"/>
            </p:cNvSpPr>
            <p:nvPr/>
          </p:nvSpPr>
          <p:spPr bwMode="auto">
            <a:xfrm>
              <a:off x="1115" y="1493"/>
              <a:ext cx="1172" cy="178"/>
            </a:xfrm>
            <a:prstGeom prst="roundRect">
              <a:avLst>
                <a:gd name="adj" fmla="val 16667"/>
              </a:avLst>
            </a:prstGeom>
            <a:solidFill>
              <a:schemeClr val="accent3"/>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State Associations</a:t>
              </a:r>
            </a:p>
          </p:txBody>
        </p:sp>
        <p:sp>
          <p:nvSpPr>
            <p:cNvPr id="44" name="_s1039"/>
            <p:cNvSpPr>
              <a:spLocks noChangeArrowheads="1"/>
            </p:cNvSpPr>
            <p:nvPr/>
          </p:nvSpPr>
          <p:spPr bwMode="auto">
            <a:xfrm>
              <a:off x="1115" y="1261"/>
              <a:ext cx="1172" cy="171"/>
            </a:xfrm>
            <a:prstGeom prst="roundRect">
              <a:avLst>
                <a:gd name="adj" fmla="val 16667"/>
              </a:avLst>
            </a:prstGeom>
            <a:solidFill>
              <a:schemeClr val="accent3"/>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Regional Associations</a:t>
              </a:r>
            </a:p>
          </p:txBody>
        </p:sp>
      </p:grpSp>
    </p:spTree>
    <p:extLst>
      <p:ext uri="{BB962C8B-B14F-4D97-AF65-F5344CB8AC3E}">
        <p14:creationId xmlns:p14="http://schemas.microsoft.com/office/powerpoint/2010/main" val="1098878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B9614BAD-8DF0-481A-AA69-7210C045D35D}"/>
              </a:ext>
            </a:extLst>
          </p:cNvPr>
          <p:cNvSpPr txBox="1">
            <a:spLocks/>
          </p:cNvSpPr>
          <p:nvPr/>
        </p:nvSpPr>
        <p:spPr>
          <a:xfrm>
            <a:off x="6341890" y="2306759"/>
            <a:ext cx="1570240" cy="4809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rPr>
              <a:t>Goals</a:t>
            </a:r>
            <a:r>
              <a:rPr lang="en-US" sz="2400" b="1" dirty="0" smtClean="0"/>
              <a:t> </a:t>
            </a:r>
            <a:endParaRPr lang="en-US" sz="2400" b="1" dirty="0"/>
          </a:p>
        </p:txBody>
      </p:sp>
      <p:sp>
        <p:nvSpPr>
          <p:cNvPr id="8" name="Content Placeholder 4">
            <a:extLst>
              <a:ext uri="{FF2B5EF4-FFF2-40B4-BE49-F238E27FC236}">
                <a16:creationId xmlns:a16="http://schemas.microsoft.com/office/drawing/2014/main" id="{08109DDC-C8EF-4BB4-A41F-3DFE02285AAF}"/>
              </a:ext>
            </a:extLst>
          </p:cNvPr>
          <p:cNvSpPr txBox="1">
            <a:spLocks/>
          </p:cNvSpPr>
          <p:nvPr/>
        </p:nvSpPr>
        <p:spPr>
          <a:xfrm>
            <a:off x="6336866" y="2727883"/>
            <a:ext cx="6687508" cy="13853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US" sz="1600" dirty="0" smtClean="0">
                <a:latin typeface="+mj-lt"/>
              </a:rPr>
              <a:t>Develop strong leaders for our profession and associations </a:t>
            </a:r>
          </a:p>
          <a:p>
            <a:pPr marL="285750" indent="-285750">
              <a:lnSpc>
                <a:spcPct val="120000"/>
              </a:lnSpc>
              <a:spcBef>
                <a:spcPts val="0"/>
              </a:spcBef>
            </a:pPr>
            <a:r>
              <a:rPr lang="en-US" sz="1600" dirty="0" smtClean="0">
                <a:latin typeface="+mj-lt"/>
              </a:rPr>
              <a:t>Encourage </a:t>
            </a:r>
            <a:r>
              <a:rPr lang="en-US" sz="1600" dirty="0">
                <a:latin typeface="+mj-lt"/>
              </a:rPr>
              <a:t>MASFAA Involvement </a:t>
            </a:r>
          </a:p>
          <a:p>
            <a:pPr marL="285750" indent="-285750">
              <a:lnSpc>
                <a:spcPct val="120000"/>
              </a:lnSpc>
              <a:spcBef>
                <a:spcPts val="0"/>
              </a:spcBef>
            </a:pPr>
            <a:r>
              <a:rPr lang="en-US" sz="1600" dirty="0">
                <a:latin typeface="+mj-lt"/>
              </a:rPr>
              <a:t>Engage mentees in professional development activities and trainings </a:t>
            </a:r>
          </a:p>
          <a:p>
            <a:pPr marL="285750" indent="-285750">
              <a:lnSpc>
                <a:spcPct val="120000"/>
              </a:lnSpc>
              <a:spcBef>
                <a:spcPts val="0"/>
              </a:spcBef>
            </a:pPr>
            <a:r>
              <a:rPr lang="en-US" sz="1600" dirty="0">
                <a:latin typeface="+mj-lt"/>
              </a:rPr>
              <a:t>Cultivate a sense of belonging in our professional community </a:t>
            </a:r>
          </a:p>
          <a:p>
            <a:pPr>
              <a:spcBef>
                <a:spcPts val="0"/>
              </a:spcBef>
            </a:pPr>
            <a:endParaRPr lang="en-US" b="1" dirty="0">
              <a:latin typeface="+mj-lt"/>
            </a:endParaRPr>
          </a:p>
          <a:p>
            <a:pPr>
              <a:spcBef>
                <a:spcPts val="0"/>
              </a:spcBef>
            </a:pPr>
            <a:endParaRPr lang="en-US" sz="1400" dirty="0"/>
          </a:p>
        </p:txBody>
      </p:sp>
      <p:sp>
        <p:nvSpPr>
          <p:cNvPr id="10" name="Content Placeholder 7">
            <a:extLst>
              <a:ext uri="{FF2B5EF4-FFF2-40B4-BE49-F238E27FC236}">
                <a16:creationId xmlns:a16="http://schemas.microsoft.com/office/drawing/2014/main" id="{87F440A1-505C-44B8-A474-DDCFF010DAD4}"/>
              </a:ext>
            </a:extLst>
          </p:cNvPr>
          <p:cNvSpPr txBox="1">
            <a:spLocks/>
          </p:cNvSpPr>
          <p:nvPr/>
        </p:nvSpPr>
        <p:spPr>
          <a:xfrm>
            <a:off x="6336866" y="4542263"/>
            <a:ext cx="3865225" cy="19523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US" sz="1600" dirty="0">
                <a:latin typeface="+mj-lt"/>
              </a:rPr>
              <a:t>Ten-month experience (August – June)</a:t>
            </a:r>
          </a:p>
          <a:p>
            <a:pPr marL="228600" lvl="1">
              <a:lnSpc>
                <a:spcPct val="120000"/>
              </a:lnSpc>
              <a:spcBef>
                <a:spcPts val="0"/>
              </a:spcBef>
            </a:pPr>
            <a:r>
              <a:rPr lang="en-US" sz="1600" dirty="0">
                <a:latin typeface="+mj-lt"/>
              </a:rPr>
              <a:t>Alternating seminars and mentor/mentee meetings </a:t>
            </a:r>
          </a:p>
          <a:p>
            <a:pPr>
              <a:lnSpc>
                <a:spcPct val="120000"/>
              </a:lnSpc>
              <a:spcBef>
                <a:spcPts val="0"/>
              </a:spcBef>
            </a:pPr>
            <a:r>
              <a:rPr lang="en-US" sz="1600" dirty="0">
                <a:latin typeface="+mj-lt"/>
              </a:rPr>
              <a:t>Culminating at Leadership Symposium </a:t>
            </a:r>
          </a:p>
          <a:p>
            <a:pPr>
              <a:lnSpc>
                <a:spcPct val="120000"/>
              </a:lnSpc>
              <a:spcBef>
                <a:spcPts val="0"/>
              </a:spcBef>
            </a:pPr>
            <a:r>
              <a:rPr lang="en-US" sz="1600" dirty="0">
                <a:latin typeface="+mj-lt"/>
              </a:rPr>
              <a:t>Interested professionals should have 3-12 years of experience in the </a:t>
            </a:r>
            <a:r>
              <a:rPr lang="en-US" sz="1600" dirty="0" smtClean="0">
                <a:latin typeface="+mj-lt"/>
              </a:rPr>
              <a:t>profession</a:t>
            </a:r>
            <a:endParaRPr lang="en-US" sz="1600" dirty="0">
              <a:latin typeface="+mj-lt"/>
            </a:endParaRPr>
          </a:p>
        </p:txBody>
      </p:sp>
      <p:sp>
        <p:nvSpPr>
          <p:cNvPr id="11" name="Text Placeholder 6">
            <a:extLst>
              <a:ext uri="{FF2B5EF4-FFF2-40B4-BE49-F238E27FC236}">
                <a16:creationId xmlns:a16="http://schemas.microsoft.com/office/drawing/2014/main" id="{CDEDA5F2-BD4C-4658-9817-2FBB194BC7B6}"/>
              </a:ext>
            </a:extLst>
          </p:cNvPr>
          <p:cNvSpPr txBox="1">
            <a:spLocks/>
          </p:cNvSpPr>
          <p:nvPr/>
        </p:nvSpPr>
        <p:spPr>
          <a:xfrm>
            <a:off x="6336866" y="234594"/>
            <a:ext cx="4822872" cy="57676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70000"/>
              </a:lnSpc>
            </a:pPr>
            <a:r>
              <a:rPr lang="en-US" dirty="0">
                <a:latin typeface="+mj-lt"/>
              </a:rPr>
              <a:t>Application Timeline</a:t>
            </a:r>
          </a:p>
        </p:txBody>
      </p:sp>
      <p:sp>
        <p:nvSpPr>
          <p:cNvPr id="12" name="Content Placeholder 4">
            <a:extLst>
              <a:ext uri="{FF2B5EF4-FFF2-40B4-BE49-F238E27FC236}">
                <a16:creationId xmlns:a16="http://schemas.microsoft.com/office/drawing/2014/main" id="{367A3AA6-ABF3-40D5-868E-5B89AD33F862}"/>
              </a:ext>
            </a:extLst>
          </p:cNvPr>
          <p:cNvSpPr txBox="1">
            <a:spLocks/>
          </p:cNvSpPr>
          <p:nvPr/>
        </p:nvSpPr>
        <p:spPr>
          <a:xfrm>
            <a:off x="6341890" y="824649"/>
            <a:ext cx="5157787" cy="2202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sz="1600" dirty="0">
                <a:latin typeface="+mj-lt"/>
              </a:rPr>
              <a:t>April 1: Application opens</a:t>
            </a:r>
          </a:p>
          <a:p>
            <a:pPr marL="285750" indent="-285750">
              <a:lnSpc>
                <a:spcPct val="100000"/>
              </a:lnSpc>
              <a:spcBef>
                <a:spcPts val="600"/>
              </a:spcBef>
            </a:pPr>
            <a:r>
              <a:rPr lang="en-US" sz="1600" dirty="0">
                <a:latin typeface="+mj-lt"/>
              </a:rPr>
              <a:t>May 31: Application deadline</a:t>
            </a:r>
          </a:p>
          <a:p>
            <a:pPr marL="285750" indent="-285750">
              <a:lnSpc>
                <a:spcPct val="100000"/>
              </a:lnSpc>
              <a:spcBef>
                <a:spcPts val="600"/>
              </a:spcBef>
            </a:pPr>
            <a:r>
              <a:rPr lang="en-US" sz="1600" dirty="0">
                <a:latin typeface="+mj-lt"/>
              </a:rPr>
              <a:t>June 30: Decisions sent to applicants </a:t>
            </a:r>
          </a:p>
          <a:p>
            <a:pPr marL="285750" indent="-285750">
              <a:lnSpc>
                <a:spcPct val="100000"/>
              </a:lnSpc>
              <a:spcBef>
                <a:spcPts val="600"/>
              </a:spcBef>
            </a:pPr>
            <a:r>
              <a:rPr lang="en-US" sz="1600" dirty="0">
                <a:latin typeface="+mj-lt"/>
              </a:rPr>
              <a:t>August: Program begins!  </a:t>
            </a:r>
          </a:p>
          <a:p>
            <a:pPr>
              <a:spcBef>
                <a:spcPts val="600"/>
              </a:spcBef>
            </a:pPr>
            <a:endParaRPr lang="en-US" sz="2000" dirty="0"/>
          </a:p>
        </p:txBody>
      </p:sp>
      <p:sp>
        <p:nvSpPr>
          <p:cNvPr id="13" name="Text Placeholder 6">
            <a:extLst>
              <a:ext uri="{FF2B5EF4-FFF2-40B4-BE49-F238E27FC236}">
                <a16:creationId xmlns:a16="http://schemas.microsoft.com/office/drawing/2014/main" id="{CDEDA5F2-BD4C-4658-9817-2FBB194BC7B6}"/>
              </a:ext>
            </a:extLst>
          </p:cNvPr>
          <p:cNvSpPr txBox="1">
            <a:spLocks/>
          </p:cNvSpPr>
          <p:nvPr/>
        </p:nvSpPr>
        <p:spPr>
          <a:xfrm>
            <a:off x="6341890" y="3929843"/>
            <a:ext cx="4822872" cy="57676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70000"/>
              </a:lnSpc>
            </a:pPr>
            <a:r>
              <a:rPr lang="en-US" dirty="0" smtClean="0">
                <a:latin typeface="+mj-lt"/>
              </a:rPr>
              <a:t>Details</a:t>
            </a:r>
            <a:endParaRPr lang="en-US" dirty="0">
              <a:latin typeface="+mj-lt"/>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856" y="149954"/>
            <a:ext cx="4891010" cy="6331404"/>
          </a:xfrm>
          <a:prstGeom prst="rect">
            <a:avLst/>
          </a:prstGeom>
        </p:spPr>
      </p:pic>
    </p:spTree>
    <p:extLst>
      <p:ext uri="{BB962C8B-B14F-4D97-AF65-F5344CB8AC3E}">
        <p14:creationId xmlns:p14="http://schemas.microsoft.com/office/powerpoint/2010/main" val="3681230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sp>
      <p:sp>
        <p:nvSpPr>
          <p:cNvPr id="6" name="Text Placeholder 5"/>
          <p:cNvSpPr>
            <a:spLocks noGrp="1"/>
          </p:cNvSpPr>
          <p:nvPr>
            <p:ph type="body" idx="13"/>
          </p:nvPr>
        </p:nvSpPr>
        <p:spPr/>
        <p:txBody>
          <a:bodyPr/>
          <a:lstStyle/>
          <a:p>
            <a:endParaRPr lang="en-US"/>
          </a:p>
        </p:txBody>
      </p:sp>
      <p:sp>
        <p:nvSpPr>
          <p:cNvPr id="4" name="Title 3"/>
          <p:cNvSpPr>
            <a:spLocks noGrp="1"/>
          </p:cNvSpPr>
          <p:nvPr>
            <p:ph type="ctrTitle"/>
          </p:nvPr>
        </p:nvSpPr>
        <p:spPr/>
        <p:txBody>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422" y="0"/>
            <a:ext cx="5137014" cy="6858000"/>
          </a:xfrm>
          <a:prstGeom prst="rect">
            <a:avLst/>
          </a:prstGeom>
          <a:effectLst>
            <a:outerShdw blurRad="50800" dist="50800" dir="5400000" algn="ctr" rotWithShape="0">
              <a:srgbClr val="000000"/>
            </a:outerShdw>
          </a:effectLst>
        </p:spPr>
      </p:pic>
      <p:sp>
        <p:nvSpPr>
          <p:cNvPr id="10" name="TextBox 9"/>
          <p:cNvSpPr txBox="1"/>
          <p:nvPr/>
        </p:nvSpPr>
        <p:spPr>
          <a:xfrm>
            <a:off x="1407529" y="411376"/>
            <a:ext cx="5139159" cy="1188077"/>
          </a:xfrm>
          <a:prstGeom prst="rect">
            <a:avLst/>
          </a:prstGeom>
        </p:spPr>
        <p:txBody>
          <a:bodyPr vert="horz" lIns="0" tIns="45720" rIns="0" bIns="45720" rtlCol="0" anchor="b">
            <a:noAutofit/>
          </a:bodyPr>
          <a:lstStyle>
            <a:lvl1pPr>
              <a:lnSpc>
                <a:spcPct val="90000"/>
              </a:lnSpc>
              <a:spcBef>
                <a:spcPct val="0"/>
              </a:spcBef>
              <a:buNone/>
              <a:defRPr sz="3600" b="0" i="0" cap="all" baseline="0">
                <a:solidFill>
                  <a:schemeClr val="accent4">
                    <a:lumMod val="75000"/>
                  </a:schemeClr>
                </a:solidFill>
                <a:latin typeface="Sagona ExtraLight" panose="02020303050505020204" pitchFamily="18" charset="0"/>
                <a:ea typeface="+mj-ea"/>
                <a:cs typeface="+mj-cs"/>
              </a:defRPr>
            </a:lvl1pPr>
          </a:lstStyle>
          <a:p>
            <a:r>
              <a:rPr lang="en-US" dirty="0"/>
              <a:t>MASFAA 2023 </a:t>
            </a:r>
            <a:br>
              <a:rPr lang="en-US" dirty="0"/>
            </a:br>
            <a:r>
              <a:rPr lang="en-US" dirty="0"/>
              <a:t>Annual Conference</a:t>
            </a:r>
          </a:p>
        </p:txBody>
      </p:sp>
      <p:sp>
        <p:nvSpPr>
          <p:cNvPr id="11" name="Text Placeholder 3"/>
          <p:cNvSpPr txBox="1">
            <a:spLocks/>
          </p:cNvSpPr>
          <p:nvPr/>
        </p:nvSpPr>
        <p:spPr>
          <a:xfrm>
            <a:off x="1331329" y="1753969"/>
            <a:ext cx="4963978" cy="48492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dirty="0">
                <a:latin typeface="+mj-lt"/>
              </a:rPr>
              <a:t>Sheraton Indianapolis Hotel </a:t>
            </a:r>
            <a:br>
              <a:rPr lang="en-US" sz="3400" dirty="0">
                <a:latin typeface="+mj-lt"/>
              </a:rPr>
            </a:br>
            <a:r>
              <a:rPr lang="en-US" sz="3400" dirty="0">
                <a:latin typeface="+mj-lt"/>
              </a:rPr>
              <a:t>at Keystone Crossing  </a:t>
            </a:r>
          </a:p>
          <a:p>
            <a:pPr marL="0" indent="0">
              <a:buNone/>
            </a:pPr>
            <a:r>
              <a:rPr lang="en-US" sz="3400" dirty="0">
                <a:latin typeface="+mj-lt"/>
              </a:rPr>
              <a:t>October 22-25, 2023</a:t>
            </a:r>
          </a:p>
        </p:txBody>
      </p:sp>
      <p:pic>
        <p:nvPicPr>
          <p:cNvPr id="12" name="Picture 11"/>
          <p:cNvPicPr>
            <a:picLocks noChangeAspect="1"/>
          </p:cNvPicPr>
          <p:nvPr/>
        </p:nvPicPr>
        <p:blipFill>
          <a:blip r:embed="rId4"/>
          <a:stretch>
            <a:fillRect/>
          </a:stretch>
        </p:blipFill>
        <p:spPr>
          <a:xfrm>
            <a:off x="1407529" y="3429000"/>
            <a:ext cx="4815001" cy="3339324"/>
          </a:xfrm>
          <a:prstGeom prst="rect">
            <a:avLst/>
          </a:prstGeom>
        </p:spPr>
      </p:pic>
    </p:spTree>
    <p:extLst>
      <p:ext uri="{BB962C8B-B14F-4D97-AF65-F5344CB8AC3E}">
        <p14:creationId xmlns:p14="http://schemas.microsoft.com/office/powerpoint/2010/main" val="1154835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02061" y="126703"/>
            <a:ext cx="10134369" cy="712541"/>
          </a:xfrm>
        </p:spPr>
        <p:txBody>
          <a:bodyPr/>
          <a:lstStyle/>
          <a:p>
            <a:r>
              <a:rPr lang="en-US" sz="4400" dirty="0" smtClean="0"/>
              <a:t>Join us in </a:t>
            </a:r>
            <a:r>
              <a:rPr lang="en-US" sz="4400" dirty="0" err="1" smtClean="0"/>
              <a:t>indy</a:t>
            </a:r>
            <a:r>
              <a:rPr lang="en-US" sz="4400" dirty="0" smtClean="0"/>
              <a:t>! October 22-25, 2023</a:t>
            </a:r>
            <a:endParaRPr lang="en-US" sz="4400" dirty="0"/>
          </a:p>
        </p:txBody>
      </p:sp>
      <p:pic>
        <p:nvPicPr>
          <p:cNvPr id="5" name="30TZ4U3JCdo"/>
          <p:cNvPicPr>
            <a:picLocks noRot="1" noChangeAspect="1"/>
          </p:cNvPicPr>
          <p:nvPr>
            <a:videoFile r:link="rId1"/>
          </p:nvPr>
        </p:nvPicPr>
        <p:blipFill>
          <a:blip r:embed="rId4"/>
          <a:stretch>
            <a:fillRect/>
          </a:stretch>
        </p:blipFill>
        <p:spPr>
          <a:xfrm>
            <a:off x="1502061" y="839244"/>
            <a:ext cx="10532998" cy="5924811"/>
          </a:xfrm>
          <a:prstGeom prst="rect">
            <a:avLst/>
          </a:prstGeom>
        </p:spPr>
      </p:pic>
    </p:spTree>
    <p:extLst>
      <p:ext uri="{BB962C8B-B14F-4D97-AF65-F5344CB8AC3E}">
        <p14:creationId xmlns:p14="http://schemas.microsoft.com/office/powerpoint/2010/main" val="3617917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8362CB-F41D-164B-BAC7-F91A6E68A2AC}"/>
              </a:ext>
            </a:extLst>
          </p:cNvPr>
          <p:cNvSpPr>
            <a:spLocks noGrp="1"/>
          </p:cNvSpPr>
          <p:nvPr>
            <p:ph type="body" idx="13"/>
          </p:nvPr>
        </p:nvSpPr>
        <p:spPr>
          <a:xfrm>
            <a:off x="1524000" y="5286196"/>
            <a:ext cx="4179375" cy="356462"/>
          </a:xfrm>
        </p:spPr>
        <p:txBody>
          <a:bodyPr/>
          <a:lstStyle/>
          <a:p>
            <a:r>
              <a:rPr lang="en-US"/>
              <a:t>SUBTITLE HERE</a:t>
            </a:r>
            <a:endParaRPr lang="id-ID" dirty="0"/>
          </a:p>
        </p:txBody>
      </p:sp>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1524000" y="2715790"/>
            <a:ext cx="4179376" cy="2387600"/>
          </a:xfrm>
        </p:spPr>
        <p:txBody>
          <a:bodyPr/>
          <a:lstStyle/>
          <a:p>
            <a:r>
              <a:rPr lang="en-US"/>
              <a:t>Your Title goes Here</a:t>
            </a:r>
            <a:endParaRPr lang="en-US" dirty="0"/>
          </a:p>
        </p:txBody>
      </p:sp>
      <p:sp>
        <p:nvSpPr>
          <p:cNvPr id="3" name="Picture Placeholder 2"/>
          <p:cNvSpPr>
            <a:spLocks noGrp="1"/>
          </p:cNvSpPr>
          <p:nvPr>
            <p:ph type="pic" sz="quarter" idx="10"/>
          </p:nvPr>
        </p:nvSpPr>
        <p:spPr/>
      </p:sp>
      <p:pic>
        <p:nvPicPr>
          <p:cNvPr id="4" name="Picture 3"/>
          <p:cNvPicPr>
            <a:picLocks noChangeAspect="1"/>
          </p:cNvPicPr>
          <p:nvPr/>
        </p:nvPicPr>
        <p:blipFill>
          <a:blip r:embed="rId3"/>
          <a:stretch>
            <a:fillRect/>
          </a:stretch>
        </p:blipFill>
        <p:spPr>
          <a:xfrm>
            <a:off x="1122810" y="0"/>
            <a:ext cx="9592823" cy="2077025"/>
          </a:xfrm>
          <a:prstGeom prst="rect">
            <a:avLst/>
          </a:prstGeom>
        </p:spPr>
      </p:pic>
      <p:sp>
        <p:nvSpPr>
          <p:cNvPr id="13" name="Title 2">
            <a:extLst>
              <a:ext uri="{FF2B5EF4-FFF2-40B4-BE49-F238E27FC236}">
                <a16:creationId xmlns:a16="http://schemas.microsoft.com/office/drawing/2014/main" id="{12B178B4-CDED-454C-BED2-2E2B10ADA703}"/>
              </a:ext>
            </a:extLst>
          </p:cNvPr>
          <p:cNvSpPr txBox="1">
            <a:spLocks/>
          </p:cNvSpPr>
          <p:nvPr/>
        </p:nvSpPr>
        <p:spPr>
          <a:xfrm>
            <a:off x="1627321" y="3240014"/>
            <a:ext cx="10134369" cy="1002552"/>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800" b="0" i="0" kern="1200" cap="all" baseline="0">
                <a:solidFill>
                  <a:schemeClr val="bg1"/>
                </a:solidFill>
                <a:latin typeface="Sagona ExtraLight" panose="02020303050505020204" pitchFamily="18" charset="0"/>
                <a:ea typeface="+mj-ea"/>
                <a:cs typeface="+mj-cs"/>
              </a:defRPr>
            </a:lvl1pPr>
          </a:lstStyle>
          <a:p>
            <a:r>
              <a:rPr lang="en-US" sz="7200" dirty="0">
                <a:solidFill>
                  <a:srgbClr val="002060"/>
                </a:solidFill>
              </a:rPr>
              <a:t>THANK YOU!</a:t>
            </a:r>
          </a:p>
        </p:txBody>
      </p:sp>
    </p:spTree>
    <p:extLst>
      <p:ext uri="{BB962C8B-B14F-4D97-AF65-F5344CB8AC3E}">
        <p14:creationId xmlns:p14="http://schemas.microsoft.com/office/powerpoint/2010/main" val="939014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dirty="0"/>
              <a:t>NASFAA</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rmAutofit lnSpcReduction="10000"/>
          </a:bodyPr>
          <a:lstStyle/>
          <a:p>
            <a:pPr>
              <a:lnSpc>
                <a:spcPct val="90000"/>
              </a:lnSpc>
            </a:pPr>
            <a:r>
              <a:rPr lang="en-US" sz="2800" b="1" dirty="0"/>
              <a:t>National Association of Student Financial Aid Administrators</a:t>
            </a:r>
          </a:p>
          <a:p>
            <a:pPr marL="285750" indent="-285750">
              <a:lnSpc>
                <a:spcPct val="90000"/>
              </a:lnSpc>
              <a:buFont typeface="Arial" panose="020B0604020202020204" pitchFamily="34" charset="0"/>
              <a:buChar char="•"/>
            </a:pPr>
            <a:endParaRPr lang="en-US" sz="2800" dirty="0"/>
          </a:p>
          <a:p>
            <a:pPr marL="285750" indent="-285750">
              <a:lnSpc>
                <a:spcPct val="90000"/>
              </a:lnSpc>
              <a:buFont typeface="Arial" panose="020B0604020202020204" pitchFamily="34" charset="0"/>
              <a:buChar char="•"/>
            </a:pPr>
            <a:r>
              <a:rPr lang="en-US" sz="2800" dirty="0"/>
              <a:t>Institutional-based association with professional staff headquartered in Washington, DC</a:t>
            </a:r>
          </a:p>
          <a:p>
            <a:pPr marL="285750" indent="-285750">
              <a:lnSpc>
                <a:spcPct val="90000"/>
              </a:lnSpc>
              <a:buFont typeface="Arial" panose="020B0604020202020204" pitchFamily="34" charset="0"/>
              <a:buChar char="•"/>
            </a:pPr>
            <a:r>
              <a:rPr lang="en-US" sz="2800" dirty="0"/>
              <a:t>Serves 2,800+ post-secondary institutions</a:t>
            </a:r>
          </a:p>
          <a:p>
            <a:pPr marL="285750" indent="-285750">
              <a:lnSpc>
                <a:spcPct val="90000"/>
              </a:lnSpc>
              <a:buFont typeface="Arial" panose="020B0604020202020204" pitchFamily="34" charset="0"/>
              <a:buChar char="•"/>
            </a:pPr>
            <a:r>
              <a:rPr lang="en-US" sz="2800" dirty="0"/>
              <a:t>Represents the interest of financial aid professionals and students to Congress, the Department of Education and other regulatory agencies</a:t>
            </a:r>
          </a:p>
          <a:p>
            <a:pPr marL="285750" indent="-285750">
              <a:lnSpc>
                <a:spcPct val="90000"/>
              </a:lnSpc>
              <a:buFont typeface="Arial" panose="020B0604020202020204" pitchFamily="34" charset="0"/>
              <a:buChar char="•"/>
            </a:pPr>
            <a:r>
              <a:rPr lang="en-US" sz="2800" dirty="0"/>
              <a:t>MASFAA Past-President serves on NASFAA Board, as well as designees from five other regional associations </a:t>
            </a:r>
            <a:br>
              <a:rPr lang="en-US" sz="2800" dirty="0"/>
            </a:br>
            <a:r>
              <a:rPr lang="en-US" sz="2800" dirty="0"/>
              <a:t>(EASFAA, SASFAA, SWASFAA, RMASFAA, and WASFAA)</a:t>
            </a:r>
          </a:p>
        </p:txBody>
      </p:sp>
    </p:spTree>
    <p:extLst>
      <p:ext uri="{BB962C8B-B14F-4D97-AF65-F5344CB8AC3E}">
        <p14:creationId xmlns:p14="http://schemas.microsoft.com/office/powerpoint/2010/main" val="2625297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dirty="0"/>
              <a:t>What is </a:t>
            </a:r>
            <a:r>
              <a:rPr lang="en-US" dirty="0" err="1"/>
              <a:t>masfaa</a:t>
            </a:r>
            <a:r>
              <a:rPr lang="en-US" dirty="0"/>
              <a:t>?</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Autofit/>
          </a:bodyPr>
          <a:lstStyle/>
          <a:p>
            <a:pPr>
              <a:spcBef>
                <a:spcPts val="600"/>
              </a:spcBef>
            </a:pPr>
            <a:r>
              <a:rPr lang="en-US" sz="3200" dirty="0"/>
              <a:t>A regional association of financial aid professionals from nine states… </a:t>
            </a:r>
          </a:p>
          <a:p>
            <a:pPr>
              <a:spcBef>
                <a:spcPts val="600"/>
              </a:spcBef>
            </a:pPr>
            <a:r>
              <a:rPr lang="en-US" sz="3200" dirty="0"/>
              <a:t> </a:t>
            </a:r>
            <a:endParaRPr lang="en-US" sz="2000" dirty="0"/>
          </a:p>
          <a:p>
            <a:pPr marL="457200" indent="-457200">
              <a:spcBef>
                <a:spcPts val="600"/>
              </a:spcBef>
              <a:buFont typeface="Arial" panose="020B0604020202020204" pitchFamily="34" charset="0"/>
              <a:buChar char="•"/>
            </a:pPr>
            <a:r>
              <a:rPr lang="en-US" sz="3200" dirty="0"/>
              <a:t>Three M’s: Michigan, Minnesota, Missouri; </a:t>
            </a:r>
          </a:p>
          <a:p>
            <a:pPr marL="457200" indent="-457200">
              <a:spcBef>
                <a:spcPts val="600"/>
              </a:spcBef>
              <a:buFont typeface="Arial" panose="020B0604020202020204" pitchFamily="34" charset="0"/>
              <a:buChar char="•"/>
            </a:pPr>
            <a:endParaRPr lang="en-US" sz="3200" dirty="0"/>
          </a:p>
          <a:p>
            <a:pPr marL="457200" indent="-457200">
              <a:spcBef>
                <a:spcPts val="600"/>
              </a:spcBef>
              <a:buFont typeface="Arial" panose="020B0604020202020204" pitchFamily="34" charset="0"/>
              <a:buChar char="•"/>
            </a:pPr>
            <a:r>
              <a:rPr lang="en-US" sz="3200" dirty="0"/>
              <a:t>Three I’s: Illinois, Indiana, Iowa; </a:t>
            </a:r>
          </a:p>
          <a:p>
            <a:pPr>
              <a:spcBef>
                <a:spcPts val="600"/>
              </a:spcBef>
            </a:pPr>
            <a:r>
              <a:rPr lang="en-US" sz="3200" dirty="0"/>
              <a:t>	</a:t>
            </a:r>
          </a:p>
          <a:p>
            <a:pPr marL="457200" indent="-457200">
              <a:spcBef>
                <a:spcPts val="600"/>
              </a:spcBef>
              <a:buFont typeface="Arial" panose="020B0604020202020204" pitchFamily="34" charset="0"/>
              <a:buChar char="•"/>
            </a:pPr>
            <a:r>
              <a:rPr lang="en-US" sz="3200" dirty="0"/>
              <a:t>And a WOW: Wisconsin, Ohio, West Virginia</a:t>
            </a:r>
          </a:p>
          <a:p>
            <a:pPr>
              <a:spcBef>
                <a:spcPts val="600"/>
              </a:spcBef>
            </a:pPr>
            <a:endParaRPr lang="en-US" sz="3200" dirty="0"/>
          </a:p>
          <a:p>
            <a:pPr>
              <a:spcBef>
                <a:spcPts val="600"/>
              </a:spcBef>
            </a:pPr>
            <a:r>
              <a:rPr lang="en-US" sz="3200" dirty="0"/>
              <a:t> </a:t>
            </a:r>
            <a:endParaRPr lang="en-US" sz="2800" dirty="0"/>
          </a:p>
        </p:txBody>
      </p:sp>
    </p:spTree>
    <p:extLst>
      <p:ext uri="{BB962C8B-B14F-4D97-AF65-F5344CB8AC3E}">
        <p14:creationId xmlns:p14="http://schemas.microsoft.com/office/powerpoint/2010/main" val="1448570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MASFAA</a:t>
            </a:r>
          </a:p>
        </p:txBody>
      </p:sp>
      <p:sp>
        <p:nvSpPr>
          <p:cNvPr id="3" name="Text Placeholder 2"/>
          <p:cNvSpPr>
            <a:spLocks noGrp="1"/>
          </p:cNvSpPr>
          <p:nvPr>
            <p:ph type="body" sz="quarter" idx="14"/>
          </p:nvPr>
        </p:nvSpPr>
        <p:spPr/>
        <p:txBody>
          <a:bodyPr>
            <a:noAutofit/>
          </a:bodyPr>
          <a:lstStyle/>
          <a:p>
            <a:pPr marL="457200" indent="-457200">
              <a:buFont typeface="Arial" panose="020B0604020202020204" pitchFamily="34" charset="0"/>
              <a:buChar char="•"/>
            </a:pPr>
            <a:r>
              <a:rPr lang="en-US" sz="2800" dirty="0"/>
              <a:t>Is a conduit for providing information to/from NASFAA and states</a:t>
            </a:r>
          </a:p>
          <a:p>
            <a:pPr marL="457200" indent="-457200">
              <a:buFont typeface="Arial" panose="020B0604020202020204" pitchFamily="34" charset="0"/>
              <a:buChar char="•"/>
            </a:pPr>
            <a:r>
              <a:rPr lang="en-US" sz="2800" dirty="0"/>
              <a:t>Provides a larger network than typically available on the State level</a:t>
            </a:r>
          </a:p>
          <a:p>
            <a:pPr marL="457200" indent="-457200">
              <a:buFont typeface="Arial" panose="020B0604020202020204" pitchFamily="34" charset="0"/>
              <a:buChar char="•"/>
            </a:pPr>
            <a:r>
              <a:rPr lang="en-US" sz="2800" dirty="0"/>
              <a:t>Works with State Associations to provide services for the membership</a:t>
            </a:r>
          </a:p>
          <a:p>
            <a:pPr marL="457200" indent="-457200">
              <a:buFont typeface="Arial" panose="020B0604020202020204" pitchFamily="34" charset="0"/>
              <a:buChar char="•"/>
            </a:pPr>
            <a:r>
              <a:rPr lang="en-US" sz="2800" dirty="0"/>
              <a:t>Provides leadership/professional development opportunities that can also lead to NASFAA leadership opportunities</a:t>
            </a:r>
          </a:p>
          <a:p>
            <a:pPr marL="457200" indent="-457200">
              <a:buFont typeface="Arial" panose="020B0604020202020204" pitchFamily="34" charset="0"/>
              <a:buChar char="•"/>
            </a:pPr>
            <a:r>
              <a:rPr lang="en-US" sz="2800" b="1" i="1" u="sng" dirty="0">
                <a:solidFill>
                  <a:srgbClr val="FF0000"/>
                </a:solidFill>
                <a:effectLst>
                  <a:outerShdw blurRad="38100" dist="38100" dir="2700000" algn="tl">
                    <a:srgbClr val="000000">
                      <a:alpha val="43137"/>
                    </a:srgbClr>
                  </a:outerShdw>
                </a:effectLst>
              </a:rPr>
              <a:t>Relies on volunteers (versus paid staff)</a:t>
            </a:r>
          </a:p>
          <a:p>
            <a:pPr marL="457200" indent="-457200">
              <a:lnSpc>
                <a:spcPct val="90000"/>
              </a:lnSpc>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600075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Masfaa</a:t>
            </a:r>
            <a:r>
              <a:rPr lang="en-US" dirty="0"/>
              <a:t> officers </a:t>
            </a:r>
            <a:r>
              <a:rPr lang="en-US" dirty="0" smtClean="0"/>
              <a:t>2022-23</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72193241"/>
              </p:ext>
            </p:extLst>
          </p:nvPr>
        </p:nvGraphicFramePr>
        <p:xfrm>
          <a:off x="1627320" y="1236662"/>
          <a:ext cx="8488229" cy="5449884"/>
        </p:xfrm>
        <a:graphic>
          <a:graphicData uri="http://schemas.openxmlformats.org/drawingml/2006/table">
            <a:tbl>
              <a:tblPr>
                <a:tableStyleId>{5C22544A-7EE6-4342-B048-85BDC9FD1C3A}</a:tableStyleId>
              </a:tblPr>
              <a:tblGrid>
                <a:gridCol w="3883809">
                  <a:extLst>
                    <a:ext uri="{9D8B030D-6E8A-4147-A177-3AD203B41FA5}">
                      <a16:colId xmlns:a16="http://schemas.microsoft.com/office/drawing/2014/main" val="3131697122"/>
                    </a:ext>
                  </a:extLst>
                </a:gridCol>
                <a:gridCol w="1447461">
                  <a:extLst>
                    <a:ext uri="{9D8B030D-6E8A-4147-A177-3AD203B41FA5}">
                      <a16:colId xmlns:a16="http://schemas.microsoft.com/office/drawing/2014/main" val="901512680"/>
                    </a:ext>
                  </a:extLst>
                </a:gridCol>
                <a:gridCol w="3156959">
                  <a:extLst>
                    <a:ext uri="{9D8B030D-6E8A-4147-A177-3AD203B41FA5}">
                      <a16:colId xmlns:a16="http://schemas.microsoft.com/office/drawing/2014/main" val="3288539037"/>
                    </a:ext>
                  </a:extLst>
                </a:gridCol>
              </a:tblGrid>
              <a:tr h="247722">
                <a:tc>
                  <a:txBody>
                    <a:bodyPr/>
                    <a:lstStyle/>
                    <a:p>
                      <a:pPr algn="ctr" fontAlgn="b"/>
                      <a:r>
                        <a:rPr lang="en-US" sz="1200" b="1" u="none" strike="noStrike" dirty="0">
                          <a:effectLst/>
                        </a:rPr>
                        <a:t>MASFAA Elected Position</a:t>
                      </a:r>
                      <a:endParaRPr lang="en-US" sz="1200" b="1"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b="1" u="none" strike="noStrike" dirty="0">
                          <a:effectLst/>
                        </a:rPr>
                        <a:t>Name</a:t>
                      </a:r>
                      <a:endParaRPr lang="en-US" sz="1200" b="1"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b="1" u="none" strike="noStrike" dirty="0">
                          <a:effectLst/>
                        </a:rPr>
                        <a:t>Institution</a:t>
                      </a:r>
                      <a:endParaRPr lang="en-US" sz="1200" b="1" i="0" u="none" strike="noStrike" dirty="0">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3627313626"/>
                  </a:ext>
                </a:extLst>
              </a:tr>
              <a:tr h="247722">
                <a:tc>
                  <a:txBody>
                    <a:bodyPr/>
                    <a:lstStyle/>
                    <a:p>
                      <a:pPr algn="l" fontAlgn="b"/>
                      <a:r>
                        <a:rPr lang="en-US" sz="1200" u="none" strike="noStrike" dirty="0" smtClean="0">
                          <a:effectLst/>
                        </a:rPr>
                        <a:t>Past President/</a:t>
                      </a:r>
                      <a:r>
                        <a:rPr lang="en-US" sz="1200" u="none" strike="noStrike" dirty="0" err="1" smtClean="0">
                          <a:effectLst/>
                        </a:rPr>
                        <a:t>Nominations,Elections</a:t>
                      </a:r>
                      <a:r>
                        <a:rPr lang="en-US" sz="1200" u="none" strike="noStrike" dirty="0" smtClean="0">
                          <a:effectLst/>
                        </a:rPr>
                        <a:t> &amp; AGPC chair</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b="1" u="none" strike="noStrike" dirty="0">
                          <a:effectLst/>
                        </a:rPr>
                        <a:t>Heidi Carl </a:t>
                      </a:r>
                      <a:endParaRPr lang="en-US" sz="1200" b="1"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Purdue University</a:t>
                      </a:r>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3963639984"/>
                  </a:ext>
                </a:extLst>
              </a:tr>
              <a:tr h="247722">
                <a:tc>
                  <a:txBody>
                    <a:bodyPr/>
                    <a:lstStyle/>
                    <a:p>
                      <a:pPr algn="l" fontAlgn="b"/>
                      <a:r>
                        <a:rPr lang="en-US" sz="1200" u="none" strike="noStrike" dirty="0">
                          <a:effectLst/>
                        </a:rPr>
                        <a:t>President</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dirty="0">
                          <a:effectLst/>
                        </a:rPr>
                        <a:t>Craig Slaughter</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Kenyon College</a:t>
                      </a:r>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2534334663"/>
                  </a:ext>
                </a:extLst>
              </a:tr>
              <a:tr h="247722">
                <a:tc>
                  <a:txBody>
                    <a:bodyPr/>
                    <a:lstStyle/>
                    <a:p>
                      <a:pPr algn="l" fontAlgn="b"/>
                      <a:r>
                        <a:rPr lang="en-US" sz="1200" u="none" strike="noStrike" dirty="0" smtClean="0">
                          <a:effectLst/>
                        </a:rPr>
                        <a:t>President-Elect</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dirty="0">
                          <a:effectLst/>
                        </a:rPr>
                        <a:t>Amanda </a:t>
                      </a:r>
                      <a:r>
                        <a:rPr lang="en-US" sz="1200" u="none" strike="noStrike" dirty="0" err="1">
                          <a:effectLst/>
                        </a:rPr>
                        <a:t>Fijal</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University of Chicago</a:t>
                      </a:r>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1470919148"/>
                  </a:ext>
                </a:extLst>
              </a:tr>
              <a:tr h="247722">
                <a:tc>
                  <a:txBody>
                    <a:bodyPr/>
                    <a:lstStyle/>
                    <a:p>
                      <a:pPr algn="l" fontAlgn="b"/>
                      <a:r>
                        <a:rPr lang="en-US" sz="1200" u="none" strike="noStrike" dirty="0">
                          <a:effectLst/>
                        </a:rPr>
                        <a:t>Vice President/Finance chair</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b="1" u="none" strike="noStrike" dirty="0">
                          <a:effectLst/>
                        </a:rPr>
                        <a:t>Nathan </a:t>
                      </a:r>
                      <a:r>
                        <a:rPr lang="en-US" sz="1200" b="1" u="none" strike="noStrike" dirty="0" err="1">
                          <a:effectLst/>
                        </a:rPr>
                        <a:t>Lohr</a:t>
                      </a:r>
                      <a:endParaRPr lang="en-US" sz="1200" b="1"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University of Indianapolis</a:t>
                      </a:r>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1974620421"/>
                  </a:ext>
                </a:extLst>
              </a:tr>
              <a:tr h="247722">
                <a:tc>
                  <a:txBody>
                    <a:bodyPr/>
                    <a:lstStyle/>
                    <a:p>
                      <a:pPr algn="l" fontAlgn="b"/>
                      <a:r>
                        <a:rPr lang="en-US" sz="1200" u="none" strike="noStrike" dirty="0">
                          <a:effectLst/>
                        </a:rPr>
                        <a:t>Treasurer  </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dirty="0">
                          <a:effectLst/>
                        </a:rPr>
                        <a:t>Betsy Johnson</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dirty="0">
                          <a:effectLst/>
                        </a:rPr>
                        <a:t>Bowling Green State University</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1830492990"/>
                  </a:ext>
                </a:extLst>
              </a:tr>
              <a:tr h="247722">
                <a:tc>
                  <a:txBody>
                    <a:bodyPr/>
                    <a:lstStyle/>
                    <a:p>
                      <a:pPr algn="l" fontAlgn="b"/>
                      <a:r>
                        <a:rPr lang="en-US" sz="1200" u="none" strike="noStrike" dirty="0">
                          <a:effectLst/>
                        </a:rPr>
                        <a:t>Treasurer-Elect  </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dirty="0">
                          <a:effectLst/>
                        </a:rPr>
                        <a:t>Emily Haynam </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University of Missouri</a:t>
                      </a:r>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1275121978"/>
                  </a:ext>
                </a:extLst>
              </a:tr>
              <a:tr h="247722">
                <a:tc>
                  <a:txBody>
                    <a:bodyPr/>
                    <a:lstStyle/>
                    <a:p>
                      <a:pPr algn="l" fontAlgn="b"/>
                      <a:r>
                        <a:rPr lang="en-US" sz="1200" u="none" strike="noStrike" dirty="0">
                          <a:effectLst/>
                        </a:rPr>
                        <a:t>Secretary</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dirty="0" err="1">
                          <a:effectLst/>
                        </a:rPr>
                        <a:t>Renae</a:t>
                      </a:r>
                      <a:r>
                        <a:rPr lang="en-US" sz="1200" u="none" strike="noStrike" dirty="0">
                          <a:effectLst/>
                        </a:rPr>
                        <a:t> </a:t>
                      </a:r>
                      <a:r>
                        <a:rPr lang="en-US" sz="1200" u="none" strike="noStrike" dirty="0" err="1">
                          <a:effectLst/>
                        </a:rPr>
                        <a:t>Armentrout</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Coe College</a:t>
                      </a:r>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246405015"/>
                  </a:ext>
                </a:extLst>
              </a:tr>
              <a:tr h="247722">
                <a:tc>
                  <a:txBody>
                    <a:bodyPr/>
                    <a:lstStyle/>
                    <a:p>
                      <a:pPr algn="l" fontAlgn="b"/>
                      <a:r>
                        <a:rPr lang="en-US" sz="1200" u="none" strike="noStrike" dirty="0">
                          <a:effectLst/>
                        </a:rPr>
                        <a:t>Delegate - Y1</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dirty="0">
                          <a:effectLst/>
                        </a:rPr>
                        <a:t>Laura Rogers</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University of Chicago</a:t>
                      </a:r>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56231012"/>
                  </a:ext>
                </a:extLst>
              </a:tr>
              <a:tr h="247722">
                <a:tc>
                  <a:txBody>
                    <a:bodyPr/>
                    <a:lstStyle/>
                    <a:p>
                      <a:pPr algn="l" fontAlgn="b"/>
                      <a:r>
                        <a:rPr lang="en-US" sz="1200" u="none" strike="noStrike" dirty="0">
                          <a:effectLst/>
                        </a:rPr>
                        <a:t>Delegate - Y1</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dirty="0">
                          <a:effectLst/>
                        </a:rPr>
                        <a:t>Manda Riley</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University of Missouri</a:t>
                      </a:r>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8921349"/>
                  </a:ext>
                </a:extLst>
              </a:tr>
              <a:tr h="247722">
                <a:tc>
                  <a:txBody>
                    <a:bodyPr/>
                    <a:lstStyle/>
                    <a:p>
                      <a:pPr algn="l" fontAlgn="b"/>
                      <a:r>
                        <a:rPr lang="en-US" sz="1200" u="none" strike="noStrike" dirty="0">
                          <a:effectLst/>
                        </a:rPr>
                        <a:t>Delegate - Y2</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b="1" u="none" strike="noStrike" dirty="0">
                          <a:effectLst/>
                        </a:rPr>
                        <a:t>Alisha </a:t>
                      </a:r>
                      <a:r>
                        <a:rPr lang="en-US" sz="1200" b="1" u="none" strike="noStrike" dirty="0" err="1">
                          <a:effectLst/>
                        </a:rPr>
                        <a:t>Cederberg</a:t>
                      </a:r>
                      <a:endParaRPr lang="en-US" sz="1200" b="1"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b="1" u="none" strike="noStrike" dirty="0">
                          <a:effectLst/>
                        </a:rPr>
                        <a:t>Kalamazoo Valley Community College</a:t>
                      </a:r>
                      <a:endParaRPr lang="en-US" sz="1200" b="1" i="0" u="none" strike="noStrike" dirty="0">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2899892664"/>
                  </a:ext>
                </a:extLst>
              </a:tr>
              <a:tr h="247722">
                <a:tc>
                  <a:txBody>
                    <a:bodyPr/>
                    <a:lstStyle/>
                    <a:p>
                      <a:pPr algn="l" fontAlgn="b"/>
                      <a:r>
                        <a:rPr lang="en-US" sz="1200" u="none" strike="noStrike" dirty="0">
                          <a:effectLst/>
                        </a:rPr>
                        <a:t>Delegate - Y2</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dirty="0">
                          <a:effectLst/>
                        </a:rPr>
                        <a:t>Melissa </a:t>
                      </a:r>
                      <a:r>
                        <a:rPr lang="en-US" sz="1200" u="none" strike="noStrike" dirty="0" err="1">
                          <a:effectLst/>
                        </a:rPr>
                        <a:t>VanMeter</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Ohio University</a:t>
                      </a:r>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1870455309"/>
                  </a:ext>
                </a:extLst>
              </a:tr>
              <a:tr h="247722">
                <a:tc>
                  <a:txBody>
                    <a:bodyPr/>
                    <a:lstStyle/>
                    <a:p>
                      <a:pPr algn="ctr" fontAlgn="b"/>
                      <a:r>
                        <a:rPr lang="en-US" sz="1200" b="1" u="none" strike="noStrike" dirty="0">
                          <a:effectLst/>
                        </a:rPr>
                        <a:t>MASFAA State Reps</a:t>
                      </a:r>
                      <a:endParaRPr lang="en-US" sz="1200" b="1"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49628217"/>
                  </a:ext>
                </a:extLst>
              </a:tr>
              <a:tr h="247722">
                <a:tc>
                  <a:txBody>
                    <a:bodyPr/>
                    <a:lstStyle/>
                    <a:p>
                      <a:pPr algn="l" fontAlgn="b"/>
                      <a:r>
                        <a:rPr lang="en-US" sz="1200" u="none" strike="noStrike" dirty="0">
                          <a:effectLst/>
                        </a:rPr>
                        <a:t>Illinois</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dirty="0">
                          <a:effectLst/>
                        </a:rPr>
                        <a:t>Elyse Weller</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Southern Illinois Univ- Carbondale</a:t>
                      </a:r>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3314505524"/>
                  </a:ext>
                </a:extLst>
              </a:tr>
              <a:tr h="247722">
                <a:tc>
                  <a:txBody>
                    <a:bodyPr/>
                    <a:lstStyle/>
                    <a:p>
                      <a:pPr algn="l" fontAlgn="b"/>
                      <a:r>
                        <a:rPr lang="en-US" sz="1200" u="none" strike="noStrike">
                          <a:effectLst/>
                        </a:rPr>
                        <a:t>Indiana</a:t>
                      </a:r>
                      <a:endParaRPr lang="en-US" sz="1200" b="0" i="0" u="none" strike="noStrike">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b="1" u="none" strike="noStrike" dirty="0">
                          <a:effectLst/>
                        </a:rPr>
                        <a:t>Megan Watson</a:t>
                      </a:r>
                      <a:endParaRPr lang="en-US" sz="1200" b="1"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dirty="0" err="1">
                          <a:effectLst/>
                        </a:rPr>
                        <a:t>Ind</a:t>
                      </a:r>
                      <a:r>
                        <a:rPr lang="en-US" sz="1200" u="none" strike="noStrike" dirty="0">
                          <a:effectLst/>
                        </a:rPr>
                        <a:t> U/Purdue U- Indianapolis (IUPUI)</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793229442"/>
                  </a:ext>
                </a:extLst>
              </a:tr>
              <a:tr h="247722">
                <a:tc>
                  <a:txBody>
                    <a:bodyPr/>
                    <a:lstStyle/>
                    <a:p>
                      <a:pPr algn="l" fontAlgn="b"/>
                      <a:r>
                        <a:rPr lang="en-US" sz="1200" u="none" strike="noStrike">
                          <a:effectLst/>
                        </a:rPr>
                        <a:t>Iowa</a:t>
                      </a:r>
                      <a:endParaRPr lang="en-US" sz="1200" b="0" i="0" u="none" strike="noStrike">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dirty="0">
                          <a:effectLst/>
                        </a:rPr>
                        <a:t>Brandi Miller</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Drake University</a:t>
                      </a:r>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3654312112"/>
                  </a:ext>
                </a:extLst>
              </a:tr>
              <a:tr h="247722">
                <a:tc>
                  <a:txBody>
                    <a:bodyPr/>
                    <a:lstStyle/>
                    <a:p>
                      <a:pPr algn="l" fontAlgn="b"/>
                      <a:r>
                        <a:rPr lang="en-US" sz="1200" u="none" strike="noStrike">
                          <a:effectLst/>
                        </a:rPr>
                        <a:t>Michigan</a:t>
                      </a:r>
                      <a:endParaRPr lang="en-US" sz="1200" b="0" i="0" u="none" strike="noStrike">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b="1" u="none" strike="noStrike" dirty="0">
                          <a:effectLst/>
                        </a:rPr>
                        <a:t>Louie Krause</a:t>
                      </a:r>
                      <a:endParaRPr lang="en-US" sz="1200" b="1" i="0" u="none" strike="noStrike" dirty="0">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b="1" u="none" strike="noStrike" dirty="0">
                          <a:effectLst/>
                        </a:rPr>
                        <a:t>Wayne State University</a:t>
                      </a:r>
                      <a:endParaRPr lang="en-US" sz="1200" b="1" i="0" u="none" strike="noStrike" dirty="0">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2197428437"/>
                  </a:ext>
                </a:extLst>
              </a:tr>
              <a:tr h="247722">
                <a:tc>
                  <a:txBody>
                    <a:bodyPr/>
                    <a:lstStyle/>
                    <a:p>
                      <a:pPr algn="l" fontAlgn="b"/>
                      <a:r>
                        <a:rPr lang="en-US" sz="1200" u="none" strike="noStrike">
                          <a:effectLst/>
                        </a:rPr>
                        <a:t>Minnesota</a:t>
                      </a:r>
                      <a:endParaRPr lang="en-US" sz="1200" b="0" i="0" u="none" strike="noStrike">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Amanda Cantù</a:t>
                      </a:r>
                      <a:endParaRPr lang="en-US" sz="1200" b="0" i="0" u="none" strike="noStrike">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University of St. Thomas</a:t>
                      </a:r>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2479253400"/>
                  </a:ext>
                </a:extLst>
              </a:tr>
              <a:tr h="247722">
                <a:tc>
                  <a:txBody>
                    <a:bodyPr/>
                    <a:lstStyle/>
                    <a:p>
                      <a:pPr algn="l" fontAlgn="b"/>
                      <a:r>
                        <a:rPr lang="en-US" sz="1200" u="none" strike="noStrike">
                          <a:effectLst/>
                        </a:rPr>
                        <a:t>Missouri</a:t>
                      </a:r>
                      <a:endParaRPr lang="en-US" sz="1200" b="0" i="0" u="none" strike="noStrike">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Matthew Kearney</a:t>
                      </a:r>
                      <a:endParaRPr lang="en-US" sz="1200" b="0" i="0" u="none" strike="noStrike">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Southeast Missouri State University</a:t>
                      </a:r>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2744049284"/>
                  </a:ext>
                </a:extLst>
              </a:tr>
              <a:tr h="247722">
                <a:tc>
                  <a:txBody>
                    <a:bodyPr/>
                    <a:lstStyle/>
                    <a:p>
                      <a:pPr algn="l" fontAlgn="b"/>
                      <a:r>
                        <a:rPr lang="en-US" sz="1200" u="none" strike="noStrike">
                          <a:effectLst/>
                        </a:rPr>
                        <a:t>Ohio</a:t>
                      </a:r>
                      <a:endParaRPr lang="en-US" sz="1200" b="0" i="0" u="none" strike="noStrike">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Jayme Jarrett</a:t>
                      </a:r>
                      <a:endParaRPr lang="en-US" sz="1200" b="0" i="0" u="none" strike="noStrike">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Ohio Northern University</a:t>
                      </a:r>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1990814018"/>
                  </a:ext>
                </a:extLst>
              </a:tr>
              <a:tr h="247722">
                <a:tc>
                  <a:txBody>
                    <a:bodyPr/>
                    <a:lstStyle/>
                    <a:p>
                      <a:pPr algn="l" fontAlgn="b"/>
                      <a:r>
                        <a:rPr lang="en-US" sz="1200" u="none" strike="noStrike">
                          <a:effectLst/>
                        </a:rPr>
                        <a:t>West Virginia</a:t>
                      </a:r>
                      <a:endParaRPr lang="en-US" sz="1200" b="0" i="0" u="none" strike="noStrike">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Candi Frazier</a:t>
                      </a:r>
                      <a:endParaRPr lang="en-US" sz="1200" b="0" i="0" u="none" strike="noStrike">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West Virginia University</a:t>
                      </a:r>
                      <a:endParaRPr lang="en-US" sz="1200" b="0" i="0" u="none" strike="noStrike">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4287474888"/>
                  </a:ext>
                </a:extLst>
              </a:tr>
              <a:tr h="247722">
                <a:tc>
                  <a:txBody>
                    <a:bodyPr/>
                    <a:lstStyle/>
                    <a:p>
                      <a:pPr algn="l" fontAlgn="b"/>
                      <a:r>
                        <a:rPr lang="en-US" sz="1200" u="none" strike="noStrike">
                          <a:effectLst/>
                        </a:rPr>
                        <a:t>Wisconsin</a:t>
                      </a:r>
                      <a:endParaRPr lang="en-US" sz="1200" b="0" i="0" u="none" strike="noStrike">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a:effectLst/>
                        </a:rPr>
                        <a:t>Mandy Slowinski</a:t>
                      </a:r>
                      <a:endParaRPr lang="en-US" sz="1200" b="0" i="0" u="none" strike="noStrike">
                        <a:solidFill>
                          <a:srgbClr val="000000"/>
                        </a:solidFill>
                        <a:effectLst/>
                        <a:latin typeface="Calibri" panose="020F0502020204030204" pitchFamily="34" charset="0"/>
                      </a:endParaRPr>
                    </a:p>
                  </a:txBody>
                  <a:tcPr marL="7912" marR="7912" marT="7912" marB="0" anchor="b">
                    <a:noFill/>
                  </a:tcPr>
                </a:tc>
                <a:tc>
                  <a:txBody>
                    <a:bodyPr/>
                    <a:lstStyle/>
                    <a:p>
                      <a:pPr algn="l" fontAlgn="b"/>
                      <a:r>
                        <a:rPr lang="en-US" sz="1200" u="none" strike="noStrike" dirty="0">
                          <a:effectLst/>
                        </a:rPr>
                        <a:t>University of Wisconsin- Stevens Point</a:t>
                      </a:r>
                      <a:endParaRPr lang="en-US" sz="1200" b="0" i="0" u="none" strike="noStrike" dirty="0">
                        <a:solidFill>
                          <a:srgbClr val="000000"/>
                        </a:solidFill>
                        <a:effectLst/>
                        <a:latin typeface="Calibri" panose="020F0502020204030204" pitchFamily="34" charset="0"/>
                      </a:endParaRPr>
                    </a:p>
                  </a:txBody>
                  <a:tcPr marL="7912" marR="7912" marT="7912" marB="0" anchor="b">
                    <a:noFill/>
                  </a:tcPr>
                </a:tc>
                <a:extLst>
                  <a:ext uri="{0D108BD9-81ED-4DB2-BD59-A6C34878D82A}">
                    <a16:rowId xmlns:a16="http://schemas.microsoft.com/office/drawing/2014/main" val="2884081398"/>
                  </a:ext>
                </a:extLst>
              </a:tr>
            </a:tbl>
          </a:graphicData>
        </a:graphic>
      </p:graphicFrame>
    </p:spTree>
    <p:extLst>
      <p:ext uri="{BB962C8B-B14F-4D97-AF65-F5344CB8AC3E}">
        <p14:creationId xmlns:p14="http://schemas.microsoft.com/office/powerpoint/2010/main" val="4081491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MASFAA Committees &amp; Task </a:t>
            </a:r>
            <a:r>
              <a:rPr lang="en-US" sz="3600" dirty="0" smtClean="0"/>
              <a:t>Forces 2022-23</a:t>
            </a:r>
            <a:endParaRPr lang="en-US" sz="3600" dirty="0"/>
          </a:p>
        </p:txBody>
      </p:sp>
      <p:graphicFrame>
        <p:nvGraphicFramePr>
          <p:cNvPr id="8" name="Table 7"/>
          <p:cNvGraphicFramePr>
            <a:graphicFrameLocks noGrp="1"/>
          </p:cNvGraphicFramePr>
          <p:nvPr>
            <p:extLst>
              <p:ext uri="{D42A27DB-BD31-4B8C-83A1-F6EECF244321}">
                <p14:modId xmlns:p14="http://schemas.microsoft.com/office/powerpoint/2010/main" val="1302341356"/>
              </p:ext>
            </p:extLst>
          </p:nvPr>
        </p:nvGraphicFramePr>
        <p:xfrm>
          <a:off x="392623" y="1507066"/>
          <a:ext cx="10961177" cy="5014155"/>
        </p:xfrm>
        <a:graphic>
          <a:graphicData uri="http://schemas.openxmlformats.org/drawingml/2006/table">
            <a:tbl>
              <a:tblPr>
                <a:tableStyleId>{5C22544A-7EE6-4342-B048-85BDC9FD1C3A}</a:tableStyleId>
              </a:tblPr>
              <a:tblGrid>
                <a:gridCol w="1875761">
                  <a:extLst>
                    <a:ext uri="{9D8B030D-6E8A-4147-A177-3AD203B41FA5}">
                      <a16:colId xmlns:a16="http://schemas.microsoft.com/office/drawing/2014/main" val="1058637149"/>
                    </a:ext>
                  </a:extLst>
                </a:gridCol>
                <a:gridCol w="1231269">
                  <a:extLst>
                    <a:ext uri="{9D8B030D-6E8A-4147-A177-3AD203B41FA5}">
                      <a16:colId xmlns:a16="http://schemas.microsoft.com/office/drawing/2014/main" val="1759319695"/>
                    </a:ext>
                  </a:extLst>
                </a:gridCol>
                <a:gridCol w="2193198">
                  <a:extLst>
                    <a:ext uri="{9D8B030D-6E8A-4147-A177-3AD203B41FA5}">
                      <a16:colId xmlns:a16="http://schemas.microsoft.com/office/drawing/2014/main" val="14481483"/>
                    </a:ext>
                  </a:extLst>
                </a:gridCol>
                <a:gridCol w="194790">
                  <a:extLst>
                    <a:ext uri="{9D8B030D-6E8A-4147-A177-3AD203B41FA5}">
                      <a16:colId xmlns:a16="http://schemas.microsoft.com/office/drawing/2014/main" val="759413858"/>
                    </a:ext>
                  </a:extLst>
                </a:gridCol>
                <a:gridCol w="2520253">
                  <a:extLst>
                    <a:ext uri="{9D8B030D-6E8A-4147-A177-3AD203B41FA5}">
                      <a16:colId xmlns:a16="http://schemas.microsoft.com/office/drawing/2014/main" val="1218764141"/>
                    </a:ext>
                  </a:extLst>
                </a:gridCol>
                <a:gridCol w="1233673">
                  <a:extLst>
                    <a:ext uri="{9D8B030D-6E8A-4147-A177-3AD203B41FA5}">
                      <a16:colId xmlns:a16="http://schemas.microsoft.com/office/drawing/2014/main" val="4222178200"/>
                    </a:ext>
                  </a:extLst>
                </a:gridCol>
                <a:gridCol w="1712233">
                  <a:extLst>
                    <a:ext uri="{9D8B030D-6E8A-4147-A177-3AD203B41FA5}">
                      <a16:colId xmlns:a16="http://schemas.microsoft.com/office/drawing/2014/main" val="2657775027"/>
                    </a:ext>
                  </a:extLst>
                </a:gridCol>
              </a:tblGrid>
              <a:tr h="334277">
                <a:tc>
                  <a:txBody>
                    <a:bodyPr/>
                    <a:lstStyle/>
                    <a:p>
                      <a:pPr algn="l" fontAlgn="t"/>
                      <a:r>
                        <a:rPr lang="en-US" sz="1100" u="none" strike="noStrike" dirty="0">
                          <a:effectLst/>
                        </a:rPr>
                        <a:t>State </a:t>
                      </a:r>
                      <a:r>
                        <a:rPr lang="en-US" sz="1100" u="none" strike="noStrike" dirty="0" smtClean="0">
                          <a:effectLst/>
                        </a:rPr>
                        <a:t>Representative </a:t>
                      </a:r>
                      <a:r>
                        <a:rPr lang="en-US" sz="1100" u="none" strike="noStrike" dirty="0">
                          <a:effectLst/>
                        </a:rPr>
                        <a:t>Liaison</a:t>
                      </a:r>
                      <a:endParaRPr lang="en-US" sz="1100" b="0" i="0" u="none" strike="noStrike" dirty="0">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Sue Swisher</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St. Xavier Univ</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r>
                        <a:rPr lang="en-US" sz="1100" u="none" strike="noStrike">
                          <a:effectLst/>
                        </a:rPr>
                        <a:t>Inclusion, Diversity, Equity &amp; Access (IDEA)</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Christopher Johnson</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Univ of Chicago</a:t>
                      </a:r>
                      <a:endParaRPr lang="en-US" sz="1100" b="0" i="0" u="none" strike="noStrike">
                        <a:solidFill>
                          <a:srgbClr val="000000"/>
                        </a:solidFill>
                        <a:effectLst/>
                        <a:latin typeface="Calibri" panose="020F0502020204030204" pitchFamily="34" charset="0"/>
                      </a:endParaRPr>
                    </a:p>
                  </a:txBody>
                  <a:tcPr marL="6924" marR="6924" marT="6924" marB="0">
                    <a:noFill/>
                  </a:tcPr>
                </a:tc>
                <a:extLst>
                  <a:ext uri="{0D108BD9-81ED-4DB2-BD59-A6C34878D82A}">
                    <a16:rowId xmlns:a16="http://schemas.microsoft.com/office/drawing/2014/main" val="459650593"/>
                  </a:ext>
                </a:extLst>
              </a:tr>
              <a:tr h="334277">
                <a:tc>
                  <a:txBody>
                    <a:bodyPr/>
                    <a:lstStyle/>
                    <a:p>
                      <a:pPr algn="l" fontAlgn="t"/>
                      <a:r>
                        <a:rPr lang="en-US" sz="1100" u="none" strike="noStrike" dirty="0">
                          <a:effectLst/>
                        </a:rPr>
                        <a:t>AGPC Past President Rep</a:t>
                      </a:r>
                      <a:endParaRPr lang="en-US" sz="1100" b="0" i="0" u="none" strike="noStrike" dirty="0">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Michelle Trame</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Univ of Illinois - Urbana/Champaign</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r>
                        <a:rPr lang="en-US" sz="1100" u="none" strike="noStrike">
                          <a:effectLst/>
                        </a:rPr>
                        <a:t>Inclusion, Diversity, Equity &amp; Access (IDEA)</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Brian Drabik</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Northwestern Univ</a:t>
                      </a:r>
                      <a:endParaRPr lang="en-US" sz="1100" b="0" i="0" u="none" strike="noStrike">
                        <a:solidFill>
                          <a:srgbClr val="000000"/>
                        </a:solidFill>
                        <a:effectLst/>
                        <a:latin typeface="Calibri" panose="020F0502020204030204" pitchFamily="34" charset="0"/>
                      </a:endParaRPr>
                    </a:p>
                  </a:txBody>
                  <a:tcPr marL="6924" marR="6924" marT="6924" marB="0">
                    <a:noFill/>
                  </a:tcPr>
                </a:tc>
                <a:extLst>
                  <a:ext uri="{0D108BD9-81ED-4DB2-BD59-A6C34878D82A}">
                    <a16:rowId xmlns:a16="http://schemas.microsoft.com/office/drawing/2014/main" val="2653652584"/>
                  </a:ext>
                </a:extLst>
              </a:tr>
              <a:tr h="334277">
                <a:tc>
                  <a:txBody>
                    <a:bodyPr/>
                    <a:lstStyle/>
                    <a:p>
                      <a:pPr algn="l" fontAlgn="t"/>
                      <a:r>
                        <a:rPr lang="en-US" sz="1100" u="none" strike="noStrike">
                          <a:effectLst/>
                        </a:rPr>
                        <a:t>Strategic Long Range Plan</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Cori Splain</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Univ of Wisconsin - Madison</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r>
                        <a:rPr lang="en-US" sz="1100" u="none" strike="noStrike">
                          <a:effectLst/>
                        </a:rPr>
                        <a:t>Mentoring Task Force</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Amy Hager</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Moberly Area Comm College</a:t>
                      </a:r>
                      <a:endParaRPr lang="en-US" sz="1100" b="0" i="0" u="none" strike="noStrike">
                        <a:solidFill>
                          <a:srgbClr val="000000"/>
                        </a:solidFill>
                        <a:effectLst/>
                        <a:latin typeface="Calibri" panose="020F0502020204030204" pitchFamily="34" charset="0"/>
                      </a:endParaRPr>
                    </a:p>
                  </a:txBody>
                  <a:tcPr marL="6924" marR="6924" marT="6924" marB="0">
                    <a:noFill/>
                  </a:tcPr>
                </a:tc>
                <a:extLst>
                  <a:ext uri="{0D108BD9-81ED-4DB2-BD59-A6C34878D82A}">
                    <a16:rowId xmlns:a16="http://schemas.microsoft.com/office/drawing/2014/main" val="1357055806"/>
                  </a:ext>
                </a:extLst>
              </a:tr>
              <a:tr h="334277">
                <a:tc>
                  <a:txBody>
                    <a:bodyPr/>
                    <a:lstStyle/>
                    <a:p>
                      <a:pPr algn="l" fontAlgn="t"/>
                      <a:r>
                        <a:rPr lang="en-US" sz="1100" u="none" strike="noStrike">
                          <a:effectLst/>
                        </a:rPr>
                        <a:t>Strategic Long Range Plan</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Buddy Mayfield</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NW Missouri State Univ</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r>
                        <a:rPr lang="en-US" sz="1100" u="none" strike="noStrike">
                          <a:effectLst/>
                        </a:rPr>
                        <a:t>Mentoring Task Force</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Krissy Bhaumik</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Univ of Michigan - Ann Arbor</a:t>
                      </a:r>
                      <a:endParaRPr lang="en-US" sz="1100" b="0" i="0" u="none" strike="noStrike">
                        <a:solidFill>
                          <a:srgbClr val="000000"/>
                        </a:solidFill>
                        <a:effectLst/>
                        <a:latin typeface="Calibri" panose="020F0502020204030204" pitchFamily="34" charset="0"/>
                      </a:endParaRPr>
                    </a:p>
                  </a:txBody>
                  <a:tcPr marL="6924" marR="6924" marT="6924" marB="0">
                    <a:noFill/>
                  </a:tcPr>
                </a:tc>
                <a:extLst>
                  <a:ext uri="{0D108BD9-81ED-4DB2-BD59-A6C34878D82A}">
                    <a16:rowId xmlns:a16="http://schemas.microsoft.com/office/drawing/2014/main" val="931731738"/>
                  </a:ext>
                </a:extLst>
              </a:tr>
              <a:tr h="334277">
                <a:tc>
                  <a:txBody>
                    <a:bodyPr/>
                    <a:lstStyle/>
                    <a:p>
                      <a:pPr algn="l" fontAlgn="t"/>
                      <a:r>
                        <a:rPr lang="en-US" sz="1100" u="none" strike="noStrike" dirty="0">
                          <a:effectLst/>
                        </a:rPr>
                        <a:t>Associate Member Relations</a:t>
                      </a:r>
                      <a:endParaRPr lang="en-US" sz="1100" b="0" i="0" u="none" strike="noStrike" dirty="0">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Anne Dahlen</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dirty="0">
                          <a:effectLst/>
                        </a:rPr>
                        <a:t>Mayo Clinic</a:t>
                      </a:r>
                      <a:endParaRPr lang="en-US" sz="1100" b="0" i="0" u="none" strike="noStrike" dirty="0">
                        <a:solidFill>
                          <a:srgbClr val="000000"/>
                        </a:solidFill>
                        <a:effectLst/>
                        <a:latin typeface="Calibri" panose="020F050202020403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r>
                        <a:rPr lang="en-US" sz="1100" u="none" strike="noStrike" dirty="0">
                          <a:effectLst/>
                        </a:rPr>
                        <a:t>Professional Development</a:t>
                      </a:r>
                      <a:endParaRPr lang="en-US" sz="1100" b="0" i="0" u="none" strike="noStrike" dirty="0">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b="1" u="none" strike="noStrike" dirty="0" err="1">
                          <a:effectLst/>
                        </a:rPr>
                        <a:t>Shashanta</a:t>
                      </a:r>
                      <a:r>
                        <a:rPr lang="en-US" sz="1100" b="1" u="none" strike="noStrike" dirty="0">
                          <a:effectLst/>
                        </a:rPr>
                        <a:t> James</a:t>
                      </a:r>
                      <a:endParaRPr lang="en-US" sz="1100" b="1" i="0" u="none" strike="noStrike" dirty="0">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b="1" u="none" strike="noStrike" dirty="0">
                          <a:effectLst/>
                        </a:rPr>
                        <a:t>Western Michigan </a:t>
                      </a:r>
                      <a:r>
                        <a:rPr lang="en-US" sz="1100" b="1" u="none" strike="noStrike" dirty="0" err="1">
                          <a:effectLst/>
                        </a:rPr>
                        <a:t>Univ</a:t>
                      </a:r>
                      <a:endParaRPr lang="en-US" sz="1100" b="1" i="0" u="none" strike="noStrike" dirty="0">
                        <a:solidFill>
                          <a:srgbClr val="000000"/>
                        </a:solidFill>
                        <a:effectLst/>
                        <a:latin typeface="Calibri" panose="020F0502020204030204" pitchFamily="34" charset="0"/>
                      </a:endParaRPr>
                    </a:p>
                  </a:txBody>
                  <a:tcPr marL="6924" marR="6924" marT="6924" marB="0">
                    <a:noFill/>
                  </a:tcPr>
                </a:tc>
                <a:extLst>
                  <a:ext uri="{0D108BD9-81ED-4DB2-BD59-A6C34878D82A}">
                    <a16:rowId xmlns:a16="http://schemas.microsoft.com/office/drawing/2014/main" val="3100735396"/>
                  </a:ext>
                </a:extLst>
              </a:tr>
              <a:tr h="334277">
                <a:tc>
                  <a:txBody>
                    <a:bodyPr/>
                    <a:lstStyle/>
                    <a:p>
                      <a:pPr algn="l" fontAlgn="t"/>
                      <a:r>
                        <a:rPr lang="en-US" sz="1100" u="none" strike="noStrike" dirty="0">
                          <a:effectLst/>
                        </a:rPr>
                        <a:t>Conference Site Selection</a:t>
                      </a:r>
                      <a:endParaRPr lang="en-US" sz="1100" b="0" i="0" u="none" strike="noStrike" dirty="0">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Dick Battig</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dirty="0">
                          <a:effectLst/>
                        </a:rPr>
                        <a:t>Model College of Hair Design</a:t>
                      </a:r>
                      <a:endParaRPr lang="en-US" sz="1100" b="0" i="0" u="none" strike="noStrike" dirty="0">
                        <a:solidFill>
                          <a:srgbClr val="000000"/>
                        </a:solidFill>
                        <a:effectLst/>
                        <a:latin typeface="Calibri" panose="020F050202020403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r>
                        <a:rPr lang="en-US" sz="1100" u="none" strike="noStrike">
                          <a:effectLst/>
                        </a:rPr>
                        <a:t>Professional Development</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Danielle Hayden</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Carleton College</a:t>
                      </a:r>
                      <a:endParaRPr lang="en-US" sz="1100" b="0" i="0" u="none" strike="noStrike">
                        <a:solidFill>
                          <a:srgbClr val="000000"/>
                        </a:solidFill>
                        <a:effectLst/>
                        <a:latin typeface="Calibri" panose="020F0502020204030204" pitchFamily="34" charset="0"/>
                      </a:endParaRPr>
                    </a:p>
                  </a:txBody>
                  <a:tcPr marL="6924" marR="6924" marT="6924" marB="0">
                    <a:noFill/>
                  </a:tcPr>
                </a:tc>
                <a:extLst>
                  <a:ext uri="{0D108BD9-81ED-4DB2-BD59-A6C34878D82A}">
                    <a16:rowId xmlns:a16="http://schemas.microsoft.com/office/drawing/2014/main" val="472523299"/>
                  </a:ext>
                </a:extLst>
              </a:tr>
              <a:tr h="334277">
                <a:tc>
                  <a:txBody>
                    <a:bodyPr/>
                    <a:lstStyle/>
                    <a:p>
                      <a:pPr algn="l" fontAlgn="t"/>
                      <a:r>
                        <a:rPr lang="en-US" sz="1100" u="none" strike="noStrike">
                          <a:effectLst/>
                        </a:rPr>
                        <a:t>Conference Site / AGPC Rep</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Chad Olson</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Iowa State Univ</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r>
                        <a:rPr lang="en-US" sz="1100" u="none" strike="noStrike">
                          <a:effectLst/>
                        </a:rPr>
                        <a:t>Summer Inst/Leadership Symp</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Ryan Czech</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Northwestern Univ</a:t>
                      </a:r>
                      <a:endParaRPr lang="en-US" sz="1100" b="0" i="0" u="none" strike="noStrike">
                        <a:solidFill>
                          <a:srgbClr val="000000"/>
                        </a:solidFill>
                        <a:effectLst/>
                        <a:latin typeface="Calibri" panose="020F0502020204030204" pitchFamily="34" charset="0"/>
                      </a:endParaRPr>
                    </a:p>
                  </a:txBody>
                  <a:tcPr marL="6924" marR="6924" marT="6924" marB="0">
                    <a:noFill/>
                  </a:tcPr>
                </a:tc>
                <a:extLst>
                  <a:ext uri="{0D108BD9-81ED-4DB2-BD59-A6C34878D82A}">
                    <a16:rowId xmlns:a16="http://schemas.microsoft.com/office/drawing/2014/main" val="1667057070"/>
                  </a:ext>
                </a:extLst>
              </a:tr>
              <a:tr h="334277">
                <a:tc>
                  <a:txBody>
                    <a:bodyPr/>
                    <a:lstStyle/>
                    <a:p>
                      <a:pPr algn="l" fontAlgn="t"/>
                      <a:r>
                        <a:rPr lang="en-US" sz="1100" u="none" strike="noStrike">
                          <a:effectLst/>
                        </a:rPr>
                        <a:t>Electronic Services</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Karla Weber Wandel</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Univ of Wisconsin–Madison</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r>
                        <a:rPr lang="en-US" sz="1100" u="none" strike="noStrike">
                          <a:effectLst/>
                        </a:rPr>
                        <a:t>Summer Inst/Leadership Symp</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b="1" u="none" strike="noStrike" dirty="0">
                          <a:effectLst/>
                        </a:rPr>
                        <a:t>Monica Taylor</a:t>
                      </a:r>
                      <a:endParaRPr lang="en-US" sz="1100" b="1" i="0" u="none" strike="noStrike" dirty="0">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Indiana Univ- Bloomington</a:t>
                      </a:r>
                      <a:endParaRPr lang="en-US" sz="1100" b="0" i="0" u="none" strike="noStrike">
                        <a:solidFill>
                          <a:srgbClr val="333333"/>
                        </a:solidFill>
                        <a:effectLst/>
                        <a:latin typeface="Calibri" panose="020F0502020204030204" pitchFamily="34" charset="0"/>
                      </a:endParaRPr>
                    </a:p>
                  </a:txBody>
                  <a:tcPr marL="6924" marR="6924" marT="6924" marB="0">
                    <a:noFill/>
                  </a:tcPr>
                </a:tc>
                <a:extLst>
                  <a:ext uri="{0D108BD9-81ED-4DB2-BD59-A6C34878D82A}">
                    <a16:rowId xmlns:a16="http://schemas.microsoft.com/office/drawing/2014/main" val="2835355846"/>
                  </a:ext>
                </a:extLst>
              </a:tr>
              <a:tr h="334277">
                <a:tc>
                  <a:txBody>
                    <a:bodyPr/>
                    <a:lstStyle/>
                    <a:p>
                      <a:pPr algn="l" fontAlgn="t"/>
                      <a:r>
                        <a:rPr lang="en-US" sz="1100" u="none" strike="noStrike">
                          <a:effectLst/>
                        </a:rPr>
                        <a:t>Membership &amp; Engagement</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Daniel Matamoros</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Loyola Univ Chicago</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extLst>
                  <a:ext uri="{0D108BD9-81ED-4DB2-BD59-A6C34878D82A}">
                    <a16:rowId xmlns:a16="http://schemas.microsoft.com/office/drawing/2014/main" val="3333517052"/>
                  </a:ext>
                </a:extLst>
              </a:tr>
              <a:tr h="334277">
                <a:tc>
                  <a:txBody>
                    <a:bodyPr/>
                    <a:lstStyle/>
                    <a:p>
                      <a:pPr algn="l" fontAlgn="t"/>
                      <a:r>
                        <a:rPr lang="en-US" sz="1100" u="none" strike="noStrike">
                          <a:effectLst/>
                        </a:rPr>
                        <a:t>Research &amp; Archives</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Michael Crider</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Dakota Technical/Inver Hills CC</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extLst>
                  <a:ext uri="{0D108BD9-81ED-4DB2-BD59-A6C34878D82A}">
                    <a16:rowId xmlns:a16="http://schemas.microsoft.com/office/drawing/2014/main" val="3362005035"/>
                  </a:ext>
                </a:extLst>
              </a:tr>
              <a:tr h="334277">
                <a:tc>
                  <a:txBody>
                    <a:bodyPr/>
                    <a:lstStyle/>
                    <a:p>
                      <a:pPr algn="l" fontAlgn="t"/>
                      <a:r>
                        <a:rPr lang="en-US" sz="1100" u="none" strike="noStrike">
                          <a:effectLst/>
                        </a:rPr>
                        <a:t>Awards</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Melinda Middleton</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Rose Hulman Univ</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extLst>
                  <a:ext uri="{0D108BD9-81ED-4DB2-BD59-A6C34878D82A}">
                    <a16:rowId xmlns:a16="http://schemas.microsoft.com/office/drawing/2014/main" val="2035158856"/>
                  </a:ext>
                </a:extLst>
              </a:tr>
              <a:tr h="334277">
                <a:tc>
                  <a:txBody>
                    <a:bodyPr/>
                    <a:lstStyle/>
                    <a:p>
                      <a:pPr algn="l" fontAlgn="t"/>
                      <a:r>
                        <a:rPr lang="en-US" sz="1100" u="none" strike="noStrike">
                          <a:effectLst/>
                        </a:rPr>
                        <a:t>Conference Program</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Heidi Johnson</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Univ of Wisconsin - Madison</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extLst>
                  <a:ext uri="{0D108BD9-81ED-4DB2-BD59-A6C34878D82A}">
                    <a16:rowId xmlns:a16="http://schemas.microsoft.com/office/drawing/2014/main" val="3337498816"/>
                  </a:ext>
                </a:extLst>
              </a:tr>
              <a:tr h="334277">
                <a:tc>
                  <a:txBody>
                    <a:bodyPr/>
                    <a:lstStyle/>
                    <a:p>
                      <a:pPr algn="l" fontAlgn="t"/>
                      <a:r>
                        <a:rPr lang="en-US" sz="1100" u="none" strike="noStrike">
                          <a:effectLst/>
                        </a:rPr>
                        <a:t>Conference Program</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dirty="0">
                          <a:effectLst/>
                        </a:rPr>
                        <a:t>Keri Gilbert</a:t>
                      </a:r>
                      <a:endParaRPr lang="en-US" sz="1100" b="0" i="0" u="none" strike="noStrike" dirty="0">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Stephens College</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extLst>
                  <a:ext uri="{0D108BD9-81ED-4DB2-BD59-A6C34878D82A}">
                    <a16:rowId xmlns:a16="http://schemas.microsoft.com/office/drawing/2014/main" val="3333358350"/>
                  </a:ext>
                </a:extLst>
              </a:tr>
              <a:tr h="334277">
                <a:tc>
                  <a:txBody>
                    <a:bodyPr/>
                    <a:lstStyle/>
                    <a:p>
                      <a:pPr algn="l" fontAlgn="t"/>
                      <a:r>
                        <a:rPr lang="en-US" sz="1100" u="none" strike="noStrike">
                          <a:effectLst/>
                        </a:rPr>
                        <a:t>Conference Local Arrangements</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b="0" u="none" strike="noStrike" dirty="0">
                          <a:effectLst/>
                        </a:rPr>
                        <a:t>Alex </a:t>
                      </a:r>
                      <a:r>
                        <a:rPr lang="en-US" sz="1100" b="0" u="none" strike="noStrike" dirty="0" err="1">
                          <a:effectLst/>
                        </a:rPr>
                        <a:t>DeLonis</a:t>
                      </a:r>
                      <a:endParaRPr lang="en-US" sz="1100" b="0" i="0" u="none" strike="noStrike" dirty="0">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u="none" strike="noStrike">
                          <a:effectLst/>
                        </a:rPr>
                        <a:t>Wabash College</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extLst>
                  <a:ext uri="{0D108BD9-81ED-4DB2-BD59-A6C34878D82A}">
                    <a16:rowId xmlns:a16="http://schemas.microsoft.com/office/drawing/2014/main" val="2882409129"/>
                  </a:ext>
                </a:extLst>
              </a:tr>
              <a:tr h="334277">
                <a:tc>
                  <a:txBody>
                    <a:bodyPr/>
                    <a:lstStyle/>
                    <a:p>
                      <a:pPr algn="l" fontAlgn="t"/>
                      <a:r>
                        <a:rPr lang="en-US" sz="1100" u="none" strike="noStrike">
                          <a:effectLst/>
                        </a:rPr>
                        <a:t>Conference Local Arrangements</a:t>
                      </a:r>
                      <a:endParaRPr lang="en-US" sz="1100" b="0" i="0" u="none" strike="noStrike">
                        <a:solidFill>
                          <a:srgbClr val="000000"/>
                        </a:solidFill>
                        <a:effectLst/>
                        <a:latin typeface="Calibri" panose="020F0502020204030204" pitchFamily="34" charset="0"/>
                      </a:endParaRPr>
                    </a:p>
                  </a:txBody>
                  <a:tcPr marL="6924" marR="6924" marT="6924" marB="0">
                    <a:noFill/>
                  </a:tcPr>
                </a:tc>
                <a:tc>
                  <a:txBody>
                    <a:bodyPr/>
                    <a:lstStyle/>
                    <a:p>
                      <a:pPr algn="l" fontAlgn="t"/>
                      <a:r>
                        <a:rPr lang="en-US" sz="1100" b="0" u="none" strike="noStrike" dirty="0">
                          <a:effectLst/>
                        </a:rPr>
                        <a:t>Lisa Bridgewater</a:t>
                      </a:r>
                      <a:endParaRPr lang="en-US" sz="1100" b="0" i="0" u="none" strike="noStrike" dirty="0">
                        <a:solidFill>
                          <a:srgbClr val="000000"/>
                        </a:solidFill>
                        <a:effectLst/>
                        <a:latin typeface="Calibri" panose="020F0502020204030204" pitchFamily="34" charset="0"/>
                      </a:endParaRPr>
                    </a:p>
                  </a:txBody>
                  <a:tcPr marL="6924" marR="6924" marT="6924" marB="0">
                    <a:noFill/>
                  </a:tcPr>
                </a:tc>
                <a:tc>
                  <a:txBody>
                    <a:bodyPr/>
                    <a:lstStyle/>
                    <a:p>
                      <a:pPr algn="l" fontAlgn="t"/>
                      <a:r>
                        <a:rPr lang="es-ES" sz="1100" u="none" strike="noStrike" dirty="0" err="1">
                          <a:effectLst/>
                        </a:rPr>
                        <a:t>Ind</a:t>
                      </a:r>
                      <a:r>
                        <a:rPr lang="es-ES" sz="1100" u="none" strike="noStrike" dirty="0">
                          <a:effectLst/>
                        </a:rPr>
                        <a:t> U/</a:t>
                      </a:r>
                      <a:r>
                        <a:rPr lang="es-ES" sz="1100" u="none" strike="noStrike" dirty="0" err="1">
                          <a:effectLst/>
                        </a:rPr>
                        <a:t>Purdue</a:t>
                      </a:r>
                      <a:r>
                        <a:rPr lang="es-ES" sz="1100" u="none" strike="noStrike" dirty="0">
                          <a:effectLst/>
                        </a:rPr>
                        <a:t> U- </a:t>
                      </a:r>
                      <a:r>
                        <a:rPr lang="es-ES" sz="1100" u="none" strike="noStrike" dirty="0" err="1">
                          <a:effectLst/>
                        </a:rPr>
                        <a:t>Indianapolis</a:t>
                      </a:r>
                      <a:r>
                        <a:rPr lang="es-ES" sz="1100" u="none" strike="noStrike" dirty="0">
                          <a:effectLst/>
                        </a:rPr>
                        <a:t> (IUPUI)</a:t>
                      </a:r>
                      <a:endParaRPr lang="es-ES" sz="1100" b="0" i="0" u="none" strike="noStrike" dirty="0">
                        <a:solidFill>
                          <a:srgbClr val="000000"/>
                        </a:solidFill>
                        <a:effectLst/>
                        <a:latin typeface="Calibri" panose="020F050202020403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a:solidFill>
                          <a:srgbClr val="000000"/>
                        </a:solidFill>
                        <a:effectLst/>
                        <a:latin typeface="Arial" panose="020B0604020202020204" pitchFamily="34" charset="0"/>
                      </a:endParaRPr>
                    </a:p>
                  </a:txBody>
                  <a:tcPr marL="6924" marR="6924" marT="6924" marB="0">
                    <a:noFill/>
                  </a:tcPr>
                </a:tc>
                <a:tc>
                  <a:txBody>
                    <a:bodyPr/>
                    <a:lstStyle/>
                    <a:p>
                      <a:pPr algn="l" fontAlgn="t"/>
                      <a:endParaRPr lang="en-US" sz="900" b="0" i="0" u="none" strike="noStrike" dirty="0">
                        <a:solidFill>
                          <a:srgbClr val="000000"/>
                        </a:solidFill>
                        <a:effectLst/>
                        <a:latin typeface="Arial" panose="020B0604020202020204" pitchFamily="34" charset="0"/>
                      </a:endParaRPr>
                    </a:p>
                  </a:txBody>
                  <a:tcPr marL="6924" marR="6924" marT="6924" marB="0">
                    <a:noFill/>
                  </a:tcPr>
                </a:tc>
                <a:extLst>
                  <a:ext uri="{0D108BD9-81ED-4DB2-BD59-A6C34878D82A}">
                    <a16:rowId xmlns:a16="http://schemas.microsoft.com/office/drawing/2014/main" val="2535605524"/>
                  </a:ext>
                </a:extLst>
              </a:tr>
            </a:tbl>
          </a:graphicData>
        </a:graphic>
      </p:graphicFrame>
      <p:cxnSp>
        <p:nvCxnSpPr>
          <p:cNvPr id="10" name="Straight Connector 9"/>
          <p:cNvCxnSpPr/>
          <p:nvPr/>
        </p:nvCxnSpPr>
        <p:spPr>
          <a:xfrm>
            <a:off x="5711252" y="1507066"/>
            <a:ext cx="14991" cy="4849283"/>
          </a:xfrm>
          <a:prstGeom prst="line">
            <a:avLst/>
          </a:prstGeom>
          <a:ln w="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526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MASFAA </a:t>
            </a:r>
            <a:r>
              <a:rPr lang="en-US" dirty="0" smtClean="0"/>
              <a:t>2020-23 </a:t>
            </a:r>
            <a:r>
              <a:rPr lang="en-US" dirty="0"/>
              <a:t>Strategic Plan</a:t>
            </a:r>
          </a:p>
        </p:txBody>
      </p:sp>
      <p:sp>
        <p:nvSpPr>
          <p:cNvPr id="3" name="Text Placeholder 2"/>
          <p:cNvSpPr>
            <a:spLocks noGrp="1"/>
          </p:cNvSpPr>
          <p:nvPr>
            <p:ph type="body" sz="quarter" idx="14"/>
          </p:nvPr>
        </p:nvSpPr>
        <p:spPr/>
        <p:txBody>
          <a:bodyPr>
            <a:noAutofit/>
          </a:bodyPr>
          <a:lstStyle/>
          <a:p>
            <a:r>
              <a:rPr lang="en-US" sz="3600" b="1" dirty="0"/>
              <a:t>VISION STATEMENT</a:t>
            </a:r>
          </a:p>
          <a:p>
            <a:endParaRPr lang="en-US" sz="200" b="1" u="sng" dirty="0"/>
          </a:p>
          <a:p>
            <a:r>
              <a:rPr lang="en-US" sz="3600" i="1" dirty="0"/>
              <a:t>The Vision for MASFAA is to be the recognized leader in providing networking, professional development, resources, and engagement opportunities for financial aid administrators by leveraging its distinctive role as regional association to meet diverse member needs and foster professional collaborations. </a:t>
            </a:r>
          </a:p>
        </p:txBody>
      </p:sp>
    </p:spTree>
    <p:extLst>
      <p:ext uri="{BB962C8B-B14F-4D97-AF65-F5344CB8AC3E}">
        <p14:creationId xmlns:p14="http://schemas.microsoft.com/office/powerpoint/2010/main" val="202895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MASFAA </a:t>
            </a:r>
            <a:r>
              <a:rPr lang="en-US" dirty="0" smtClean="0"/>
              <a:t>2020-23 </a:t>
            </a:r>
            <a:r>
              <a:rPr lang="en-US" dirty="0"/>
              <a:t>Strategic Plan</a:t>
            </a:r>
          </a:p>
        </p:txBody>
      </p:sp>
      <p:sp>
        <p:nvSpPr>
          <p:cNvPr id="3" name="Text Placeholder 2"/>
          <p:cNvSpPr>
            <a:spLocks noGrp="1"/>
          </p:cNvSpPr>
          <p:nvPr>
            <p:ph type="body" sz="quarter" idx="14"/>
          </p:nvPr>
        </p:nvSpPr>
        <p:spPr/>
        <p:txBody>
          <a:bodyPr>
            <a:noAutofit/>
          </a:bodyPr>
          <a:lstStyle/>
          <a:p>
            <a:r>
              <a:rPr lang="en-US" sz="3600" b="1" dirty="0"/>
              <a:t>MISSION STATEMENT</a:t>
            </a:r>
          </a:p>
          <a:p>
            <a:endParaRPr lang="en-US" sz="300" b="1" u="sng" dirty="0"/>
          </a:p>
          <a:p>
            <a:pPr marL="571500" indent="-571500">
              <a:spcBef>
                <a:spcPts val="600"/>
              </a:spcBef>
              <a:spcAft>
                <a:spcPts val="1800"/>
              </a:spcAft>
              <a:buFont typeface="Arial" panose="020B0604020202020204" pitchFamily="34" charset="0"/>
              <a:buChar char="•"/>
            </a:pPr>
            <a:r>
              <a:rPr lang="en-US" sz="3600" i="1" dirty="0"/>
              <a:t>Serve and promote the financial aid needs and interests of students and postsecondary institutions;</a:t>
            </a:r>
          </a:p>
          <a:p>
            <a:pPr marL="571500" indent="-571500">
              <a:spcBef>
                <a:spcPts val="600"/>
              </a:spcBef>
              <a:spcAft>
                <a:spcPts val="1800"/>
              </a:spcAft>
              <a:buFont typeface="Arial" panose="020B0604020202020204" pitchFamily="34" charset="0"/>
              <a:buChar char="•"/>
            </a:pPr>
            <a:r>
              <a:rPr lang="en-US" sz="3600" i="1" dirty="0"/>
              <a:t>Provide regional leadership in advancing financial aid knowledge and capabilities of members; and</a:t>
            </a:r>
          </a:p>
          <a:p>
            <a:pPr marL="571500" indent="-571500">
              <a:spcBef>
                <a:spcPts val="600"/>
              </a:spcBef>
              <a:spcAft>
                <a:spcPts val="1800"/>
              </a:spcAft>
              <a:buFont typeface="Arial" panose="020B0604020202020204" pitchFamily="34" charset="0"/>
              <a:buChar char="•"/>
            </a:pPr>
            <a:r>
              <a:rPr lang="en-US" sz="3600" i="1" dirty="0"/>
              <a:t>Offer engagement, professional development, and leadership opportunities for members.</a:t>
            </a:r>
          </a:p>
        </p:txBody>
      </p:sp>
    </p:spTree>
    <p:extLst>
      <p:ext uri="{BB962C8B-B14F-4D97-AF65-F5344CB8AC3E}">
        <p14:creationId xmlns:p14="http://schemas.microsoft.com/office/powerpoint/2010/main" val="4222080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Modern Clean Sophisticated_01_AS - v6" id="{0AA3A176-5614-4CF7-97C7-387B0FB7AD04}" vid="{229230A5-5D58-4AD6-A6F9-E951DED424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480f6609812271f56e53f2aff71704">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b48d77c16982ba2890c3fe2b4c067b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B52848-9F15-412E-907E-592D80B16D34}">
  <ds:schemaRefs>
    <ds:schemaRef ds:uri="http://schemas.microsoft.com/sharepoint/v3/contenttype/forms"/>
  </ds:schemaRefs>
</ds:datastoreItem>
</file>

<file path=customXml/itemProps2.xml><?xml version="1.0" encoding="utf-8"?>
<ds:datastoreItem xmlns:ds="http://schemas.openxmlformats.org/officeDocument/2006/customXml" ds:itemID="{04045008-BD42-4B24-A6F5-0E1C58790533}">
  <ds:schemaRefs>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16c05727-aa75-4e4a-9b5f-8a80a1165891"/>
    <ds:schemaRef ds:uri="http://purl.org/dc/terms/"/>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11A621F2-4F72-4D03-9533-F4606037C0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3288</Words>
  <Application>Microsoft Office PowerPoint</Application>
  <PresentationFormat>Widescreen</PresentationFormat>
  <Paragraphs>441</Paragraphs>
  <Slides>23</Slides>
  <Notes>23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Sagona ExtraLight</vt:lpstr>
      <vt:lpstr>Speak Pro</vt:lpstr>
      <vt:lpstr>Times New Roman</vt:lpstr>
      <vt:lpstr>Office Theme</vt:lpstr>
      <vt:lpstr>Your Title goes Here</vt:lpstr>
      <vt:lpstr>Financial Aid Association Structure</vt:lpstr>
      <vt:lpstr>NASFAA</vt:lpstr>
      <vt:lpstr>What is masfaa?</vt:lpstr>
      <vt:lpstr>MASFAA</vt:lpstr>
      <vt:lpstr>Masfaa officers 2022-23</vt:lpstr>
      <vt:lpstr>MASFAA Committees &amp; Task Forces 2022-23</vt:lpstr>
      <vt:lpstr>MASFAA 2020-23 Strategic Plan</vt:lpstr>
      <vt:lpstr>MASFAA 2020-23 Strategic Plan</vt:lpstr>
      <vt:lpstr>MASFAA Membership Structure</vt:lpstr>
      <vt:lpstr>Benefits of Institutional Membership</vt:lpstr>
      <vt:lpstr>Membership statistics (By type)</vt:lpstr>
      <vt:lpstr>Membership statistics (by state)</vt:lpstr>
      <vt:lpstr>MASFAA Member Services</vt:lpstr>
      <vt:lpstr>MASFAA State Leadership Award</vt:lpstr>
      <vt:lpstr>2021-2022 MASFAA State Leadership Award for MICHIGAN</vt:lpstr>
      <vt:lpstr>PowerPoint Presentation</vt:lpstr>
      <vt:lpstr>MASFAA BOOK CLUB</vt:lpstr>
      <vt:lpstr>Summer Institute &amp; Leadership Symposium </vt:lpstr>
      <vt:lpstr>PowerPoint Presentation</vt:lpstr>
      <vt:lpstr>PowerPoint Presentation</vt:lpstr>
      <vt:lpstr>Join us in indy! October 22-25, 2023</vt:lpstr>
      <vt:lpstr>Your Title goes Here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2022-09-23T00:48:09Z</dcterms:created>
  <dcterms:modified xsi:type="dcterms:W3CDTF">2023-05-22T12:22:25Z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