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70" r:id="rId2"/>
    <p:sldId id="271" r:id="rId3"/>
    <p:sldId id="272" r:id="rId4"/>
    <p:sldId id="273" r:id="rId5"/>
    <p:sldId id="306" r:id="rId6"/>
    <p:sldId id="274" r:id="rId7"/>
    <p:sldId id="275" r:id="rId8"/>
    <p:sldId id="276" r:id="rId9"/>
    <p:sldId id="277" r:id="rId10"/>
    <p:sldId id="287" r:id="rId11"/>
    <p:sldId id="278" r:id="rId12"/>
    <p:sldId id="279" r:id="rId13"/>
    <p:sldId id="280" r:id="rId14"/>
    <p:sldId id="281" r:id="rId15"/>
    <p:sldId id="282" r:id="rId16"/>
    <p:sldId id="283" r:id="rId17"/>
    <p:sldId id="284" r:id="rId18"/>
    <p:sldId id="285" r:id="rId19"/>
    <p:sldId id="288" r:id="rId20"/>
    <p:sldId id="289" r:id="rId21"/>
    <p:sldId id="308" r:id="rId22"/>
    <p:sldId id="291" r:id="rId23"/>
    <p:sldId id="292" r:id="rId24"/>
    <p:sldId id="293" r:id="rId25"/>
    <p:sldId id="294" r:id="rId26"/>
    <p:sldId id="295" r:id="rId27"/>
    <p:sldId id="296" r:id="rId28"/>
    <p:sldId id="297" r:id="rId29"/>
    <p:sldId id="298" r:id="rId30"/>
    <p:sldId id="299" r:id="rId31"/>
    <p:sldId id="309" r:id="rId32"/>
    <p:sldId id="300" r:id="rId33"/>
    <p:sldId id="301" r:id="rId34"/>
    <p:sldId id="310" r:id="rId35"/>
    <p:sldId id="302" r:id="rId36"/>
    <p:sldId id="303" r:id="rId37"/>
    <p:sldId id="304" r:id="rId38"/>
    <p:sldId id="286" r:id="rId39"/>
    <p:sldId id="307" r:id="rId40"/>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CziK5AsKHZWjCoYD8WvT0Ja+A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080"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6913"/>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26988" y="9525"/>
            <a:ext cx="1924050" cy="1133475"/>
          </a:xfrm>
          <a:prstGeom prst="rect">
            <a:avLst/>
          </a:prstGeom>
          <a:noFill/>
          <a:ln>
            <a:noFill/>
          </a:ln>
        </p:spPr>
      </p:pic>
      <p:sp>
        <p:nvSpPr>
          <p:cNvPr id="15" name="Google Shape;15;p1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88888"/>
              </a:buClr>
              <a:buSzPts val="3000"/>
              <a:buNone/>
              <a:defRPr>
                <a:solidFill>
                  <a:srgbClr val="888888"/>
                </a:solidFill>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80"/>
              </a:spcBef>
              <a:spcAft>
                <a:spcPts val="0"/>
              </a:spcAft>
              <a:buClr>
                <a:srgbClr val="888888"/>
              </a:buClr>
              <a:buSzPts val="2400"/>
              <a:buNone/>
              <a:defRPr>
                <a:solidFill>
                  <a:srgbClr val="888888"/>
                </a:solidFill>
              </a:defRPr>
            </a:lvl4pPr>
            <a:lvl5pPr lvl="4" algn="ctr">
              <a:lnSpc>
                <a:spcPct val="90000"/>
              </a:lnSpc>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722313" y="1905000"/>
            <a:ext cx="8040688" cy="2286000"/>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SzPts val="1400"/>
              <a:buNone/>
              <a:defRPr/>
            </a:lvl1pPr>
            <a:lvl2pPr marL="914400" lvl="1" indent="-228600" algn="l">
              <a:lnSpc>
                <a:spcPct val="90000"/>
              </a:lnSpc>
              <a:spcBef>
                <a:spcPts val="560"/>
              </a:spcBef>
              <a:spcAft>
                <a:spcPts val="0"/>
              </a:spcAft>
              <a:buSzPts val="1400"/>
              <a:buNone/>
              <a:defRPr/>
            </a:lvl2pPr>
            <a:lvl3pPr marL="1371600" lvl="2" indent="-228600" algn="l">
              <a:lnSpc>
                <a:spcPct val="90000"/>
              </a:lnSpc>
              <a:spcBef>
                <a:spcPts val="480"/>
              </a:spcBef>
              <a:spcAft>
                <a:spcPts val="0"/>
              </a:spcAft>
              <a:buSzPts val="1400"/>
              <a:buNone/>
              <a:defRPr/>
            </a:lvl3pPr>
            <a:lvl4pPr marL="1828800" lvl="3" indent="-228600" algn="l">
              <a:lnSpc>
                <a:spcPct val="90000"/>
              </a:lnSpc>
              <a:spcBef>
                <a:spcPts val="480"/>
              </a:spcBef>
              <a:spcAft>
                <a:spcPts val="0"/>
              </a:spcAft>
              <a:buSzPts val="1400"/>
              <a:buNone/>
              <a:defRPr/>
            </a:lvl4pPr>
            <a:lvl5pPr marL="2286000" lvl="4" indent="-228600" algn="l">
              <a:lnSpc>
                <a:spcPct val="90000"/>
              </a:lnSpc>
              <a:spcBef>
                <a:spcPts val="48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22313" y="1905000"/>
            <a:ext cx="8040687" cy="214674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70305-D455-4AFC-8C2F-1FA06FCE97B5}"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AEB19-AF6A-4277-B70A-5ED710398798}" type="slidenum">
              <a:rPr lang="en-US" smtClean="0"/>
              <a:t>‹#›</a:t>
            </a:fld>
            <a:endParaRPr lang="en-US"/>
          </a:p>
        </p:txBody>
      </p:sp>
    </p:spTree>
    <p:extLst>
      <p:ext uri="{BB962C8B-B14F-4D97-AF65-F5344CB8AC3E}">
        <p14:creationId xmlns:p14="http://schemas.microsoft.com/office/powerpoint/2010/main" val="3290730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13" descr="white rectangle.png"/>
          <p:cNvPicPr preferRelativeResize="0"/>
          <p:nvPr/>
        </p:nvPicPr>
        <p:blipFill rotWithShape="1">
          <a:blip r:embed="rId6">
            <a:alphaModFix/>
          </a:blip>
          <a:srcRect b="10451"/>
          <a:stretch/>
        </p:blipFill>
        <p:spPr>
          <a:xfrm>
            <a:off x="0" y="1300163"/>
            <a:ext cx="9144000" cy="5557837"/>
          </a:xfrm>
          <a:prstGeom prst="rect">
            <a:avLst/>
          </a:prstGeom>
          <a:noFill/>
          <a:ln>
            <a:noFill/>
          </a:ln>
        </p:spPr>
      </p:pic>
      <p:sp>
        <p:nvSpPr>
          <p:cNvPr id="11" name="Google Shape;11;p1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body" idx="1"/>
          </p:nvPr>
        </p:nvSpPr>
        <p:spPr>
          <a:xfrm>
            <a:off x="722313" y="1905000"/>
            <a:ext cx="8040687" cy="21082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SzPts val="1400"/>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SzPts val="1400"/>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rPr>
              <a:t>FAFSA Simplification</a:t>
            </a:r>
            <a:br>
              <a:rPr lang="en-US" dirty="0" smtClean="0">
                <a:solidFill>
                  <a:srgbClr val="002060"/>
                </a:solidFill>
              </a:rPr>
            </a:br>
            <a:r>
              <a:rPr lang="en-US" dirty="0" smtClean="0">
                <a:solidFill>
                  <a:srgbClr val="002060"/>
                </a:solidFill>
              </a:rPr>
              <a:t>Not so Simple! </a:t>
            </a:r>
            <a:endParaRPr lang="en-US" dirty="0">
              <a:solidFill>
                <a:srgbClr val="002060"/>
              </a:solidFill>
            </a:endParaRPr>
          </a:p>
        </p:txBody>
      </p:sp>
      <p:sp>
        <p:nvSpPr>
          <p:cNvPr id="3" name="Subtitle 2"/>
          <p:cNvSpPr>
            <a:spLocks noGrp="1"/>
          </p:cNvSpPr>
          <p:nvPr>
            <p:ph type="subTitle" idx="1"/>
          </p:nvPr>
        </p:nvSpPr>
        <p:spPr/>
        <p:txBody>
          <a:bodyPr/>
          <a:lstStyle/>
          <a:p>
            <a:r>
              <a:rPr lang="en-US" sz="2500" dirty="0" smtClean="0">
                <a:solidFill>
                  <a:srgbClr val="002060"/>
                </a:solidFill>
                <a:latin typeface="Calibri" panose="020F0502020204030204" pitchFamily="34" charset="0"/>
                <a:cs typeface="Calibri" panose="020F0502020204030204" pitchFamily="34" charset="0"/>
              </a:rPr>
              <a:t>Alisha Cederberg, Associate Dean </a:t>
            </a:r>
          </a:p>
          <a:p>
            <a:r>
              <a:rPr lang="en-US" sz="2500" dirty="0" smtClean="0">
                <a:solidFill>
                  <a:srgbClr val="002060"/>
                </a:solidFill>
                <a:latin typeface="Calibri" panose="020F0502020204030204" pitchFamily="34" charset="0"/>
                <a:cs typeface="Calibri" panose="020F0502020204030204" pitchFamily="34" charset="0"/>
              </a:rPr>
              <a:t>Kalamazoo Valley Community College</a:t>
            </a:r>
          </a:p>
          <a:p>
            <a:r>
              <a:rPr lang="en-US" sz="2500" dirty="0" smtClean="0">
                <a:solidFill>
                  <a:srgbClr val="002060"/>
                </a:solidFill>
                <a:latin typeface="Calibri" panose="020F0502020204030204" pitchFamily="34" charset="0"/>
                <a:cs typeface="Calibri" panose="020F0502020204030204" pitchFamily="34" charset="0"/>
              </a:rPr>
              <a:t>MSFAA Past-President</a:t>
            </a:r>
            <a:endParaRPr lang="en-US" sz="25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14287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Session 5 </a:t>
            </a:r>
            <a:r>
              <a:rPr lang="en-US" sz="4200" dirty="0" err="1">
                <a:solidFill>
                  <a:srgbClr val="002060"/>
                </a:solidFill>
              </a:rPr>
              <a:t>Powerpoint</a:t>
            </a:r>
            <a:endParaRPr lang="en-US" sz="4200" dirty="0">
              <a:solidFill>
                <a:srgbClr val="002060"/>
              </a:solidFill>
            </a:endParaRPr>
          </a:p>
        </p:txBody>
      </p:sp>
      <p:sp>
        <p:nvSpPr>
          <p:cNvPr id="3" name="Content Placeholder 2"/>
          <p:cNvSpPr>
            <a:spLocks noGrp="1"/>
          </p:cNvSpPr>
          <p:nvPr>
            <p:ph idx="1"/>
          </p:nvPr>
        </p:nvSpPr>
        <p:spPr>
          <a:xfrm>
            <a:off x="541735" y="2286001"/>
            <a:ext cx="6030515" cy="2862322"/>
          </a:xfrm>
        </p:spPr>
        <p:txBody>
          <a:bodyPr/>
          <a:lstStyle/>
          <a:p>
            <a:pPr marL="228600" indent="0">
              <a:lnSpc>
                <a:spcPct val="110000"/>
              </a:lnSpc>
              <a:spcBef>
                <a:spcPts val="0"/>
              </a:spcBef>
              <a:buClr>
                <a:srgbClr val="888888"/>
              </a:buClr>
              <a:buSzPts val="3000"/>
            </a:pPr>
            <a:r>
              <a:rPr lang="en-US" sz="2800" dirty="0">
                <a:solidFill>
                  <a:srgbClr val="002060"/>
                </a:solidFill>
                <a:latin typeface="Calibri" panose="020F0502020204030204" pitchFamily="34" charset="0"/>
                <a:cs typeface="Calibri" panose="020F0502020204030204" pitchFamily="34" charset="0"/>
              </a:rPr>
              <a:t>Not </a:t>
            </a:r>
            <a:r>
              <a:rPr lang="en-US" sz="2800" dirty="0" smtClean="0">
                <a:solidFill>
                  <a:srgbClr val="002060"/>
                </a:solidFill>
                <a:latin typeface="Calibri" panose="020F0502020204030204" pitchFamily="34" charset="0"/>
                <a:cs typeface="Calibri" panose="020F0502020204030204" pitchFamily="34" charset="0"/>
              </a:rPr>
              <a:t>Found</a:t>
            </a:r>
          </a:p>
          <a:p>
            <a:pPr marL="228600" indent="0">
              <a:lnSpc>
                <a:spcPct val="110000"/>
              </a:lnSpc>
              <a:spcBef>
                <a:spcPts val="0"/>
              </a:spcBef>
              <a:buClr>
                <a:srgbClr val="888888"/>
              </a:buClr>
              <a:buSzPts val="3000"/>
            </a:pPr>
            <a:r>
              <a:rPr lang="en-US" sz="2800" dirty="0" smtClean="0">
                <a:solidFill>
                  <a:srgbClr val="002060"/>
                </a:solidFill>
                <a:latin typeface="Calibri" panose="020F0502020204030204" pitchFamily="34" charset="0"/>
                <a:cs typeface="Calibri" panose="020F0502020204030204" pitchFamily="34" charset="0"/>
              </a:rPr>
              <a:t>The </a:t>
            </a:r>
            <a:r>
              <a:rPr lang="en-US" sz="2800" dirty="0">
                <a:solidFill>
                  <a:srgbClr val="002060"/>
                </a:solidFill>
                <a:latin typeface="Calibri" panose="020F0502020204030204" pitchFamily="34" charset="0"/>
                <a:cs typeface="Calibri" panose="020F0502020204030204" pitchFamily="34" charset="0"/>
              </a:rPr>
              <a:t>requested URL /conferences/library/2021/2021FSAConfGS5.pptx was not found on this server.</a:t>
            </a:r>
          </a:p>
          <a:p>
            <a:endParaRPr lang="en-US" dirty="0"/>
          </a:p>
        </p:txBody>
      </p:sp>
    </p:spTree>
    <p:extLst>
      <p:ext uri="{BB962C8B-B14F-4D97-AF65-F5344CB8AC3E}">
        <p14:creationId xmlns:p14="http://schemas.microsoft.com/office/powerpoint/2010/main" val="425988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solidFill>
                  <a:srgbClr val="002060"/>
                </a:solidFill>
              </a:rPr>
              <a:t>Simplification</a:t>
            </a:r>
          </a:p>
        </p:txBody>
      </p:sp>
      <p:sp>
        <p:nvSpPr>
          <p:cNvPr id="3" name="Content Placeholder 2"/>
          <p:cNvSpPr>
            <a:spLocks noGrp="1"/>
          </p:cNvSpPr>
          <p:nvPr>
            <p:ph idx="1"/>
          </p:nvPr>
        </p:nvSpPr>
        <p:spPr>
          <a:xfrm>
            <a:off x="722313" y="1905000"/>
            <a:ext cx="8040687" cy="1655838"/>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The DRT becomes the </a:t>
            </a:r>
            <a:r>
              <a:rPr lang="en-US" sz="2800" dirty="0" smtClean="0">
                <a:solidFill>
                  <a:srgbClr val="002060"/>
                </a:solidFill>
                <a:latin typeface="Calibri" panose="020F0502020204030204" pitchFamily="34" charset="0"/>
                <a:cs typeface="Calibri" panose="020F0502020204030204" pitchFamily="34" charset="0"/>
              </a:rPr>
              <a:t>FADDX in order to get FTI</a:t>
            </a:r>
            <a:endParaRPr lang="en-US" sz="2800" dirty="0">
              <a:solidFill>
                <a:srgbClr val="002060"/>
              </a:solidFill>
              <a:latin typeface="Calibri" panose="020F0502020204030204" pitchFamily="34" charset="0"/>
              <a:cs typeface="Calibri" panose="020F0502020204030204" pitchFamily="34" charset="0"/>
            </a:endParaRP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The EFC becomes the SAI</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EFA becomes OFA</a:t>
            </a:r>
          </a:p>
          <a:p>
            <a:endParaRPr lang="en-US" dirty="0"/>
          </a:p>
        </p:txBody>
      </p:sp>
    </p:spTree>
    <p:extLst>
      <p:ext uri="{BB962C8B-B14F-4D97-AF65-F5344CB8AC3E}">
        <p14:creationId xmlns:p14="http://schemas.microsoft.com/office/powerpoint/2010/main" val="185689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solidFill>
                  <a:srgbClr val="002060"/>
                </a:solidFill>
              </a:rPr>
              <a:t>Simplification</a:t>
            </a:r>
          </a:p>
        </p:txBody>
      </p:sp>
      <p:sp>
        <p:nvSpPr>
          <p:cNvPr id="3" name="Content Placeholder 2"/>
          <p:cNvSpPr>
            <a:spLocks noGrp="1"/>
          </p:cNvSpPr>
          <p:nvPr>
            <p:ph idx="1"/>
          </p:nvPr>
        </p:nvSpPr>
        <p:spPr>
          <a:xfrm>
            <a:off x="722313" y="1905000"/>
            <a:ext cx="8040687" cy="2819233"/>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Need calculation remains the same, except not (see prior slide)</a:t>
            </a:r>
          </a:p>
          <a:p>
            <a:pPr marL="685800" lvl="1" indent="-457200">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Need = COA – SAI - OFA</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Student with negative SAI can be packaged greater than the COA </a:t>
            </a:r>
            <a:endParaRPr lang="en-US" sz="2800" dirty="0" smtClean="0">
              <a:solidFill>
                <a:srgbClr val="002060"/>
              </a:solidFill>
              <a:latin typeface="Calibri" panose="020F0502020204030204" pitchFamily="34" charset="0"/>
              <a:cs typeface="Calibri" panose="020F0502020204030204" pitchFamily="34" charset="0"/>
            </a:endParaRPr>
          </a:p>
          <a:p>
            <a:pPr marL="685800" indent="-457200">
              <a:spcBef>
                <a:spcPts val="0"/>
              </a:spcBef>
              <a:buClr>
                <a:srgbClr val="888888"/>
              </a:buClr>
              <a:buSzPts val="3000"/>
              <a:buFont typeface="Arial" panose="020B0604020202020204" pitchFamily="34" charset="0"/>
              <a:buChar char="•"/>
            </a:pPr>
            <a:r>
              <a:rPr lang="en-US" sz="2800" dirty="0" smtClean="0">
                <a:solidFill>
                  <a:srgbClr val="002060"/>
                </a:solidFill>
                <a:latin typeface="Calibri" panose="020F0502020204030204" pitchFamily="34" charset="0"/>
                <a:cs typeface="Calibri" panose="020F0502020204030204" pitchFamily="34" charset="0"/>
              </a:rPr>
              <a:t>But </a:t>
            </a:r>
            <a:r>
              <a:rPr lang="en-US" sz="2800" dirty="0">
                <a:solidFill>
                  <a:srgbClr val="002060"/>
                </a:solidFill>
                <a:latin typeface="Calibri" panose="020F0502020204030204" pitchFamily="34" charset="0"/>
                <a:cs typeface="Calibri" panose="020F0502020204030204" pitchFamily="34" charset="0"/>
              </a:rPr>
              <a:t>Pell and Loans cannot</a:t>
            </a:r>
          </a:p>
          <a:p>
            <a:endParaRPr lang="en-US" dirty="0"/>
          </a:p>
        </p:txBody>
      </p:sp>
    </p:spTree>
    <p:extLst>
      <p:ext uri="{BB962C8B-B14F-4D97-AF65-F5344CB8AC3E}">
        <p14:creationId xmlns:p14="http://schemas.microsoft.com/office/powerpoint/2010/main" val="247909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solidFill>
                  <a:srgbClr val="002060"/>
                </a:solidFill>
              </a:rPr>
              <a:t>Simplification</a:t>
            </a:r>
          </a:p>
        </p:txBody>
      </p:sp>
      <p:sp>
        <p:nvSpPr>
          <p:cNvPr id="3" name="Content Placeholder 2"/>
          <p:cNvSpPr>
            <a:spLocks noGrp="1"/>
          </p:cNvSpPr>
          <p:nvPr>
            <p:ph idx="1"/>
          </p:nvPr>
        </p:nvSpPr>
        <p:spPr>
          <a:xfrm>
            <a:off x="722313" y="1905000"/>
            <a:ext cx="8040687" cy="4758226"/>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There’s still automatic maximum Pell but also now there’s automatic minimum Pell</a:t>
            </a:r>
          </a:p>
          <a:p>
            <a:pPr marL="685800" lvl="1" indent="-457200">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We must </a:t>
            </a:r>
            <a:r>
              <a:rPr lang="en-US" dirty="0" smtClean="0">
                <a:solidFill>
                  <a:srgbClr val="002060"/>
                </a:solidFill>
                <a:latin typeface="Calibri" panose="020F0502020204030204" pitchFamily="34" charset="0"/>
                <a:cs typeface="Calibri" panose="020F0502020204030204" pitchFamily="34" charset="0"/>
              </a:rPr>
              <a:t>know the </a:t>
            </a:r>
            <a:r>
              <a:rPr lang="en-US" dirty="0">
                <a:solidFill>
                  <a:srgbClr val="002060"/>
                </a:solidFill>
                <a:latin typeface="Calibri" panose="020F0502020204030204" pitchFamily="34" charset="0"/>
                <a:cs typeface="Calibri" panose="020F0502020204030204" pitchFamily="34" charset="0"/>
              </a:rPr>
              <a:t>poverty line (by household size) and how to multiple it by percentage to determine minimum Pell…and in some instances, maximum </a:t>
            </a:r>
            <a:r>
              <a:rPr lang="en-US" dirty="0" smtClean="0">
                <a:solidFill>
                  <a:srgbClr val="002060"/>
                </a:solidFill>
                <a:latin typeface="Calibri" panose="020F0502020204030204" pitchFamily="34" charset="0"/>
                <a:cs typeface="Calibri" panose="020F0502020204030204" pitchFamily="34" charset="0"/>
              </a:rPr>
              <a:t>Pell</a:t>
            </a:r>
          </a:p>
          <a:p>
            <a:pPr marL="685800" lvl="1" indent="-457200">
              <a:spcBef>
                <a:spcPts val="0"/>
              </a:spcBef>
              <a:buClr>
                <a:srgbClr val="888888"/>
              </a:buClr>
              <a:buSzPts val="3000"/>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Feds have defined single parent</a:t>
            </a:r>
            <a:endParaRPr lang="en-US" dirty="0">
              <a:solidFill>
                <a:srgbClr val="002060"/>
              </a:solidFill>
              <a:latin typeface="Calibri" panose="020F0502020204030204" pitchFamily="34" charset="0"/>
              <a:cs typeface="Calibri" panose="020F0502020204030204" pitchFamily="34" charset="0"/>
            </a:endParaRP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The parent is not lived with most in the last year but provided most support with no timeline</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Dependents are defined by the IRS Code section 125</a:t>
            </a:r>
          </a:p>
          <a:p>
            <a:endParaRPr lang="en-US" dirty="0"/>
          </a:p>
        </p:txBody>
      </p:sp>
    </p:spTree>
    <p:extLst>
      <p:ext uri="{BB962C8B-B14F-4D97-AF65-F5344CB8AC3E}">
        <p14:creationId xmlns:p14="http://schemas.microsoft.com/office/powerpoint/2010/main" val="87877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547"/>
            <a:ext cx="8382000" cy="1163395"/>
          </a:xfrm>
        </p:spPr>
        <p:txBody>
          <a:bodyPr/>
          <a:lstStyle/>
          <a:p>
            <a:r>
              <a:rPr lang="en-US" sz="4200" dirty="0">
                <a:solidFill>
                  <a:srgbClr val="002060"/>
                </a:solidFill>
              </a:rPr>
              <a:t>FUTURES ACT </a:t>
            </a:r>
            <a:r>
              <a:rPr lang="en-US" sz="4200" dirty="0" smtClean="0">
                <a:solidFill>
                  <a:srgbClr val="002060"/>
                </a:solidFill>
              </a:rPr>
              <a:t/>
            </a:r>
            <a:br>
              <a:rPr lang="en-US" sz="4200" dirty="0" smtClean="0">
                <a:solidFill>
                  <a:srgbClr val="002060"/>
                </a:solidFill>
              </a:rPr>
            </a:br>
            <a:r>
              <a:rPr lang="en-US" sz="4200" dirty="0" smtClean="0">
                <a:solidFill>
                  <a:srgbClr val="002060"/>
                </a:solidFill>
              </a:rPr>
              <a:t>Passed </a:t>
            </a:r>
            <a:r>
              <a:rPr lang="en-US" sz="4200" dirty="0">
                <a:solidFill>
                  <a:srgbClr val="002060"/>
                </a:solidFill>
              </a:rPr>
              <a:t>in 2019</a:t>
            </a:r>
          </a:p>
        </p:txBody>
      </p:sp>
      <p:sp>
        <p:nvSpPr>
          <p:cNvPr id="3" name="Content Placeholder 2"/>
          <p:cNvSpPr>
            <a:spLocks noGrp="1"/>
          </p:cNvSpPr>
          <p:nvPr>
            <p:ph idx="1"/>
          </p:nvPr>
        </p:nvSpPr>
        <p:spPr/>
        <p:txBody>
          <a:bodyPr>
            <a:noAutofit/>
          </a:bodyPr>
          <a:lstStyle/>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Foundational to Simplification</a:t>
            </a:r>
          </a:p>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New experience in completing the FAFSA form</a:t>
            </a:r>
          </a:p>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Eliminates DRT</a:t>
            </a:r>
          </a:p>
          <a:p>
            <a:pPr marL="685800" indent="-457200">
              <a:lnSpc>
                <a:spcPct val="110000"/>
              </a:lnSpc>
              <a:spcBef>
                <a:spcPts val="0"/>
              </a:spcBef>
              <a:buClr>
                <a:srgbClr val="888888"/>
              </a:buClr>
              <a:buSzPts val="3000"/>
              <a:buFont typeface="Arial" panose="020B0604020202020204" pitchFamily="34" charset="0"/>
              <a:buChar char="•"/>
            </a:pPr>
            <a:r>
              <a:rPr lang="en-US" sz="2200" dirty="0" smtClean="0">
                <a:solidFill>
                  <a:srgbClr val="002060"/>
                </a:solidFill>
                <a:latin typeface="Calibri" panose="020F0502020204030204" pitchFamily="34" charset="0"/>
                <a:cs typeface="Calibri" panose="020F0502020204030204" pitchFamily="34" charset="0"/>
              </a:rPr>
              <a:t>FADDX = Direct </a:t>
            </a:r>
            <a:r>
              <a:rPr lang="en-US" sz="2200" dirty="0">
                <a:solidFill>
                  <a:srgbClr val="002060"/>
                </a:solidFill>
                <a:latin typeface="Calibri" panose="020F0502020204030204" pitchFamily="34" charset="0"/>
                <a:cs typeface="Calibri" panose="020F0502020204030204" pitchFamily="34" charset="0"/>
              </a:rPr>
              <a:t>Data Exchange between IRS And FSA</a:t>
            </a:r>
          </a:p>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Due to FUTURES ACT, the IRS can share this information with FSA </a:t>
            </a:r>
          </a:p>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But, all parties whose FTI is included on a student’s FAFSA form must provide consent </a:t>
            </a:r>
            <a:r>
              <a:rPr lang="en-US" sz="2200" dirty="0" smtClean="0">
                <a:solidFill>
                  <a:srgbClr val="002060"/>
                </a:solidFill>
                <a:latin typeface="Calibri" panose="020F0502020204030204" pitchFamily="34" charset="0"/>
                <a:cs typeface="Calibri" panose="020F0502020204030204" pitchFamily="34" charset="0"/>
              </a:rPr>
              <a:t>annually</a:t>
            </a:r>
            <a:endParaRPr lang="en-US" sz="2200" dirty="0">
              <a:solidFill>
                <a:srgbClr val="002060"/>
              </a:solidFill>
              <a:latin typeface="Calibri" panose="020F0502020204030204" pitchFamily="34" charset="0"/>
              <a:cs typeface="Calibri" panose="020F0502020204030204" pitchFamily="34" charset="0"/>
            </a:endParaRPr>
          </a:p>
          <a:p>
            <a:pPr marL="685800" indent="-457200">
              <a:lnSpc>
                <a:spcPct val="110000"/>
              </a:lnSpc>
              <a:spcBef>
                <a:spcPts val="0"/>
              </a:spcBef>
              <a:buClr>
                <a:srgbClr val="888888"/>
              </a:buClr>
              <a:buSzPts val="3000"/>
              <a:buFont typeface="Arial" panose="020B0604020202020204" pitchFamily="34" charset="0"/>
              <a:buChar char="•"/>
            </a:pPr>
            <a:r>
              <a:rPr lang="en-US" sz="2800" i="1" dirty="0">
                <a:solidFill>
                  <a:schemeClr val="bg2">
                    <a:lumMod val="60000"/>
                    <a:lumOff val="40000"/>
                  </a:schemeClr>
                </a:solidFill>
                <a:latin typeface="Calibri" panose="020F0502020204030204" pitchFamily="34" charset="0"/>
                <a:cs typeface="Calibri" panose="020F0502020204030204" pitchFamily="34" charset="0"/>
              </a:rPr>
              <a:t>Issues to be resolved b/c data elements are prescriptive</a:t>
            </a:r>
          </a:p>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Calculate FAFSA differently based on data available</a:t>
            </a:r>
          </a:p>
          <a:p>
            <a:pPr marL="685800" indent="-457200">
              <a:lnSpc>
                <a:spcPct val="110000"/>
              </a:lnSpc>
              <a:spcBef>
                <a:spcPts val="0"/>
              </a:spcBef>
              <a:buClr>
                <a:srgbClr val="888888"/>
              </a:buClr>
              <a:buSzPts val="3000"/>
              <a:buFont typeface="Arial" panose="020B0604020202020204" pitchFamily="34" charset="0"/>
              <a:buChar char="•"/>
            </a:pPr>
            <a:r>
              <a:rPr lang="en-US" sz="2200" dirty="0">
                <a:solidFill>
                  <a:srgbClr val="002060"/>
                </a:solidFill>
                <a:latin typeface="Calibri" panose="020F0502020204030204" pitchFamily="34" charset="0"/>
                <a:cs typeface="Calibri" panose="020F0502020204030204" pitchFamily="34" charset="0"/>
              </a:rPr>
              <a:t>Dictates what FSA can ask </a:t>
            </a:r>
          </a:p>
        </p:txBody>
      </p:sp>
    </p:spTree>
    <p:extLst>
      <p:ext uri="{BB962C8B-B14F-4D97-AF65-F5344CB8AC3E}">
        <p14:creationId xmlns:p14="http://schemas.microsoft.com/office/powerpoint/2010/main" val="202037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642"/>
            <a:ext cx="8382000" cy="1284941"/>
          </a:xfrm>
        </p:spPr>
        <p:txBody>
          <a:bodyPr/>
          <a:lstStyle/>
          <a:p>
            <a:r>
              <a:rPr lang="en-US" sz="4200" dirty="0">
                <a:solidFill>
                  <a:srgbClr val="002060"/>
                </a:solidFill>
              </a:rPr>
              <a:t>FAFSA Simplification – </a:t>
            </a:r>
            <a:br>
              <a:rPr lang="en-US" sz="4200" dirty="0">
                <a:solidFill>
                  <a:srgbClr val="002060"/>
                </a:solidFill>
              </a:rPr>
            </a:br>
            <a:r>
              <a:rPr lang="en-US" sz="4200" dirty="0">
                <a:solidFill>
                  <a:srgbClr val="002060"/>
                </a:solidFill>
              </a:rPr>
              <a:t>Connection to FUTURES ACT</a:t>
            </a:r>
          </a:p>
        </p:txBody>
      </p:sp>
      <p:sp>
        <p:nvSpPr>
          <p:cNvPr id="3" name="Content Placeholder 2"/>
          <p:cNvSpPr>
            <a:spLocks noGrp="1"/>
          </p:cNvSpPr>
          <p:nvPr>
            <p:ph idx="1"/>
          </p:nvPr>
        </p:nvSpPr>
        <p:spPr>
          <a:xfrm>
            <a:off x="722313" y="1797272"/>
            <a:ext cx="8040687" cy="2791533"/>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Where possible, the law mandates that FSA </a:t>
            </a:r>
            <a:r>
              <a:rPr lang="en-US" sz="2800" dirty="0" smtClean="0">
                <a:solidFill>
                  <a:srgbClr val="002060"/>
                </a:solidFill>
                <a:latin typeface="Calibri" panose="020F0502020204030204" pitchFamily="34" charset="0"/>
                <a:cs typeface="Calibri" panose="020F0502020204030204" pitchFamily="34" charset="0"/>
              </a:rPr>
              <a:t>use data received directly from the Internal Revenue Service (IRS) to calculate Federal Pell Grant eligibility and the SAI.</a:t>
            </a:r>
          </a:p>
          <a:p>
            <a:pPr marL="685800" indent="-457200">
              <a:spcBef>
                <a:spcPts val="0"/>
              </a:spcBef>
              <a:buClr>
                <a:srgbClr val="888888"/>
              </a:buClr>
              <a:buSzPts val="3000"/>
              <a:buFont typeface="Arial" panose="020B0604020202020204" pitchFamily="34" charset="0"/>
              <a:buChar char="•"/>
            </a:pPr>
            <a:r>
              <a:rPr lang="en-US" sz="2800" dirty="0" smtClean="0">
                <a:solidFill>
                  <a:srgbClr val="002060"/>
                </a:solidFill>
                <a:latin typeface="Calibri" panose="020F0502020204030204" pitchFamily="34" charset="0"/>
                <a:cs typeface="Calibri" panose="020F0502020204030204" pitchFamily="34" charset="0"/>
              </a:rPr>
              <a:t>Fundamental change – </a:t>
            </a:r>
          </a:p>
          <a:p>
            <a:pPr marL="228600" indent="0">
              <a:spcBef>
                <a:spcPts val="0"/>
              </a:spcBef>
              <a:buClr>
                <a:srgbClr val="888888"/>
              </a:buClr>
              <a:buSzPts val="3000"/>
            </a:pPr>
            <a:endParaRPr lang="en-US" sz="2800" dirty="0" smtClean="0">
              <a:solidFill>
                <a:srgbClr val="002060"/>
              </a:solidFill>
              <a:latin typeface="Calibri" panose="020F0502020204030204" pitchFamily="34" charset="0"/>
              <a:cs typeface="Calibri" panose="020F0502020204030204" pitchFamily="34" charset="0"/>
            </a:endParaRPr>
          </a:p>
          <a:p>
            <a:endParaRPr lang="en-US" sz="2800" dirty="0">
              <a:solidFill>
                <a:srgbClr val="002060"/>
              </a:solidFill>
              <a:latin typeface="Calibri" panose="020F0502020204030204" pitchFamily="34" charset="0"/>
              <a:cs typeface="Calibri" panose="020F0502020204030204" pitchFamily="34" charset="0"/>
            </a:endParaRPr>
          </a:p>
        </p:txBody>
      </p:sp>
      <p:sp>
        <p:nvSpPr>
          <p:cNvPr id="5" name="TextBox 4"/>
          <p:cNvSpPr txBox="1"/>
          <p:nvPr/>
        </p:nvSpPr>
        <p:spPr>
          <a:xfrm>
            <a:off x="1872101" y="4391796"/>
            <a:ext cx="4155540" cy="584775"/>
          </a:xfrm>
          <a:prstGeom prst="rect">
            <a:avLst/>
          </a:prstGeom>
          <a:noFill/>
        </p:spPr>
        <p:txBody>
          <a:bodyPr wrap="square" rtlCol="0">
            <a:spAutoFit/>
          </a:bodyPr>
          <a:lstStyle/>
          <a:p>
            <a:r>
              <a:rPr lang="en-US" sz="3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MAYHEM</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9862" t="13201" r="20391" b="12343"/>
          <a:stretch/>
        </p:blipFill>
        <p:spPr>
          <a:xfrm>
            <a:off x="6027641" y="3193038"/>
            <a:ext cx="2144034" cy="3567066"/>
          </a:xfrm>
          <a:prstGeom prst="rect">
            <a:avLst/>
          </a:prstGeom>
        </p:spPr>
      </p:pic>
    </p:spTree>
    <p:extLst>
      <p:ext uri="{BB962C8B-B14F-4D97-AF65-F5344CB8AC3E}">
        <p14:creationId xmlns:p14="http://schemas.microsoft.com/office/powerpoint/2010/main" val="91805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5043"/>
            <a:ext cx="8382000" cy="581698"/>
          </a:xfrm>
        </p:spPr>
        <p:txBody>
          <a:bodyPr/>
          <a:lstStyle/>
          <a:p>
            <a:r>
              <a:rPr lang="en-US" sz="4200" dirty="0">
                <a:solidFill>
                  <a:srgbClr val="002060"/>
                </a:solidFill>
              </a:rPr>
              <a:t>FAFSA Simplification </a:t>
            </a:r>
          </a:p>
        </p:txBody>
      </p:sp>
      <p:sp>
        <p:nvSpPr>
          <p:cNvPr id="3" name="Content Placeholder 2"/>
          <p:cNvSpPr>
            <a:spLocks noGrp="1"/>
          </p:cNvSpPr>
          <p:nvPr>
            <p:ph idx="1"/>
          </p:nvPr>
        </p:nvSpPr>
        <p:spPr>
          <a:xfrm>
            <a:off x="722313" y="1905000"/>
            <a:ext cx="8040687" cy="4265783"/>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Passed December 2020, part of Consolidated Appropriations Act</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Originally, required to be implemented by 2023-2024 BUT can’t, so it will go into affect October 1, 2023 for the 2024-2025 school year</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Defined as a significant overhaul to the FAFSA form, needs analysis, and many policies and procedures for schools</a:t>
            </a:r>
          </a:p>
          <a:p>
            <a:pPr marL="685800" indent="-457200">
              <a:spcBef>
                <a:spcPts val="0"/>
              </a:spcBef>
              <a:buClr>
                <a:srgbClr val="888888"/>
              </a:buClr>
              <a:buSzPts val="3000"/>
              <a:buFont typeface="Arial" panose="020B0604020202020204" pitchFamily="34" charset="0"/>
              <a:buChar char="•"/>
            </a:pPr>
            <a:r>
              <a:rPr lang="en-US" sz="2800" i="1" dirty="0" smtClean="0">
                <a:solidFill>
                  <a:schemeClr val="bg2">
                    <a:lumMod val="60000"/>
                    <a:lumOff val="40000"/>
                  </a:schemeClr>
                </a:solidFill>
                <a:latin typeface="Calibri" panose="020F0502020204030204" pitchFamily="34" charset="0"/>
                <a:cs typeface="Calibri" panose="020F0502020204030204" pitchFamily="34" charset="0"/>
              </a:rPr>
              <a:t>Simplify </a:t>
            </a:r>
            <a:r>
              <a:rPr lang="en-US" sz="2800" i="1" dirty="0">
                <a:solidFill>
                  <a:schemeClr val="bg2">
                    <a:lumMod val="60000"/>
                    <a:lumOff val="40000"/>
                  </a:schemeClr>
                </a:solidFill>
                <a:latin typeface="Calibri" panose="020F0502020204030204" pitchFamily="34" charset="0"/>
                <a:cs typeface="Calibri" panose="020F0502020204030204" pitchFamily="34" charset="0"/>
              </a:rPr>
              <a:t>something for families, we make it more complicated for the school – perhaps this is an Opinion…</a:t>
            </a:r>
          </a:p>
        </p:txBody>
      </p:sp>
    </p:spTree>
    <p:extLst>
      <p:ext uri="{BB962C8B-B14F-4D97-AF65-F5344CB8AC3E}">
        <p14:creationId xmlns:p14="http://schemas.microsoft.com/office/powerpoint/2010/main" val="37912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4031"/>
            <a:ext cx="8382000" cy="581698"/>
          </a:xfrm>
        </p:spPr>
        <p:txBody>
          <a:bodyPr/>
          <a:lstStyle/>
          <a:p>
            <a:r>
              <a:rPr lang="en-US" sz="4200" dirty="0" smtClean="0">
                <a:solidFill>
                  <a:srgbClr val="002060"/>
                </a:solidFill>
              </a:rPr>
              <a:t>Other changes</a:t>
            </a:r>
            <a:endParaRPr lang="en-US" sz="4200" dirty="0">
              <a:solidFill>
                <a:srgbClr val="002060"/>
              </a:solidFill>
            </a:endParaRPr>
          </a:p>
        </p:txBody>
      </p:sp>
      <p:sp>
        <p:nvSpPr>
          <p:cNvPr id="3" name="Content Placeholder 2"/>
          <p:cNvSpPr>
            <a:spLocks noGrp="1"/>
          </p:cNvSpPr>
          <p:nvPr>
            <p:ph idx="1"/>
          </p:nvPr>
        </p:nvSpPr>
        <p:spPr/>
        <p:txBody>
          <a:bodyPr>
            <a:noAutofit/>
          </a:bodyPr>
          <a:lstStyle/>
          <a:p>
            <a:pPr marL="685800" indent="-457200">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Streamlining the FAFSA Form</a:t>
            </a:r>
          </a:p>
          <a:p>
            <a:pPr marL="685800" lvl="1" indent="-457200">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Removes questions about selective service </a:t>
            </a:r>
          </a:p>
          <a:p>
            <a:pPr marL="685800" lvl="1" indent="-457200">
              <a:spcBef>
                <a:spcPts val="0"/>
              </a:spcBef>
              <a:buClr>
                <a:srgbClr val="888888"/>
              </a:buClr>
              <a:buSzPts val="3000"/>
              <a:buFont typeface="Arial" panose="020B0604020202020204" pitchFamily="34" charset="0"/>
              <a:buChar char="•"/>
            </a:pPr>
            <a:r>
              <a:rPr lang="en-US" sz="2400" dirty="0" smtClean="0">
                <a:solidFill>
                  <a:srgbClr val="002060"/>
                </a:solidFill>
                <a:latin typeface="Calibri" panose="020F0502020204030204" pitchFamily="34" charset="0"/>
                <a:cs typeface="Calibri" panose="020F0502020204030204" pitchFamily="34" charset="0"/>
              </a:rPr>
              <a:t>Removes </a:t>
            </a:r>
            <a:r>
              <a:rPr lang="en-US" sz="2400" dirty="0">
                <a:solidFill>
                  <a:srgbClr val="002060"/>
                </a:solidFill>
                <a:latin typeface="Calibri" panose="020F0502020204030204" pitchFamily="34" charset="0"/>
                <a:cs typeface="Calibri" panose="020F0502020204030204" pitchFamily="34" charset="0"/>
              </a:rPr>
              <a:t>questions about drug convictions</a:t>
            </a:r>
          </a:p>
          <a:p>
            <a:pPr marL="685800" indent="-457200">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Repeals SULA </a:t>
            </a:r>
          </a:p>
          <a:p>
            <a:pPr marL="685800" indent="-457200">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Removes negatives consequences for the drug question</a:t>
            </a:r>
          </a:p>
          <a:p>
            <a:pPr marL="685800" indent="-457200">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Removes requirement men register with Selective Service System</a:t>
            </a:r>
          </a:p>
          <a:p>
            <a:pPr marL="685800" indent="-457200">
              <a:spcBef>
                <a:spcPts val="0"/>
              </a:spcBef>
              <a:buClr>
                <a:srgbClr val="888888"/>
              </a:buClr>
              <a:buSzPts val="3000"/>
              <a:buFont typeface="Arial" panose="020B0604020202020204" pitchFamily="34" charset="0"/>
              <a:buChar char="•"/>
            </a:pPr>
            <a:r>
              <a:rPr lang="en-US" sz="2400" dirty="0">
                <a:solidFill>
                  <a:schemeClr val="bg2">
                    <a:lumMod val="60000"/>
                    <a:lumOff val="40000"/>
                  </a:schemeClr>
                </a:solidFill>
                <a:latin typeface="Calibri" panose="020F0502020204030204" pitchFamily="34" charset="0"/>
                <a:cs typeface="Calibri" panose="020F0502020204030204" pitchFamily="34" charset="0"/>
              </a:rPr>
              <a:t>Simplification: questions that aren’t suppose to be there are there b/c they can’t be removed but they removed the consequences although the messaging appears on the ISIRs</a:t>
            </a:r>
          </a:p>
        </p:txBody>
      </p:sp>
    </p:spTree>
    <p:extLst>
      <p:ext uri="{BB962C8B-B14F-4D97-AF65-F5344CB8AC3E}">
        <p14:creationId xmlns:p14="http://schemas.microsoft.com/office/powerpoint/2010/main" val="370626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Homeless questions</a:t>
            </a:r>
          </a:p>
        </p:txBody>
      </p:sp>
      <p:sp>
        <p:nvSpPr>
          <p:cNvPr id="3" name="Content Placeholder 2"/>
          <p:cNvSpPr>
            <a:spLocks noGrp="1"/>
          </p:cNvSpPr>
          <p:nvPr>
            <p:ph idx="1"/>
          </p:nvPr>
        </p:nvSpPr>
        <p:spPr>
          <a:xfrm>
            <a:off x="722313" y="1905000"/>
            <a:ext cx="8040687" cy="1551194"/>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Renewal eligible</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2022-2023 FAFSA Form, their renewal eligible for 23-24, those questions will be prefilled</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Would only change if answer changed</a:t>
            </a:r>
          </a:p>
        </p:txBody>
      </p:sp>
    </p:spTree>
    <p:extLst>
      <p:ext uri="{BB962C8B-B14F-4D97-AF65-F5344CB8AC3E}">
        <p14:creationId xmlns:p14="http://schemas.microsoft.com/office/powerpoint/2010/main" val="25392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588"/>
            <a:ext cx="8382000" cy="1163395"/>
          </a:xfrm>
        </p:spPr>
        <p:txBody>
          <a:bodyPr/>
          <a:lstStyle/>
          <a:p>
            <a:r>
              <a:rPr lang="en-US" sz="4200" dirty="0">
                <a:solidFill>
                  <a:srgbClr val="002060"/>
                </a:solidFill>
              </a:rPr>
              <a:t>Major Components of </a:t>
            </a:r>
            <a:r>
              <a:rPr lang="en-US" sz="4200" dirty="0" smtClean="0">
                <a:solidFill>
                  <a:srgbClr val="002060"/>
                </a:solidFill>
              </a:rPr>
              <a:t/>
            </a:r>
            <a:br>
              <a:rPr lang="en-US" sz="4200" dirty="0" smtClean="0">
                <a:solidFill>
                  <a:srgbClr val="002060"/>
                </a:solidFill>
              </a:rPr>
            </a:br>
            <a:r>
              <a:rPr lang="en-US" sz="4200" dirty="0" smtClean="0">
                <a:solidFill>
                  <a:srgbClr val="002060"/>
                </a:solidFill>
              </a:rPr>
              <a:t>FAFSA </a:t>
            </a:r>
            <a:r>
              <a:rPr lang="en-US" sz="4200" dirty="0">
                <a:solidFill>
                  <a:srgbClr val="002060"/>
                </a:solidFill>
              </a:rPr>
              <a:t>Simplification</a:t>
            </a:r>
          </a:p>
        </p:txBody>
      </p:sp>
      <p:sp>
        <p:nvSpPr>
          <p:cNvPr id="3" name="Content Placeholder 2"/>
          <p:cNvSpPr>
            <a:spLocks noGrp="1"/>
          </p:cNvSpPr>
          <p:nvPr>
            <p:ph idx="1"/>
          </p:nvPr>
        </p:nvSpPr>
        <p:spPr>
          <a:xfrm>
            <a:off x="722313" y="1905000"/>
            <a:ext cx="8040687" cy="4555093"/>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Federal update at FSA Slide 18</a:t>
            </a:r>
          </a:p>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“Minimum and maximum Pell Grant awards will be determined as a function of the student’s dependency status; marital and tax filing status of the student or student’s parent; AGI; family size; state of residence; and the poverty guideline value</a:t>
            </a:r>
          </a:p>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EFC will change to Student Aid Index (SAI), which will be used to calculate eligibility for:</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Pell Grants between the maximum and minimum amounts</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Other need-based Title IV assistance</a:t>
            </a:r>
            <a:r>
              <a:rPr lang="en-US" dirty="0" smtClean="0"/>
              <a:t>”</a:t>
            </a:r>
            <a:endParaRPr lang="en-US" dirty="0"/>
          </a:p>
          <a:p>
            <a:endParaRPr lang="en-US" dirty="0"/>
          </a:p>
        </p:txBody>
      </p:sp>
    </p:spTree>
    <p:extLst>
      <p:ext uri="{BB962C8B-B14F-4D97-AF65-F5344CB8AC3E}">
        <p14:creationId xmlns:p14="http://schemas.microsoft.com/office/powerpoint/2010/main" val="214687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solidFill>
                  <a:srgbClr val="002060"/>
                </a:solidFill>
              </a:rPr>
              <a:t>Simplification – </a:t>
            </a:r>
            <a:br>
              <a:rPr lang="en-US" sz="4000" dirty="0" smtClean="0">
                <a:solidFill>
                  <a:srgbClr val="002060"/>
                </a:solidFill>
              </a:rPr>
            </a:br>
            <a:r>
              <a:rPr lang="en-US" sz="4000" dirty="0" smtClean="0">
                <a:solidFill>
                  <a:srgbClr val="002060"/>
                </a:solidFill>
              </a:rPr>
              <a:t>Defined by The Internet</a:t>
            </a:r>
            <a:endParaRPr lang="en-US" sz="4000" dirty="0">
              <a:solidFill>
                <a:srgbClr val="002060"/>
              </a:solidFill>
            </a:endParaRPr>
          </a:p>
        </p:txBody>
      </p:sp>
      <p:sp>
        <p:nvSpPr>
          <p:cNvPr id="3" name="Content Placeholder 2"/>
          <p:cNvSpPr>
            <a:spLocks noGrp="1"/>
          </p:cNvSpPr>
          <p:nvPr>
            <p:ph idx="1"/>
          </p:nvPr>
        </p:nvSpPr>
        <p:spPr>
          <a:xfrm>
            <a:off x="541735" y="2286001"/>
            <a:ext cx="6030515" cy="1495794"/>
          </a:xfrm>
        </p:spPr>
        <p:txBody>
          <a:bodyPr/>
          <a:lstStyle/>
          <a:p>
            <a:pPr>
              <a:spcBef>
                <a:spcPts val="0"/>
              </a:spcBef>
              <a:buClr>
                <a:srgbClr val="888888"/>
              </a:buClr>
              <a:buSzPts val="3000"/>
            </a:pPr>
            <a:r>
              <a:rPr lang="en-US" dirty="0" smtClean="0"/>
              <a:t>“</a:t>
            </a:r>
            <a:r>
              <a:rPr lang="en-US" sz="3600" dirty="0">
                <a:solidFill>
                  <a:srgbClr val="002060"/>
                </a:solidFill>
                <a:latin typeface="Calibri" panose="020F0502020204030204" pitchFamily="34" charset="0"/>
                <a:cs typeface="Calibri" panose="020F0502020204030204" pitchFamily="34" charset="0"/>
              </a:rPr>
              <a:t>The process of making something simpler or easier to do or understand”</a:t>
            </a:r>
          </a:p>
        </p:txBody>
      </p:sp>
    </p:spTree>
    <p:extLst>
      <p:ext uri="{BB962C8B-B14F-4D97-AF65-F5344CB8AC3E}">
        <p14:creationId xmlns:p14="http://schemas.microsoft.com/office/powerpoint/2010/main" val="136924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588"/>
            <a:ext cx="8382000" cy="1367073"/>
          </a:xfrm>
        </p:spPr>
        <p:txBody>
          <a:bodyPr/>
          <a:lstStyle/>
          <a:p>
            <a:r>
              <a:rPr lang="en-US" sz="4200" dirty="0">
                <a:solidFill>
                  <a:srgbClr val="002060"/>
                </a:solidFill>
              </a:rPr>
              <a:t>FAFSA Simplification:</a:t>
            </a:r>
            <a:br>
              <a:rPr lang="en-US" sz="4200" dirty="0">
                <a:solidFill>
                  <a:srgbClr val="002060"/>
                </a:solidFill>
              </a:rPr>
            </a:br>
            <a:r>
              <a:rPr lang="en-US" sz="4200" dirty="0">
                <a:solidFill>
                  <a:srgbClr val="002060"/>
                </a:solidFill>
              </a:rPr>
              <a:t> To reduce FAFSA Questions </a:t>
            </a:r>
          </a:p>
        </p:txBody>
      </p:sp>
      <p:sp>
        <p:nvSpPr>
          <p:cNvPr id="3" name="Content Placeholder 2"/>
          <p:cNvSpPr>
            <a:spLocks noGrp="1"/>
          </p:cNvSpPr>
          <p:nvPr>
            <p:ph idx="1"/>
          </p:nvPr>
        </p:nvSpPr>
        <p:spPr>
          <a:xfrm>
            <a:off x="722313" y="1905000"/>
            <a:ext cx="8040687" cy="2234458"/>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Prescriptive </a:t>
            </a:r>
            <a:r>
              <a:rPr lang="en-US" sz="2800" dirty="0" smtClean="0">
                <a:solidFill>
                  <a:srgbClr val="002060"/>
                </a:solidFill>
                <a:latin typeface="Calibri" panose="020F0502020204030204" pitchFamily="34" charset="0"/>
                <a:cs typeface="Calibri" panose="020F0502020204030204" pitchFamily="34" charset="0"/>
              </a:rPr>
              <a:t>AND </a:t>
            </a:r>
            <a:r>
              <a:rPr lang="en-US" sz="2800" dirty="0">
                <a:solidFill>
                  <a:srgbClr val="002060"/>
                </a:solidFill>
                <a:latin typeface="Calibri" panose="020F0502020204030204" pitchFamily="34" charset="0"/>
                <a:cs typeface="Calibri" panose="020F0502020204030204" pitchFamily="34" charset="0"/>
              </a:rPr>
              <a:t>FSA Cannot add questions</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chemeClr val="bg2">
                    <a:lumMod val="60000"/>
                    <a:lumOff val="40000"/>
                  </a:schemeClr>
                </a:solidFill>
                <a:latin typeface="Calibri" panose="020F0502020204030204" pitchFamily="34" charset="0"/>
                <a:cs typeface="Calibri" panose="020F0502020204030204" pitchFamily="34" charset="0"/>
              </a:rPr>
              <a:t>BUT – in the spirit of keeping it simple:</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Add Additional questions</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Race/Ethnicity</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Gender Identity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083" y="3022229"/>
            <a:ext cx="2358760" cy="3535377"/>
          </a:xfrm>
          <a:prstGeom prst="rect">
            <a:avLst/>
          </a:prstGeom>
        </p:spPr>
      </p:pic>
      <p:sp>
        <p:nvSpPr>
          <p:cNvPr id="5" name="TextBox 4"/>
          <p:cNvSpPr txBox="1"/>
          <p:nvPr/>
        </p:nvSpPr>
        <p:spPr>
          <a:xfrm>
            <a:off x="1692998" y="4782534"/>
            <a:ext cx="3711921" cy="461665"/>
          </a:xfrm>
          <a:prstGeom prst="rect">
            <a:avLst/>
          </a:prstGeom>
          <a:noFill/>
        </p:spPr>
        <p:txBody>
          <a:bodyPr wrap="square" rtlCol="0">
            <a:spAutoFit/>
          </a:bodyPr>
          <a:lstStyle/>
          <a:p>
            <a:r>
              <a:rPr lang="en-US"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It’s MAYHEM I tell yeah!  </a:t>
            </a:r>
            <a:endPar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05812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4921"/>
            <a:ext cx="8382000" cy="1163395"/>
          </a:xfrm>
        </p:spPr>
        <p:txBody>
          <a:bodyPr/>
          <a:lstStyle/>
          <a:p>
            <a:r>
              <a:rPr lang="en-US" sz="4200" dirty="0">
                <a:solidFill>
                  <a:srgbClr val="002060"/>
                </a:solidFill>
              </a:rPr>
              <a:t>2024-2025 </a:t>
            </a:r>
            <a:br>
              <a:rPr lang="en-US" sz="4200" dirty="0">
                <a:solidFill>
                  <a:srgbClr val="002060"/>
                </a:solidFill>
              </a:rPr>
            </a:br>
            <a:r>
              <a:rPr lang="en-US" sz="4200" dirty="0">
                <a:solidFill>
                  <a:srgbClr val="002060"/>
                </a:solidFill>
              </a:rPr>
              <a:t>The “Big” Stuff</a:t>
            </a:r>
          </a:p>
        </p:txBody>
      </p:sp>
      <p:sp>
        <p:nvSpPr>
          <p:cNvPr id="3" name="Content Placeholder 2"/>
          <p:cNvSpPr>
            <a:spLocks noGrp="1"/>
          </p:cNvSpPr>
          <p:nvPr>
            <p:ph idx="1"/>
          </p:nvPr>
        </p:nvSpPr>
        <p:spPr>
          <a:xfrm>
            <a:off x="722313" y="1905000"/>
            <a:ext cx="8040687" cy="1895904"/>
          </a:xfrm>
        </p:spPr>
        <p:txBody>
          <a:bodyPr/>
          <a:lstStyle/>
          <a:p>
            <a:pPr marL="228600" indent="0">
              <a:lnSpc>
                <a:spcPct val="110000"/>
              </a:lnSpc>
              <a:spcBef>
                <a:spcPts val="0"/>
              </a:spcBef>
              <a:buClr>
                <a:srgbClr val="888888"/>
              </a:buClr>
              <a:buSzPts val="3000"/>
            </a:pPr>
            <a:r>
              <a:rPr lang="en-US" sz="2800" dirty="0">
                <a:solidFill>
                  <a:srgbClr val="002060"/>
                </a:solidFill>
                <a:latin typeface="Calibri" panose="020F0502020204030204" pitchFamily="34" charset="0"/>
                <a:cs typeface="Calibri" panose="020F0502020204030204" pitchFamily="34" charset="0"/>
              </a:rPr>
              <a:t>Although changes related to selective service, </a:t>
            </a:r>
            <a:r>
              <a:rPr lang="en-US" sz="2800" dirty="0" smtClean="0">
                <a:solidFill>
                  <a:srgbClr val="002060"/>
                </a:solidFill>
                <a:latin typeface="Calibri" panose="020F0502020204030204" pitchFamily="34" charset="0"/>
                <a:cs typeface="Calibri" panose="020F0502020204030204" pitchFamily="34" charset="0"/>
              </a:rPr>
              <a:t>SULA, </a:t>
            </a:r>
            <a:r>
              <a:rPr lang="en-US" sz="2800" dirty="0">
                <a:solidFill>
                  <a:srgbClr val="002060"/>
                </a:solidFill>
                <a:latin typeface="Calibri" panose="020F0502020204030204" pitchFamily="34" charset="0"/>
                <a:cs typeface="Calibri" panose="020F0502020204030204" pitchFamily="34" charset="0"/>
              </a:rPr>
              <a:t>etc. are already changing the FAFSA, the big fundamental changes to how we process and package awards begins in 2024-2025</a:t>
            </a:r>
          </a:p>
        </p:txBody>
      </p:sp>
    </p:spTree>
    <p:extLst>
      <p:ext uri="{BB962C8B-B14F-4D97-AF65-F5344CB8AC3E}">
        <p14:creationId xmlns:p14="http://schemas.microsoft.com/office/powerpoint/2010/main" val="407045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Student Aid Index</a:t>
            </a:r>
          </a:p>
        </p:txBody>
      </p:sp>
      <p:sp>
        <p:nvSpPr>
          <p:cNvPr id="3" name="Content Placeholder 2"/>
          <p:cNvSpPr>
            <a:spLocks noGrp="1"/>
          </p:cNvSpPr>
          <p:nvPr>
            <p:ph idx="1"/>
          </p:nvPr>
        </p:nvSpPr>
        <p:spPr>
          <a:xfrm>
            <a:off x="722313" y="1905000"/>
            <a:ext cx="8040687" cy="3317831"/>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2024-2025 award year and after</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EFC changes to SAI, determines eligibility for need based aid</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Some </a:t>
            </a:r>
            <a:r>
              <a:rPr lang="en-US" sz="2800" dirty="0" smtClean="0">
                <a:solidFill>
                  <a:srgbClr val="002060"/>
                </a:solidFill>
                <a:latin typeface="Calibri" panose="020F0502020204030204" pitchFamily="34" charset="0"/>
                <a:cs typeface="Calibri" panose="020F0502020204030204" pitchFamily="34" charset="0"/>
              </a:rPr>
              <a:t>similarities to EFC, </a:t>
            </a:r>
            <a:r>
              <a:rPr lang="en-US" sz="2800" dirty="0">
                <a:solidFill>
                  <a:srgbClr val="002060"/>
                </a:solidFill>
                <a:latin typeface="Calibri" panose="020F0502020204030204" pitchFamily="34" charset="0"/>
                <a:cs typeface="Calibri" panose="020F0502020204030204" pitchFamily="34" charset="0"/>
              </a:rPr>
              <a:t>some differences</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Equation for determining need remains the same: </a:t>
            </a:r>
          </a:p>
          <a:p>
            <a:pPr marL="685800" lvl="1"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COA – SAI – OFA =NEED</a:t>
            </a:r>
          </a:p>
        </p:txBody>
      </p:sp>
    </p:spTree>
    <p:extLst>
      <p:ext uri="{BB962C8B-B14F-4D97-AF65-F5344CB8AC3E}">
        <p14:creationId xmlns:p14="http://schemas.microsoft.com/office/powerpoint/2010/main" val="195261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solidFill>
                  <a:srgbClr val="002060"/>
                </a:solidFill>
              </a:rPr>
              <a:t>OFA</a:t>
            </a:r>
            <a:r>
              <a:rPr lang="en-US" dirty="0" smtClean="0"/>
              <a:t> </a:t>
            </a:r>
            <a:endParaRPr lang="en-US" dirty="0"/>
          </a:p>
        </p:txBody>
      </p:sp>
      <p:sp>
        <p:nvSpPr>
          <p:cNvPr id="3" name="Content Placeholder 2"/>
          <p:cNvSpPr>
            <a:spLocks noGrp="1"/>
          </p:cNvSpPr>
          <p:nvPr>
            <p:ph idx="1"/>
          </p:nvPr>
        </p:nvSpPr>
        <p:spPr>
          <a:xfrm>
            <a:off x="722313" y="1905000"/>
            <a:ext cx="8040687" cy="947952"/>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“Other Financial Aid”</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Simply replaces EFA – “Estimated Financial Aid”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223" y="2882020"/>
            <a:ext cx="3257550" cy="3810000"/>
          </a:xfrm>
          <a:prstGeom prst="rect">
            <a:avLst/>
          </a:prstGeom>
        </p:spPr>
      </p:pic>
    </p:spTree>
    <p:extLst>
      <p:ext uri="{BB962C8B-B14F-4D97-AF65-F5344CB8AC3E}">
        <p14:creationId xmlns:p14="http://schemas.microsoft.com/office/powerpoint/2010/main" val="164293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EFC To SAI</a:t>
            </a:r>
          </a:p>
        </p:txBody>
      </p:sp>
      <p:sp>
        <p:nvSpPr>
          <p:cNvPr id="3" name="Content Placeholder 2"/>
          <p:cNvSpPr>
            <a:spLocks noGrp="1"/>
          </p:cNvSpPr>
          <p:nvPr>
            <p:ph idx="1"/>
          </p:nvPr>
        </p:nvSpPr>
        <p:spPr>
          <a:xfrm>
            <a:off x="722313" y="1905000"/>
            <a:ext cx="8040687" cy="2388346"/>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EFC misnomer – </a:t>
            </a:r>
            <a:r>
              <a:rPr lang="en-US" sz="2800" i="1" dirty="0">
                <a:solidFill>
                  <a:schemeClr val="bg2">
                    <a:lumMod val="60000"/>
                    <a:lumOff val="40000"/>
                  </a:schemeClr>
                </a:solidFill>
                <a:latin typeface="Calibri" panose="020F0502020204030204" pitchFamily="34" charset="0"/>
                <a:cs typeface="Calibri" panose="020F0502020204030204" pitchFamily="34" charset="0"/>
              </a:rPr>
              <a:t>which is true</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Index – better term – a number represents amount of resources to </a:t>
            </a:r>
            <a:r>
              <a:rPr lang="en-US" sz="2800" dirty="0" smtClean="0">
                <a:solidFill>
                  <a:srgbClr val="002060"/>
                </a:solidFill>
                <a:latin typeface="Calibri" panose="020F0502020204030204" pitchFamily="34" charset="0"/>
                <a:cs typeface="Calibri" panose="020F0502020204030204" pitchFamily="34" charset="0"/>
              </a:rPr>
              <a:t>contribute </a:t>
            </a:r>
            <a:r>
              <a:rPr lang="en-US" sz="2800" dirty="0">
                <a:solidFill>
                  <a:srgbClr val="002060"/>
                </a:solidFill>
                <a:latin typeface="Calibri" panose="020F0502020204030204" pitchFamily="34" charset="0"/>
                <a:cs typeface="Calibri" panose="020F0502020204030204" pitchFamily="34" charset="0"/>
              </a:rPr>
              <a:t>– higher number, more resources</a:t>
            </a:r>
          </a:p>
          <a:p>
            <a:endParaRPr lang="en-US" dirty="0" smtClean="0"/>
          </a:p>
        </p:txBody>
      </p:sp>
    </p:spTree>
    <p:extLst>
      <p:ext uri="{BB962C8B-B14F-4D97-AF65-F5344CB8AC3E}">
        <p14:creationId xmlns:p14="http://schemas.microsoft.com/office/powerpoint/2010/main" val="271223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SAI</a:t>
            </a:r>
          </a:p>
        </p:txBody>
      </p:sp>
      <p:sp>
        <p:nvSpPr>
          <p:cNvPr id="3" name="Content Placeholder 2"/>
          <p:cNvSpPr>
            <a:spLocks noGrp="1"/>
          </p:cNvSpPr>
          <p:nvPr>
            <p:ph idx="1"/>
          </p:nvPr>
        </p:nvSpPr>
        <p:spPr>
          <a:xfrm>
            <a:off x="722313" y="1615289"/>
            <a:ext cx="8040687" cy="4265783"/>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Income mostly determined by the </a:t>
            </a:r>
            <a:r>
              <a:rPr lang="en-US" sz="2800" dirty="0" smtClean="0">
                <a:solidFill>
                  <a:srgbClr val="002060"/>
                </a:solidFill>
                <a:latin typeface="Calibri" panose="020F0502020204030204" pitchFamily="34" charset="0"/>
                <a:cs typeface="Calibri" panose="020F0502020204030204" pitchFamily="34" charset="0"/>
              </a:rPr>
              <a:t>FADDX</a:t>
            </a:r>
          </a:p>
          <a:p>
            <a:pPr marL="685800" indent="-457200">
              <a:lnSpc>
                <a:spcPct val="110000"/>
              </a:lnSpc>
              <a:spcBef>
                <a:spcPts val="0"/>
              </a:spcBef>
              <a:buClr>
                <a:srgbClr val="888888"/>
              </a:buClr>
              <a:buSzPts val="3000"/>
              <a:buFont typeface="Arial" panose="020B0604020202020204" pitchFamily="34" charset="0"/>
              <a:buChar char="•"/>
            </a:pPr>
            <a:r>
              <a:rPr lang="en-US" sz="2800" dirty="0" smtClean="0">
                <a:solidFill>
                  <a:srgbClr val="002060"/>
                </a:solidFill>
                <a:latin typeface="Calibri" panose="020F0502020204030204" pitchFamily="34" charset="0"/>
                <a:cs typeface="Calibri" panose="020F0502020204030204" pitchFamily="34" charset="0"/>
              </a:rPr>
              <a:t>So it is limited </a:t>
            </a:r>
            <a:r>
              <a:rPr lang="en-US" sz="2800" dirty="0">
                <a:solidFill>
                  <a:srgbClr val="002060"/>
                </a:solidFill>
                <a:latin typeface="Calibri" panose="020F0502020204030204" pitchFamily="34" charset="0"/>
                <a:cs typeface="Calibri" panose="020F0502020204030204" pitchFamily="34" charset="0"/>
              </a:rPr>
              <a:t>to what appears on tax return</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Assets will mostly be the same, though child support received will </a:t>
            </a:r>
            <a:r>
              <a:rPr lang="en-US" sz="2800" dirty="0" smtClean="0">
                <a:solidFill>
                  <a:srgbClr val="002060"/>
                </a:solidFill>
                <a:latin typeface="Calibri" panose="020F0502020204030204" pitchFamily="34" charset="0"/>
                <a:cs typeface="Calibri" panose="020F0502020204030204" pitchFamily="34" charset="0"/>
              </a:rPr>
              <a:t>count as asset </a:t>
            </a:r>
            <a:r>
              <a:rPr lang="en-US" sz="2800" dirty="0">
                <a:solidFill>
                  <a:srgbClr val="002060"/>
                </a:solidFill>
                <a:latin typeface="Calibri" panose="020F0502020204030204" pitchFamily="34" charset="0"/>
                <a:cs typeface="Calibri" panose="020F0502020204030204" pitchFamily="34" charset="0"/>
              </a:rPr>
              <a:t>(rather than untaxed income), and family farms and small businesses are no longer excluded</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The SAI can be a negative number down to -1500</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Those who are not required to file a return in the base year will get an automatic </a:t>
            </a:r>
            <a:r>
              <a:rPr lang="en-US" sz="2800" dirty="0" smtClean="0">
                <a:solidFill>
                  <a:srgbClr val="002060"/>
                </a:solidFill>
                <a:latin typeface="Calibri" panose="020F0502020204030204" pitchFamily="34" charset="0"/>
                <a:cs typeface="Calibri" panose="020F0502020204030204" pitchFamily="34" charset="0"/>
              </a:rPr>
              <a:t>-1500</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023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Negative SAI? Qua? </a:t>
            </a:r>
          </a:p>
        </p:txBody>
      </p:sp>
      <p:sp>
        <p:nvSpPr>
          <p:cNvPr id="3" name="Content Placeholder 2"/>
          <p:cNvSpPr>
            <a:spLocks noGrp="1"/>
          </p:cNvSpPr>
          <p:nvPr>
            <p:ph idx="1"/>
          </p:nvPr>
        </p:nvSpPr>
        <p:spPr>
          <a:xfrm>
            <a:off x="722313" y="1905000"/>
            <a:ext cx="8040687" cy="3810274"/>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Negative SAI  means financial aid package can </a:t>
            </a:r>
            <a:r>
              <a:rPr lang="en-US" sz="2800" dirty="0" smtClean="0">
                <a:solidFill>
                  <a:srgbClr val="002060"/>
                </a:solidFill>
                <a:latin typeface="Calibri" panose="020F0502020204030204" pitchFamily="34" charset="0"/>
                <a:cs typeface="Calibri" panose="020F0502020204030204" pitchFamily="34" charset="0"/>
              </a:rPr>
              <a:t>exceed </a:t>
            </a:r>
            <a:r>
              <a:rPr lang="en-US" sz="2800" dirty="0">
                <a:solidFill>
                  <a:srgbClr val="002060"/>
                </a:solidFill>
                <a:latin typeface="Calibri" panose="020F0502020204030204" pitchFamily="34" charset="0"/>
                <a:cs typeface="Calibri" panose="020F0502020204030204" pitchFamily="34" charset="0"/>
              </a:rPr>
              <a:t>the Cost of Attendance</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Important: Pell and DL, neither of those can exceed COA</a:t>
            </a:r>
          </a:p>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Auto-Zero SAI available to those who qualify for maximum Pell grant unless they have a negative SAI, which is the SAI</a:t>
            </a:r>
          </a:p>
          <a:p>
            <a:endParaRPr lang="en-US" dirty="0"/>
          </a:p>
        </p:txBody>
      </p:sp>
    </p:spTree>
    <p:extLst>
      <p:ext uri="{BB962C8B-B14F-4D97-AF65-F5344CB8AC3E}">
        <p14:creationId xmlns:p14="http://schemas.microsoft.com/office/powerpoint/2010/main" val="102201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13" y="1905000"/>
            <a:ext cx="8040687" cy="492443"/>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 y="276766"/>
            <a:ext cx="9122890" cy="5970126"/>
          </a:xfrm>
          <a:prstGeom prst="rect">
            <a:avLst/>
          </a:prstGeom>
        </p:spPr>
      </p:pic>
    </p:spTree>
    <p:extLst>
      <p:ext uri="{BB962C8B-B14F-4D97-AF65-F5344CB8AC3E}">
        <p14:creationId xmlns:p14="http://schemas.microsoft.com/office/powerpoint/2010/main" val="188069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Who gets Pell</a:t>
            </a:r>
          </a:p>
        </p:txBody>
      </p:sp>
      <p:sp>
        <p:nvSpPr>
          <p:cNvPr id="3" name="Content Placeholder 2"/>
          <p:cNvSpPr>
            <a:spLocks noGrp="1"/>
          </p:cNvSpPr>
          <p:nvPr>
            <p:ph idx="1"/>
          </p:nvPr>
        </p:nvSpPr>
        <p:spPr>
          <a:xfrm>
            <a:off x="523628" y="1425922"/>
            <a:ext cx="6030515" cy="4672048"/>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Max Pell: </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Non-tax filers (though they get -1500 SAI) </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“single parent” filers with 0 &lt;AGI less than or equal to 225% of poverty line</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Non-single student or parent 0&lt;AGI less than or equal to 175% of poverty line</a:t>
            </a:r>
          </a:p>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Those ineligible for max Pell and with SAI &lt; max Pell: </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Pell grant=max Pell-SAI that is &lt; min Pell (10% of the max); then no Pell</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(Unless they qualify for an automatic minimum Pell)</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If SAI is negative, it counts as 0</a:t>
            </a:r>
          </a:p>
        </p:txBody>
      </p:sp>
    </p:spTree>
    <p:extLst>
      <p:ext uri="{BB962C8B-B14F-4D97-AF65-F5344CB8AC3E}">
        <p14:creationId xmlns:p14="http://schemas.microsoft.com/office/powerpoint/2010/main" val="31916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Student Aid Index</a:t>
            </a:r>
          </a:p>
        </p:txBody>
      </p:sp>
      <p:sp>
        <p:nvSpPr>
          <p:cNvPr id="3" name="Content Placeholder 2"/>
          <p:cNvSpPr>
            <a:spLocks noGrp="1"/>
          </p:cNvSpPr>
          <p:nvPr>
            <p:ph idx="1"/>
          </p:nvPr>
        </p:nvSpPr>
        <p:spPr>
          <a:xfrm>
            <a:off x="722313" y="1624342"/>
            <a:ext cx="8040687" cy="4468916"/>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 person can </a:t>
            </a:r>
            <a:r>
              <a:rPr lang="en-US" sz="2400" dirty="0" smtClean="0">
                <a:solidFill>
                  <a:srgbClr val="002060"/>
                </a:solidFill>
                <a:latin typeface="Calibri" panose="020F0502020204030204" pitchFamily="34" charset="0"/>
                <a:cs typeface="Calibri" panose="020F0502020204030204" pitchFamily="34" charset="0"/>
              </a:rPr>
              <a:t>get </a:t>
            </a:r>
            <a:r>
              <a:rPr lang="en-US" sz="2400" dirty="0">
                <a:solidFill>
                  <a:srgbClr val="002060"/>
                </a:solidFill>
                <a:latin typeface="Calibri" panose="020F0502020204030204" pitchFamily="34" charset="0"/>
                <a:cs typeface="Calibri" panose="020F0502020204030204" pitchFamily="34" charset="0"/>
              </a:rPr>
              <a:t>minimum Pell:</a:t>
            </a:r>
          </a:p>
          <a:p>
            <a:pPr marL="11430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For dependent students, their parent</a:t>
            </a:r>
          </a:p>
          <a:p>
            <a:pPr marL="1600200" lvl="3"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Is a single parent whose AGI is less than or greater to 275% of the poverty line</a:t>
            </a:r>
          </a:p>
          <a:p>
            <a:pPr marL="685800"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For independent students they are</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A single parent whose AGI is less than or greater to 400% of the poverty line</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A parent but not a single parent and AGI is less than or greater to 350% </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Not a parent and have an AGI less than or greater to 275% of the poverty line</a:t>
            </a:r>
          </a:p>
        </p:txBody>
      </p:sp>
    </p:spTree>
    <p:extLst>
      <p:ext uri="{BB962C8B-B14F-4D97-AF65-F5344CB8AC3E}">
        <p14:creationId xmlns:p14="http://schemas.microsoft.com/office/powerpoint/2010/main" val="333118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a:solidFill>
                  <a:srgbClr val="002060"/>
                </a:solidFill>
              </a:rPr>
              <a:t>Simplification –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Defined </a:t>
            </a:r>
            <a:r>
              <a:rPr lang="en-US" sz="4000" dirty="0">
                <a:solidFill>
                  <a:srgbClr val="002060"/>
                </a:solidFill>
              </a:rPr>
              <a:t>by FSA </a:t>
            </a:r>
          </a:p>
        </p:txBody>
      </p:sp>
      <p:sp>
        <p:nvSpPr>
          <p:cNvPr id="3" name="Content Placeholder 2"/>
          <p:cNvSpPr>
            <a:spLocks noGrp="1"/>
          </p:cNvSpPr>
          <p:nvPr>
            <p:ph idx="1"/>
          </p:nvPr>
        </p:nvSpPr>
        <p:spPr>
          <a:xfrm>
            <a:off x="541735" y="2286001"/>
            <a:ext cx="6030515" cy="3767185"/>
          </a:xfrm>
        </p:spPr>
        <p:txBody>
          <a:bodyPr/>
          <a:lstStyle/>
          <a:p>
            <a:pPr algn="ctr">
              <a:spcBef>
                <a:spcPts val="0"/>
              </a:spcBef>
              <a:buClr>
                <a:srgbClr val="888888"/>
              </a:buClr>
              <a:buSzPts val="3000"/>
            </a:pPr>
            <a:r>
              <a:rPr lang="en-US" sz="3600" dirty="0" smtClean="0">
                <a:solidFill>
                  <a:srgbClr val="002060"/>
                </a:solidFill>
                <a:latin typeface="Calibri" panose="020F0502020204030204" pitchFamily="34" charset="0"/>
                <a:cs typeface="Calibri" panose="020F0502020204030204" pitchFamily="34" charset="0"/>
              </a:rPr>
              <a:t>A </a:t>
            </a:r>
            <a:r>
              <a:rPr lang="en-US" sz="3600" dirty="0">
                <a:solidFill>
                  <a:srgbClr val="002060"/>
                </a:solidFill>
                <a:latin typeface="Calibri" panose="020F0502020204030204" pitchFamily="34" charset="0"/>
                <a:cs typeface="Calibri" panose="020F0502020204030204" pitchFamily="34" charset="0"/>
              </a:rPr>
              <a:t>concatenation of the disposition of fabrication of an integer to enact undemanding </a:t>
            </a:r>
            <a:r>
              <a:rPr lang="en-US" sz="3600" dirty="0" smtClean="0">
                <a:solidFill>
                  <a:srgbClr val="002060"/>
                </a:solidFill>
                <a:latin typeface="Calibri" panose="020F0502020204030204" pitchFamily="34" charset="0"/>
                <a:cs typeface="Calibri" panose="020F0502020204030204" pitchFamily="34" charset="0"/>
              </a:rPr>
              <a:t>tasks </a:t>
            </a:r>
            <a:r>
              <a:rPr lang="en-US" sz="3600" dirty="0">
                <a:solidFill>
                  <a:srgbClr val="002060"/>
                </a:solidFill>
                <a:latin typeface="Calibri" panose="020F0502020204030204" pitchFamily="34" charset="0"/>
                <a:cs typeface="Calibri" panose="020F0502020204030204" pitchFamily="34" charset="0"/>
              </a:rPr>
              <a:t>– </a:t>
            </a:r>
            <a:endParaRPr lang="en-US" sz="3600" dirty="0" smtClean="0">
              <a:solidFill>
                <a:srgbClr val="002060"/>
              </a:solidFill>
              <a:latin typeface="Calibri" panose="020F0502020204030204" pitchFamily="34" charset="0"/>
              <a:cs typeface="Calibri" panose="020F0502020204030204" pitchFamily="34" charset="0"/>
            </a:endParaRPr>
          </a:p>
          <a:p>
            <a:pPr algn="ctr">
              <a:spcBef>
                <a:spcPts val="0"/>
              </a:spcBef>
              <a:buClr>
                <a:srgbClr val="888888"/>
              </a:buClr>
              <a:buSzPts val="3000"/>
            </a:pPr>
            <a:endParaRPr lang="en-US" sz="3600" dirty="0">
              <a:solidFill>
                <a:srgbClr val="002060"/>
              </a:solidFill>
              <a:latin typeface="Calibri" panose="020F0502020204030204" pitchFamily="34" charset="0"/>
              <a:cs typeface="Calibri" panose="020F0502020204030204" pitchFamily="34" charset="0"/>
            </a:endParaRPr>
          </a:p>
          <a:p>
            <a:pPr algn="ctr">
              <a:spcBef>
                <a:spcPts val="0"/>
              </a:spcBef>
              <a:buClr>
                <a:srgbClr val="888888"/>
              </a:buClr>
              <a:buSzPts val="3000"/>
            </a:pPr>
            <a:r>
              <a:rPr lang="en-US" sz="3600" dirty="0">
                <a:solidFill>
                  <a:srgbClr val="002060"/>
                </a:solidFill>
                <a:latin typeface="Calibri" panose="020F0502020204030204" pitchFamily="34" charset="0"/>
                <a:cs typeface="Calibri" panose="020F0502020204030204" pitchFamily="34" charset="0"/>
              </a:rPr>
              <a:t>Quote from fed at FSA</a:t>
            </a:r>
            <a:r>
              <a:rPr lang="en-US" sz="3600" dirty="0" smtClean="0">
                <a:solidFill>
                  <a:srgbClr val="002060"/>
                </a:solidFill>
                <a:latin typeface="Calibri" panose="020F0502020204030204" pitchFamily="34" charset="0"/>
                <a:cs typeface="Calibri" panose="020F0502020204030204" pitchFamily="34" charset="0"/>
              </a:rPr>
              <a:t>, “</a:t>
            </a:r>
            <a:r>
              <a:rPr lang="en-US" sz="3600" dirty="0">
                <a:solidFill>
                  <a:srgbClr val="002060"/>
                </a:solidFill>
                <a:latin typeface="Calibri" panose="020F0502020204030204" pitchFamily="34" charset="0"/>
                <a:cs typeface="Calibri" panose="020F0502020204030204" pitchFamily="34" charset="0"/>
              </a:rPr>
              <a:t>Simple isn’t always easy”</a:t>
            </a:r>
          </a:p>
          <a:p>
            <a:pPr>
              <a:spcBef>
                <a:spcPts val="0"/>
              </a:spcBef>
              <a:buClr>
                <a:srgbClr val="888888"/>
              </a:buClr>
              <a:buSzPts val="3000"/>
            </a:pP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331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203"/>
            <a:ext cx="8382000" cy="581698"/>
          </a:xfrm>
        </p:spPr>
        <p:txBody>
          <a:bodyPr/>
          <a:lstStyle/>
          <a:p>
            <a:r>
              <a:rPr lang="en-US" sz="4200" dirty="0">
                <a:solidFill>
                  <a:srgbClr val="002060"/>
                </a:solidFill>
              </a:rPr>
              <a:t>Who is a single parent?</a:t>
            </a:r>
          </a:p>
        </p:txBody>
      </p:sp>
      <p:sp>
        <p:nvSpPr>
          <p:cNvPr id="3" name="Content Placeholder 2"/>
          <p:cNvSpPr>
            <a:spLocks noGrp="1"/>
          </p:cNvSpPr>
          <p:nvPr>
            <p:ph idx="1"/>
          </p:nvPr>
        </p:nvSpPr>
        <p:spPr>
          <a:xfrm>
            <a:off x="722313" y="1687717"/>
            <a:ext cx="8040687" cy="2640723"/>
          </a:xfrm>
        </p:spPr>
        <p:txBody>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New definition in the law</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 parent of a dependent student or an independent student who is single and a parent and in the base year was either</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Head of household defined by IRS code</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A surviving spouse as defined by that code</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Eligible for the earned income </a:t>
            </a:r>
            <a:r>
              <a:rPr lang="en-US" sz="2000" dirty="0" smtClean="0">
                <a:solidFill>
                  <a:srgbClr val="002060"/>
                </a:solidFill>
                <a:latin typeface="Calibri" panose="020F0502020204030204" pitchFamily="34" charset="0"/>
                <a:cs typeface="Calibri" panose="020F0502020204030204" pitchFamily="34" charset="0"/>
              </a:rPr>
              <a:t>credit</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567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84097"/>
            <a:ext cx="8382000" cy="581698"/>
          </a:xfrm>
        </p:spPr>
        <p:txBody>
          <a:bodyPr/>
          <a:lstStyle/>
          <a:p>
            <a:r>
              <a:rPr lang="en-US" sz="4200" dirty="0">
                <a:solidFill>
                  <a:srgbClr val="002060"/>
                </a:solidFill>
              </a:rPr>
              <a:t>Foreign Income</a:t>
            </a:r>
          </a:p>
        </p:txBody>
      </p:sp>
      <p:sp>
        <p:nvSpPr>
          <p:cNvPr id="3" name="Text Placeholder 2"/>
          <p:cNvSpPr>
            <a:spLocks noGrp="1"/>
          </p:cNvSpPr>
          <p:nvPr>
            <p:ph type="body" idx="1"/>
          </p:nvPr>
        </p:nvSpPr>
        <p:spPr>
          <a:xfrm>
            <a:off x="722313" y="1905000"/>
            <a:ext cx="8040688" cy="2117503"/>
          </a:xfrm>
        </p:spPr>
        <p:txBody>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Foreign earned income exclusion now counts as untaxed income</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Current, explicitly removed from EFC</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Now added as untaxed income</a:t>
            </a:r>
          </a:p>
          <a:p>
            <a:endParaRPr lang="en-US" dirty="0"/>
          </a:p>
        </p:txBody>
      </p:sp>
    </p:spTree>
    <p:extLst>
      <p:ext uri="{BB962C8B-B14F-4D97-AF65-F5344CB8AC3E}">
        <p14:creationId xmlns:p14="http://schemas.microsoft.com/office/powerpoint/2010/main" val="8462472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smtClean="0">
                <a:solidFill>
                  <a:srgbClr val="002060"/>
                </a:solidFill>
              </a:rPr>
              <a:t>More Pell Grant Provisions</a:t>
            </a:r>
            <a:endParaRPr lang="en-US" sz="4200" dirty="0">
              <a:solidFill>
                <a:srgbClr val="002060"/>
              </a:solidFill>
            </a:endParaRPr>
          </a:p>
        </p:txBody>
      </p:sp>
      <p:sp>
        <p:nvSpPr>
          <p:cNvPr id="3" name="Content Placeholder 2"/>
          <p:cNvSpPr>
            <a:spLocks noGrp="1"/>
          </p:cNvSpPr>
          <p:nvPr>
            <p:ph idx="1"/>
          </p:nvPr>
        </p:nvSpPr>
        <p:spPr>
          <a:xfrm>
            <a:off x="722313" y="1905000"/>
            <a:ext cx="8040687" cy="3250121"/>
          </a:xfrm>
        </p:spPr>
        <p:txBody>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More students will qualify for either a maximum or minimum Pell. For others, it will be determined by the SAI (Max </a:t>
            </a:r>
            <a:r>
              <a:rPr lang="en-US" sz="2400" dirty="0" err="1">
                <a:solidFill>
                  <a:srgbClr val="002060"/>
                </a:solidFill>
                <a:latin typeface="Calibri" panose="020F0502020204030204" pitchFamily="34" charset="0"/>
                <a:cs typeface="Calibri" panose="020F0502020204030204" pitchFamily="34" charset="0"/>
              </a:rPr>
              <a:t>pell</a:t>
            </a:r>
            <a:r>
              <a:rPr lang="en-US" sz="2400" dirty="0">
                <a:solidFill>
                  <a:srgbClr val="002060"/>
                </a:solidFill>
                <a:latin typeface="Calibri" panose="020F0502020204030204" pitchFamily="34" charset="0"/>
                <a:cs typeface="Calibri" panose="020F0502020204030204" pitchFamily="34" charset="0"/>
              </a:rPr>
              <a:t> – SAI)</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Allows Pell Grants for otherwise eligible students who are incarcerated but enrolled in an eligible prison education program</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Go to </a:t>
            </a:r>
            <a:r>
              <a:rPr lang="en-US" sz="2400" dirty="0" err="1">
                <a:solidFill>
                  <a:srgbClr val="002060"/>
                </a:solidFill>
                <a:latin typeface="Calibri" panose="020F0502020204030204" pitchFamily="34" charset="0"/>
                <a:cs typeface="Calibri" panose="020F0502020204030204" pitchFamily="34" charset="0"/>
              </a:rPr>
              <a:t>Neg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Reg</a:t>
            </a:r>
            <a:r>
              <a:rPr lang="en-US" sz="2400" dirty="0">
                <a:solidFill>
                  <a:srgbClr val="002060"/>
                </a:solidFill>
                <a:latin typeface="Calibri" panose="020F0502020204030204" pitchFamily="34" charset="0"/>
                <a:cs typeface="Calibri" panose="020F0502020204030204" pitchFamily="34" charset="0"/>
              </a:rPr>
              <a:t> page for information about the regulations in the works for this issue</a:t>
            </a:r>
          </a:p>
        </p:txBody>
      </p:sp>
    </p:spTree>
    <p:extLst>
      <p:ext uri="{BB962C8B-B14F-4D97-AF65-F5344CB8AC3E}">
        <p14:creationId xmlns:p14="http://schemas.microsoft.com/office/powerpoint/2010/main" val="330318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smtClean="0">
                <a:solidFill>
                  <a:srgbClr val="002060"/>
                </a:solidFill>
              </a:rPr>
              <a:t>Other </a:t>
            </a:r>
            <a:r>
              <a:rPr lang="en-US" sz="4200" dirty="0" err="1">
                <a:solidFill>
                  <a:srgbClr val="002060"/>
                </a:solidFill>
              </a:rPr>
              <a:t>misc</a:t>
            </a:r>
            <a:r>
              <a:rPr lang="en-US" sz="4200" dirty="0">
                <a:solidFill>
                  <a:srgbClr val="002060"/>
                </a:solidFill>
              </a:rPr>
              <a:t> changes</a:t>
            </a:r>
          </a:p>
        </p:txBody>
      </p:sp>
      <p:sp>
        <p:nvSpPr>
          <p:cNvPr id="3" name="Content Placeholder 2"/>
          <p:cNvSpPr>
            <a:spLocks noGrp="1"/>
          </p:cNvSpPr>
          <p:nvPr>
            <p:ph idx="1"/>
          </p:nvPr>
        </p:nvSpPr>
        <p:spPr>
          <a:xfrm>
            <a:off x="722313" y="1660556"/>
            <a:ext cx="8040687" cy="2146742"/>
          </a:xfrm>
        </p:spPr>
        <p:txBody>
          <a:bodyPr>
            <a:noAutofit/>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There will be no division of the SAI by the number in college</a:t>
            </a:r>
          </a:p>
          <a:p>
            <a:pPr marL="685800" lvl="1" indent="-457200">
              <a:lnSpc>
                <a:spcPct val="110000"/>
              </a:lnSpc>
              <a:spcBef>
                <a:spcPts val="0"/>
              </a:spcBef>
              <a:buClr>
                <a:srgbClr val="888888"/>
              </a:buClr>
              <a:buSzPts val="3000"/>
              <a:buFont typeface="Arial" panose="020B0604020202020204" pitchFamily="34" charset="0"/>
              <a:buChar char="•"/>
            </a:pPr>
            <a:r>
              <a:rPr lang="en-US" sz="2400" dirty="0" smtClean="0">
                <a:solidFill>
                  <a:srgbClr val="002060"/>
                </a:solidFill>
                <a:latin typeface="Calibri" panose="020F0502020204030204" pitchFamily="34" charset="0"/>
                <a:cs typeface="Calibri" panose="020F0502020204030204" pitchFamily="34" charset="0"/>
              </a:rPr>
              <a:t>Numbering system in the HEA and U.S.C. are different although refers to HEA – there’s a crosswalk in appendix G in the FSA Handbook</a:t>
            </a:r>
          </a:p>
          <a:p>
            <a:pPr marL="685800" lvl="1" indent="-457200">
              <a:lnSpc>
                <a:spcPct val="110000"/>
              </a:lnSpc>
              <a:spcBef>
                <a:spcPts val="0"/>
              </a:spcBef>
              <a:buClr>
                <a:srgbClr val="888888"/>
              </a:buClr>
              <a:buSzPts val="3000"/>
              <a:buFont typeface="Arial" panose="020B0604020202020204" pitchFamily="34" charset="0"/>
              <a:buChar char="•"/>
            </a:pPr>
            <a:r>
              <a:rPr lang="en-US" sz="2400" dirty="0" smtClean="0">
                <a:solidFill>
                  <a:srgbClr val="002060"/>
                </a:solidFill>
                <a:latin typeface="Calibri" panose="020F0502020204030204" pitchFamily="34" charset="0"/>
                <a:cs typeface="Calibri" panose="020F0502020204030204" pitchFamily="34" charset="0"/>
              </a:rPr>
              <a:t>FAFSA </a:t>
            </a:r>
            <a:r>
              <a:rPr lang="en-US" sz="2400" dirty="0">
                <a:solidFill>
                  <a:srgbClr val="002060"/>
                </a:solidFill>
                <a:latin typeface="Calibri" panose="020F0502020204030204" pitchFamily="34" charset="0"/>
                <a:cs typeface="Calibri" panose="020F0502020204030204" pitchFamily="34" charset="0"/>
              </a:rPr>
              <a:t>will ask for name and SSN of student’s spouse, 2024-2025 </a:t>
            </a:r>
            <a:r>
              <a:rPr lang="en-US" sz="2400" dirty="0" smtClean="0">
                <a:solidFill>
                  <a:srgbClr val="002060"/>
                </a:solidFill>
                <a:latin typeface="Calibri" panose="020F0502020204030204" pitchFamily="34" charset="0"/>
                <a:cs typeface="Calibri" panose="020F0502020204030204" pitchFamily="34" charset="0"/>
              </a:rPr>
              <a:t>year</a:t>
            </a: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74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93974"/>
            <a:ext cx="8382000" cy="1163395"/>
          </a:xfrm>
        </p:spPr>
        <p:txBody>
          <a:bodyPr/>
          <a:lstStyle/>
          <a:p>
            <a:r>
              <a:rPr lang="en-US" sz="4200" dirty="0">
                <a:solidFill>
                  <a:srgbClr val="002060"/>
                </a:solidFill>
              </a:rPr>
              <a:t>Special Circumstances vs</a:t>
            </a:r>
            <a:br>
              <a:rPr lang="en-US" sz="4200" dirty="0">
                <a:solidFill>
                  <a:srgbClr val="002060"/>
                </a:solidFill>
              </a:rPr>
            </a:br>
            <a:r>
              <a:rPr lang="en-US" sz="4200" dirty="0">
                <a:solidFill>
                  <a:srgbClr val="002060"/>
                </a:solidFill>
              </a:rPr>
              <a:t>Unusual Circumstances</a:t>
            </a:r>
          </a:p>
        </p:txBody>
      </p:sp>
      <p:sp>
        <p:nvSpPr>
          <p:cNvPr id="3" name="Text Placeholder 2"/>
          <p:cNvSpPr>
            <a:spLocks noGrp="1"/>
          </p:cNvSpPr>
          <p:nvPr>
            <p:ph type="body" idx="1"/>
          </p:nvPr>
        </p:nvSpPr>
        <p:spPr>
          <a:xfrm>
            <a:off x="722313" y="1905000"/>
            <a:ext cx="8040688" cy="4148828"/>
          </a:xfrm>
        </p:spPr>
        <p:txBody>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Act maintains the distinction between the special circumstances and unusual circumstances </a:t>
            </a:r>
          </a:p>
          <a:p>
            <a:pPr marL="685800" lvl="1" indent="-457200">
              <a:lnSpc>
                <a:spcPct val="110000"/>
              </a:lnSpc>
              <a:spcBef>
                <a:spcPts val="0"/>
              </a:spcBef>
              <a:buClr>
                <a:srgbClr val="888888"/>
              </a:buClr>
              <a:buSzPts val="3000"/>
              <a:buFont typeface="Arial" panose="020B0604020202020204" pitchFamily="34" charset="0"/>
              <a:buChar char="•"/>
            </a:pPr>
            <a:r>
              <a:rPr lang="en-US" sz="2400" dirty="0" smtClean="0">
                <a:solidFill>
                  <a:srgbClr val="002060"/>
                </a:solidFill>
                <a:latin typeface="Calibri" panose="020F0502020204030204" pitchFamily="34" charset="0"/>
                <a:cs typeface="Calibri" panose="020F0502020204030204" pitchFamily="34" charset="0"/>
              </a:rPr>
              <a:t>Special </a:t>
            </a:r>
            <a:r>
              <a:rPr lang="en-US" sz="2400" dirty="0">
                <a:solidFill>
                  <a:srgbClr val="002060"/>
                </a:solidFill>
                <a:latin typeface="Calibri" panose="020F0502020204030204" pitchFamily="34" charset="0"/>
                <a:cs typeface="Calibri" panose="020F0502020204030204" pitchFamily="34" charset="0"/>
              </a:rPr>
              <a:t>C</a:t>
            </a:r>
            <a:r>
              <a:rPr lang="en-US" sz="2400" dirty="0" smtClean="0">
                <a:solidFill>
                  <a:srgbClr val="002060"/>
                </a:solidFill>
                <a:latin typeface="Calibri" panose="020F0502020204030204" pitchFamily="34" charset="0"/>
                <a:cs typeface="Calibri" panose="020F0502020204030204" pitchFamily="34" charset="0"/>
              </a:rPr>
              <a:t>ircumstances </a:t>
            </a:r>
            <a:r>
              <a:rPr lang="en-US" sz="2400" dirty="0">
                <a:solidFill>
                  <a:srgbClr val="002060"/>
                </a:solidFill>
                <a:latin typeface="Calibri" panose="020F0502020204030204" pitchFamily="34" charset="0"/>
                <a:cs typeface="Calibri" panose="020F0502020204030204" pitchFamily="34" charset="0"/>
              </a:rPr>
              <a:t>= instances where it is warranted that the aid administrator makes change to students aid package or eliminate EFC </a:t>
            </a:r>
            <a:r>
              <a:rPr lang="en-US" sz="2400" dirty="0" err="1">
                <a:solidFill>
                  <a:srgbClr val="002060"/>
                </a:solidFill>
                <a:latin typeface="Calibri" panose="020F0502020204030204" pitchFamily="34" charset="0"/>
                <a:cs typeface="Calibri" panose="020F0502020204030204" pitchFamily="34" charset="0"/>
              </a:rPr>
              <a:t>calc</a:t>
            </a:r>
            <a:r>
              <a:rPr lang="en-US" sz="2400" dirty="0">
                <a:solidFill>
                  <a:srgbClr val="002060"/>
                </a:solidFill>
                <a:latin typeface="Calibri" panose="020F0502020204030204" pitchFamily="34" charset="0"/>
                <a:cs typeface="Calibri" panose="020F0502020204030204" pitchFamily="34" charset="0"/>
              </a:rPr>
              <a:t>/now SAI – data elements that go into that calculation)</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Unusual Circumstances – refers to instances you determine a dependent student should be independent, grant them override</a:t>
            </a:r>
          </a:p>
          <a:p>
            <a:endParaRPr lang="en-US" dirty="0"/>
          </a:p>
        </p:txBody>
      </p:sp>
    </p:spTree>
    <p:extLst>
      <p:ext uri="{BB962C8B-B14F-4D97-AF65-F5344CB8AC3E}">
        <p14:creationId xmlns:p14="http://schemas.microsoft.com/office/powerpoint/2010/main" val="21283219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33" y="148707"/>
            <a:ext cx="8382000" cy="1163395"/>
          </a:xfrm>
        </p:spPr>
        <p:txBody>
          <a:bodyPr/>
          <a:lstStyle/>
          <a:p>
            <a:r>
              <a:rPr lang="en-US" sz="4200" dirty="0">
                <a:solidFill>
                  <a:srgbClr val="002060"/>
                </a:solidFill>
              </a:rPr>
              <a:t>More Changes </a:t>
            </a:r>
            <a:r>
              <a:rPr lang="en-US" sz="4200" dirty="0" smtClean="0">
                <a:solidFill>
                  <a:srgbClr val="002060"/>
                </a:solidFill>
              </a:rPr>
              <a:t>– </a:t>
            </a:r>
            <a:br>
              <a:rPr lang="en-US" sz="4200" dirty="0" smtClean="0">
                <a:solidFill>
                  <a:srgbClr val="002060"/>
                </a:solidFill>
              </a:rPr>
            </a:br>
            <a:r>
              <a:rPr lang="en-US" sz="4200" dirty="0" smtClean="0">
                <a:solidFill>
                  <a:srgbClr val="002060"/>
                </a:solidFill>
              </a:rPr>
              <a:t>Simplification</a:t>
            </a:r>
            <a:endParaRPr lang="en-US" sz="4200" dirty="0">
              <a:solidFill>
                <a:srgbClr val="002060"/>
              </a:solidFill>
            </a:endParaRPr>
          </a:p>
        </p:txBody>
      </p:sp>
      <p:sp>
        <p:nvSpPr>
          <p:cNvPr id="3" name="Content Placeholder 2"/>
          <p:cNvSpPr>
            <a:spLocks noGrp="1"/>
          </p:cNvSpPr>
          <p:nvPr>
            <p:ph idx="1"/>
          </p:nvPr>
        </p:nvSpPr>
        <p:spPr>
          <a:xfrm>
            <a:off x="722313" y="1905000"/>
            <a:ext cx="8040687" cy="4062651"/>
          </a:xfrm>
        </p:spPr>
        <p:txBody>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Can’t have policy of never considering PJ</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Divorced or separated parents</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Current is lived with most previous year</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New Law: Which parent provides more support with no timeline</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Simplification Needs (assets excluded): Cutoff 60000 and stipulations about certain tax schedules not filed</a:t>
            </a:r>
          </a:p>
          <a:p>
            <a:pPr marL="1143000" lvl="2" indent="-457200">
              <a:lnSpc>
                <a:spcPct val="110000"/>
              </a:lnSpc>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Can’t have filed Schedule ABCDF or H – one exception for Schedule C, business can’t be more than 10000 gain or loss</a:t>
            </a:r>
          </a:p>
        </p:txBody>
      </p:sp>
    </p:spTree>
    <p:extLst>
      <p:ext uri="{BB962C8B-B14F-4D97-AF65-F5344CB8AC3E}">
        <p14:creationId xmlns:p14="http://schemas.microsoft.com/office/powerpoint/2010/main" val="4054455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471"/>
            <a:ext cx="8382000" cy="581698"/>
          </a:xfrm>
        </p:spPr>
        <p:txBody>
          <a:bodyPr/>
          <a:lstStyle/>
          <a:p>
            <a:r>
              <a:rPr lang="en-US" sz="4200" dirty="0" smtClean="0">
                <a:solidFill>
                  <a:srgbClr val="002060"/>
                </a:solidFill>
              </a:rPr>
              <a:t>More changes</a:t>
            </a:r>
            <a:endParaRPr lang="en-US" sz="4200" dirty="0">
              <a:solidFill>
                <a:srgbClr val="002060"/>
              </a:solidFill>
            </a:endParaRPr>
          </a:p>
        </p:txBody>
      </p:sp>
      <p:sp>
        <p:nvSpPr>
          <p:cNvPr id="3" name="Content Placeholder 2"/>
          <p:cNvSpPr>
            <a:spLocks noGrp="1"/>
          </p:cNvSpPr>
          <p:nvPr>
            <p:ph idx="1"/>
          </p:nvPr>
        </p:nvSpPr>
        <p:spPr>
          <a:xfrm>
            <a:off x="658939" y="1633396"/>
            <a:ext cx="8040687" cy="2146742"/>
          </a:xfrm>
        </p:spPr>
        <p:txBody>
          <a:bodyPr>
            <a:noAutofit/>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Dependents of the parent</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Under FSA, only includes student and those who live with and receive  more than half support (didn’t have to live in previous or were dependent, those groups go away)</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Family Size</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Determined now by IRS code section 152 definition of dependent and those who would qualify for child tax credit under section 24</a:t>
            </a:r>
          </a:p>
          <a:p>
            <a:pPr marL="685800" lvl="1" indent="-457200">
              <a:lnSpc>
                <a:spcPct val="110000"/>
              </a:lnSpc>
              <a:spcBef>
                <a:spcPts val="0"/>
              </a:spcBef>
              <a:buClr>
                <a:srgbClr val="888888"/>
              </a:buClr>
              <a:buSzPts val="3000"/>
              <a:buFont typeface="Arial" panose="020B0604020202020204" pitchFamily="34" charset="0"/>
              <a:buChar char="•"/>
            </a:pPr>
            <a:r>
              <a:rPr lang="en-US" sz="2400" i="1" dirty="0">
                <a:solidFill>
                  <a:schemeClr val="bg2">
                    <a:lumMod val="60000"/>
                    <a:lumOff val="40000"/>
                  </a:schemeClr>
                </a:solidFill>
                <a:latin typeface="Calibri" panose="020F0502020204030204" pitchFamily="34" charset="0"/>
                <a:cs typeface="Calibri" panose="020F0502020204030204" pitchFamily="34" charset="0"/>
              </a:rPr>
              <a:t>How to gather this information? – FADDX or extra steps – more to come</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Provisional Independent Student</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This is for who cannot provide parent information on the FAFSA</a:t>
            </a:r>
          </a:p>
          <a:p>
            <a:pPr marL="1143000" lvl="2" indent="-457200">
              <a:lnSpc>
                <a:spcPct val="110000"/>
              </a:lnSpc>
              <a:spcBef>
                <a:spcPts val="0"/>
              </a:spcBef>
              <a:buClr>
                <a:srgbClr val="888888"/>
              </a:buClr>
              <a:buSzPts val="30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Not a rejected ISIR, SAI will be determined</a:t>
            </a:r>
          </a:p>
        </p:txBody>
      </p:sp>
    </p:spTree>
    <p:extLst>
      <p:ext uri="{BB962C8B-B14F-4D97-AF65-F5344CB8AC3E}">
        <p14:creationId xmlns:p14="http://schemas.microsoft.com/office/powerpoint/2010/main" val="284438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a:solidFill>
                  <a:srgbClr val="002060"/>
                </a:solidFill>
              </a:rPr>
              <a:t>Privacy and Data Sharing</a:t>
            </a:r>
          </a:p>
        </p:txBody>
      </p:sp>
      <p:sp>
        <p:nvSpPr>
          <p:cNvPr id="3" name="Content Placeholder 2"/>
          <p:cNvSpPr>
            <a:spLocks noGrp="1"/>
          </p:cNvSpPr>
          <p:nvPr>
            <p:ph idx="1"/>
          </p:nvPr>
        </p:nvSpPr>
        <p:spPr>
          <a:xfrm>
            <a:off x="622725" y="1597182"/>
            <a:ext cx="8040687" cy="4875181"/>
          </a:xfrm>
        </p:spPr>
        <p:txBody>
          <a:bodyPr/>
          <a:lstStyle/>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Current law: HEA 483(a)(3)(E): “Data collection by such electronic version of the forms shall be used only for the application, award, and administration of aid awarded under this title, State aid, or aid awarded by eligible institutions or such entities as the Secretary may designate”</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FSA allows more latitude for sharing FAFSA data</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Examples: with authorizations, can share (not tax data) with other agencies in means tested programs</a:t>
            </a:r>
          </a:p>
          <a:p>
            <a:pPr marL="685800" lvl="1" indent="-457200">
              <a:lnSpc>
                <a:spcPct val="110000"/>
              </a:lnSpc>
              <a:spcBef>
                <a:spcPts val="0"/>
              </a:spcBef>
              <a:buClr>
                <a:srgbClr val="888888"/>
              </a:buClr>
              <a:buSzPts val="3000"/>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State agencies administering state based financial aid may use the FAFSA for state research as long as aggregated</a:t>
            </a:r>
          </a:p>
        </p:txBody>
      </p:sp>
    </p:spTree>
    <p:extLst>
      <p:ext uri="{BB962C8B-B14F-4D97-AF65-F5344CB8AC3E}">
        <p14:creationId xmlns:p14="http://schemas.microsoft.com/office/powerpoint/2010/main" val="960265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1726"/>
            <a:ext cx="8382000" cy="1163395"/>
          </a:xfrm>
        </p:spPr>
        <p:txBody>
          <a:bodyPr/>
          <a:lstStyle/>
          <a:p>
            <a:r>
              <a:rPr lang="en-US" sz="4200" dirty="0">
                <a:solidFill>
                  <a:srgbClr val="002060"/>
                </a:solidFill>
              </a:rPr>
              <a:t>Knowledge Center – </a:t>
            </a:r>
            <a:r>
              <a:rPr lang="en-US" sz="4200" dirty="0" smtClean="0">
                <a:solidFill>
                  <a:srgbClr val="002060"/>
                </a:solidFill>
              </a:rPr>
              <a:t/>
            </a:r>
            <a:br>
              <a:rPr lang="en-US" sz="4200" dirty="0" smtClean="0">
                <a:solidFill>
                  <a:srgbClr val="002060"/>
                </a:solidFill>
              </a:rPr>
            </a:br>
            <a:endParaRPr lang="en-US" sz="4200" dirty="0">
              <a:solidFill>
                <a:srgbClr val="002060"/>
              </a:solidFill>
            </a:endParaRPr>
          </a:p>
        </p:txBody>
      </p:sp>
      <p:sp>
        <p:nvSpPr>
          <p:cNvPr id="3" name="Content Placeholder 2"/>
          <p:cNvSpPr>
            <a:spLocks noGrp="1"/>
          </p:cNvSpPr>
          <p:nvPr>
            <p:ph idx="1"/>
          </p:nvPr>
        </p:nvSpPr>
        <p:spPr>
          <a:xfrm>
            <a:off x="722313" y="1905000"/>
            <a:ext cx="8040687" cy="1895904"/>
          </a:xfrm>
        </p:spPr>
        <p:txBody>
          <a:bodyPr/>
          <a:lstStyle/>
          <a:p>
            <a:pPr marL="685800" indent="-457200">
              <a:lnSpc>
                <a:spcPct val="110000"/>
              </a:lnSpc>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Given the scope of work and change over the next couple of years, try to draw out information related to specifically to FAFSA Simplification versus year to year communication</a:t>
            </a:r>
          </a:p>
        </p:txBody>
      </p:sp>
    </p:spTree>
    <p:extLst>
      <p:ext uri="{BB962C8B-B14F-4D97-AF65-F5344CB8AC3E}">
        <p14:creationId xmlns:p14="http://schemas.microsoft.com/office/powerpoint/2010/main" val="2304759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99" y="818584"/>
            <a:ext cx="8040687" cy="1477328"/>
          </a:xfrm>
        </p:spPr>
        <p:txBody>
          <a:bodyPr/>
          <a:lstStyle/>
          <a:p>
            <a:endParaRPr lang="en-US" dirty="0" smtClean="0">
              <a:solidFill>
                <a:srgbClr val="002060"/>
              </a:solidFill>
              <a:latin typeface="Calibri" panose="020F0502020204030204" pitchFamily="34" charset="0"/>
              <a:cs typeface="Calibri" panose="020F0502020204030204" pitchFamily="34" charset="0"/>
            </a:endParaRPr>
          </a:p>
          <a:p>
            <a:endParaRPr lang="en-US" dirty="0">
              <a:solidFill>
                <a:srgbClr val="002060"/>
              </a:solidFill>
              <a:latin typeface="Calibri" panose="020F0502020204030204" pitchFamily="34" charset="0"/>
              <a:cs typeface="Calibri" panose="020F0502020204030204" pitchFamily="34" charset="0"/>
            </a:endParaRPr>
          </a:p>
          <a:p>
            <a:r>
              <a:rPr lang="en-US" dirty="0" smtClean="0">
                <a:solidFill>
                  <a:srgbClr val="002060"/>
                </a:solidFill>
                <a:latin typeface="Calibri" panose="020F0502020204030204" pitchFamily="34" charset="0"/>
                <a:cs typeface="Calibri" panose="020F0502020204030204" pitchFamily="34" charset="0"/>
              </a:rPr>
              <a:t>I hope you simply enjoyed this presentation!</a:t>
            </a:r>
            <a:endParaRPr lang="en-US" dirty="0">
              <a:solidFill>
                <a:srgbClr val="00206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1" y="2447453"/>
            <a:ext cx="5715000" cy="3810000"/>
          </a:xfrm>
          <a:prstGeom prst="rect">
            <a:avLst/>
          </a:prstGeom>
        </p:spPr>
      </p:pic>
    </p:spTree>
    <p:extLst>
      <p:ext uri="{BB962C8B-B14F-4D97-AF65-F5344CB8AC3E}">
        <p14:creationId xmlns:p14="http://schemas.microsoft.com/office/powerpoint/2010/main" val="192448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a:solidFill>
                  <a:srgbClr val="002060"/>
                </a:solidFill>
              </a:rPr>
              <a:t>To </a:t>
            </a:r>
            <a:r>
              <a:rPr lang="en-US" sz="4000" dirty="0" smtClean="0">
                <a:solidFill>
                  <a:srgbClr val="002060"/>
                </a:solidFill>
              </a:rPr>
              <a:t>Clarify - </a:t>
            </a:r>
            <a:r>
              <a:rPr lang="en-US" sz="4000" dirty="0">
                <a:solidFill>
                  <a:srgbClr val="002060"/>
                </a:solidFill>
              </a:rPr>
              <a:t>Simplification: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222" y="1520441"/>
            <a:ext cx="6404994" cy="4806520"/>
          </a:xfrm>
        </p:spPr>
      </p:pic>
    </p:spTree>
    <p:extLst>
      <p:ext uri="{BB962C8B-B14F-4D97-AF65-F5344CB8AC3E}">
        <p14:creationId xmlns:p14="http://schemas.microsoft.com/office/powerpoint/2010/main" val="421941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8571"/>
            <a:ext cx="9143999" cy="5475646"/>
          </a:xfrm>
        </p:spPr>
      </p:pic>
    </p:spTree>
    <p:extLst>
      <p:ext uri="{BB962C8B-B14F-4D97-AF65-F5344CB8AC3E}">
        <p14:creationId xmlns:p14="http://schemas.microsoft.com/office/powerpoint/2010/main" val="324766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a:solidFill>
                  <a:srgbClr val="002060"/>
                </a:solidFill>
              </a:rPr>
              <a:t>FUTURES ACT –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Not </a:t>
            </a:r>
            <a:r>
              <a:rPr lang="en-US" sz="4000" dirty="0">
                <a:solidFill>
                  <a:srgbClr val="002060"/>
                </a:solidFill>
              </a:rPr>
              <a:t>Just a Great Acronym </a:t>
            </a:r>
          </a:p>
        </p:txBody>
      </p:sp>
      <p:sp>
        <p:nvSpPr>
          <p:cNvPr id="3" name="Content Placeholder 2"/>
          <p:cNvSpPr>
            <a:spLocks noGrp="1"/>
          </p:cNvSpPr>
          <p:nvPr>
            <p:ph idx="1"/>
          </p:nvPr>
        </p:nvSpPr>
        <p:spPr>
          <a:xfrm>
            <a:off x="722313" y="1905000"/>
            <a:ext cx="8040687" cy="3400931"/>
          </a:xfrm>
        </p:spPr>
        <p:txBody>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Passed in December of 2019</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Implementation is in tandem with FAFSA </a:t>
            </a:r>
            <a:r>
              <a:rPr lang="en-US" sz="2800" dirty="0" smtClean="0">
                <a:solidFill>
                  <a:srgbClr val="002060"/>
                </a:solidFill>
                <a:latin typeface="Calibri" panose="020F0502020204030204" pitchFamily="34" charset="0"/>
                <a:cs typeface="Calibri" panose="020F0502020204030204" pitchFamily="34" charset="0"/>
              </a:rPr>
              <a:t>Simplification Act</a:t>
            </a:r>
            <a:endParaRPr lang="en-US" sz="2800" dirty="0">
              <a:solidFill>
                <a:srgbClr val="002060"/>
              </a:solidFill>
              <a:latin typeface="Calibri" panose="020F0502020204030204" pitchFamily="34" charset="0"/>
              <a:cs typeface="Calibri" panose="020F0502020204030204" pitchFamily="34" charset="0"/>
            </a:endParaRP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Which is “why” it is delayed</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Also Very Simple: </a:t>
            </a:r>
          </a:p>
          <a:p>
            <a:pPr marL="1143000" lvl="2" indent="-457200">
              <a:spcBef>
                <a:spcPts val="0"/>
              </a:spcBef>
              <a:buClr>
                <a:srgbClr val="888888"/>
              </a:buClr>
              <a:buSzPts val="3000"/>
              <a:buFont typeface="Arial" panose="020B0604020202020204" pitchFamily="34" charset="0"/>
              <a:buChar char="•"/>
            </a:pPr>
            <a:r>
              <a:rPr lang="en-US" dirty="0">
                <a:solidFill>
                  <a:srgbClr val="002060"/>
                </a:solidFill>
                <a:latin typeface="Calibri" panose="020F0502020204030204" pitchFamily="34" charset="0"/>
                <a:cs typeface="Calibri" panose="020F0502020204030204" pitchFamily="34" charset="0"/>
              </a:rPr>
              <a:t>The FUTURE Act allows the IRS to share data with FSA for increased ease in administering federal student aid programs</a:t>
            </a:r>
          </a:p>
          <a:p>
            <a:pPr lvl="1"/>
            <a:endParaRPr lang="en-US" dirty="0"/>
          </a:p>
        </p:txBody>
      </p:sp>
    </p:spTree>
    <p:extLst>
      <p:ext uri="{BB962C8B-B14F-4D97-AF65-F5344CB8AC3E}">
        <p14:creationId xmlns:p14="http://schemas.microsoft.com/office/powerpoint/2010/main" val="352053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a:solidFill>
                  <a:srgbClr val="002060"/>
                </a:solidFill>
              </a:rPr>
              <a:t>Open up the FAFSA </a:t>
            </a:r>
            <a:r>
              <a:rPr lang="en-US" sz="4000" dirty="0" smtClean="0">
                <a:solidFill>
                  <a:srgbClr val="002060"/>
                </a:solidFill>
              </a:rPr>
              <a:t>Coding</a:t>
            </a:r>
            <a:br>
              <a:rPr lang="en-US" sz="4000" dirty="0" smtClean="0">
                <a:solidFill>
                  <a:srgbClr val="002060"/>
                </a:solidFill>
              </a:rPr>
            </a:br>
            <a:r>
              <a:rPr lang="en-US" sz="4000" dirty="0" smtClean="0">
                <a:solidFill>
                  <a:srgbClr val="002060"/>
                </a:solidFill>
              </a:rPr>
              <a:t>…</a:t>
            </a:r>
            <a:r>
              <a:rPr lang="en-US" sz="4000" dirty="0">
                <a:solidFill>
                  <a:srgbClr val="002060"/>
                </a:solidFill>
              </a:rPr>
              <a:t>AND</a:t>
            </a:r>
          </a:p>
        </p:txBody>
      </p:sp>
      <p:pic>
        <p:nvPicPr>
          <p:cNvPr id="8" name="Content Placeholder 7"/>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6100" y="1487521"/>
            <a:ext cx="6988521" cy="4665064"/>
          </a:xfrm>
        </p:spPr>
      </p:pic>
    </p:spTree>
    <p:extLst>
      <p:ext uri="{BB962C8B-B14F-4D97-AF65-F5344CB8AC3E}">
        <p14:creationId xmlns:p14="http://schemas.microsoft.com/office/powerpoint/2010/main" val="328874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a:solidFill>
                  <a:srgbClr val="002060"/>
                </a:solidFill>
              </a:rPr>
              <a:t>No </a:t>
            </a:r>
            <a:r>
              <a:rPr lang="en-US" sz="4000" dirty="0" err="1">
                <a:solidFill>
                  <a:srgbClr val="002060"/>
                </a:solidFill>
              </a:rPr>
              <a:t>Werries</a:t>
            </a:r>
            <a:r>
              <a:rPr lang="en-US" sz="4000" dirty="0">
                <a:solidFill>
                  <a:srgbClr val="002060"/>
                </a:solidFill>
              </a:rPr>
              <a:t>, the </a:t>
            </a:r>
            <a:r>
              <a:rPr lang="en-US" sz="4000" dirty="0" err="1">
                <a:solidFill>
                  <a:srgbClr val="002060"/>
                </a:solidFill>
              </a:rPr>
              <a:t>Fedzes</a:t>
            </a:r>
            <a:r>
              <a:rPr lang="en-US" sz="4000" dirty="0">
                <a:solidFill>
                  <a:srgbClr val="002060"/>
                </a:solidFill>
              </a:rPr>
              <a:t> </a:t>
            </a:r>
            <a:r>
              <a:rPr lang="en-US" sz="4000" dirty="0" smtClean="0">
                <a:solidFill>
                  <a:srgbClr val="002060"/>
                </a:solidFill>
              </a:rPr>
              <a:t/>
            </a:r>
            <a:br>
              <a:rPr lang="en-US" sz="4000" dirty="0" smtClean="0">
                <a:solidFill>
                  <a:srgbClr val="002060"/>
                </a:solidFill>
              </a:rPr>
            </a:br>
            <a:r>
              <a:rPr lang="en-US" sz="4000" dirty="0" err="1" smtClean="0">
                <a:solidFill>
                  <a:srgbClr val="002060"/>
                </a:solidFill>
              </a:rPr>
              <a:t>knowd</a:t>
            </a:r>
            <a:r>
              <a:rPr lang="en-US" sz="4000" dirty="0" smtClean="0">
                <a:solidFill>
                  <a:srgbClr val="002060"/>
                </a:solidFill>
              </a:rPr>
              <a:t> </a:t>
            </a:r>
            <a:r>
              <a:rPr lang="en-US" sz="4000" dirty="0">
                <a:solidFill>
                  <a:srgbClr val="002060"/>
                </a:solidFill>
              </a:rPr>
              <a:t>“</a:t>
            </a:r>
            <a:r>
              <a:rPr lang="en-US" sz="4000" dirty="0" err="1">
                <a:solidFill>
                  <a:srgbClr val="002060"/>
                </a:solidFill>
              </a:rPr>
              <a:t>Simpel</a:t>
            </a:r>
            <a:r>
              <a:rPr lang="en-US" sz="4000" dirty="0">
                <a:solidFill>
                  <a:srgbClr val="002060"/>
                </a:solidFill>
              </a:rPr>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2101" y="1804014"/>
            <a:ext cx="5949725" cy="4295702"/>
          </a:xfrm>
        </p:spPr>
      </p:pic>
    </p:spTree>
    <p:extLst>
      <p:ext uri="{BB962C8B-B14F-4D97-AF65-F5344CB8AC3E}">
        <p14:creationId xmlns:p14="http://schemas.microsoft.com/office/powerpoint/2010/main" val="382928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760"/>
            <a:ext cx="8382000" cy="1163395"/>
          </a:xfrm>
        </p:spPr>
        <p:txBody>
          <a:bodyPr/>
          <a:lstStyle/>
          <a:p>
            <a:r>
              <a:rPr lang="en-US" sz="4200" dirty="0" smtClean="0">
                <a:solidFill>
                  <a:srgbClr val="002060"/>
                </a:solidFill>
              </a:rPr>
              <a:t>Simplification – </a:t>
            </a:r>
            <a:br>
              <a:rPr lang="en-US" sz="4200" dirty="0" smtClean="0">
                <a:solidFill>
                  <a:srgbClr val="002060"/>
                </a:solidFill>
              </a:rPr>
            </a:br>
            <a:r>
              <a:rPr lang="en-US" sz="4200" dirty="0" smtClean="0">
                <a:solidFill>
                  <a:srgbClr val="002060"/>
                </a:solidFill>
              </a:rPr>
              <a:t>High Level Overview</a:t>
            </a:r>
            <a:endParaRPr lang="en-US" sz="4200" dirty="0">
              <a:solidFill>
                <a:srgbClr val="002060"/>
              </a:solidFill>
            </a:endParaRPr>
          </a:p>
        </p:txBody>
      </p:sp>
      <p:sp>
        <p:nvSpPr>
          <p:cNvPr id="3" name="Content Placeholder 2"/>
          <p:cNvSpPr>
            <a:spLocks noGrp="1"/>
          </p:cNvSpPr>
          <p:nvPr>
            <p:ph idx="1"/>
          </p:nvPr>
        </p:nvSpPr>
        <p:spPr/>
        <p:txBody>
          <a:bodyPr>
            <a:normAutofit/>
          </a:bodyPr>
          <a:lstStyle/>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Have to recode FAFSA</a:t>
            </a:r>
          </a:p>
          <a:p>
            <a:pPr marL="685800" indent="-457200">
              <a:spcBef>
                <a:spcPts val="0"/>
              </a:spcBef>
              <a:buClr>
                <a:srgbClr val="888888"/>
              </a:buClr>
              <a:buSzPts val="30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Have to match the Futures Act data sharing requirements with IRS (b/c they are prescriptive</a:t>
            </a:r>
            <a:r>
              <a:rPr lang="en-US" sz="2800" dirty="0" smtClean="0">
                <a:solidFill>
                  <a:srgbClr val="002060"/>
                </a:solidFill>
                <a:latin typeface="Calibri" panose="020F0502020204030204" pitchFamily="34" charset="0"/>
                <a:cs typeface="Calibri" panose="020F0502020204030204" pitchFamily="34" charset="0"/>
              </a:rPr>
              <a:t>)</a:t>
            </a:r>
          </a:p>
          <a:p>
            <a:pPr marL="685800" indent="-457200">
              <a:spcBef>
                <a:spcPts val="0"/>
              </a:spcBef>
              <a:buClr>
                <a:srgbClr val="888888"/>
              </a:buClr>
              <a:buSzPts val="3000"/>
              <a:buFont typeface="Arial" panose="020B0604020202020204" pitchFamily="34" charset="0"/>
              <a:buChar char="•"/>
            </a:pPr>
            <a:r>
              <a:rPr lang="en-US" sz="2800" dirty="0" smtClean="0">
                <a:solidFill>
                  <a:srgbClr val="002060"/>
                </a:solidFill>
                <a:latin typeface="Calibri" panose="020F0502020204030204" pitchFamily="34" charset="0"/>
                <a:cs typeface="Calibri" panose="020F0502020204030204" pitchFamily="34" charset="0"/>
              </a:rPr>
              <a:t>Information covered today can be found on the FSA 2021 Conference website</a:t>
            </a:r>
          </a:p>
          <a:p>
            <a:pPr marL="685800" indent="-457200">
              <a:spcBef>
                <a:spcPts val="0"/>
              </a:spcBef>
              <a:buClr>
                <a:srgbClr val="888888"/>
              </a:buClr>
              <a:buSzPts val="30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endParaRPr lang="en-US" dirty="0" smtClean="0"/>
          </a:p>
          <a:p>
            <a:endParaRPr lang="en-US" dirty="0"/>
          </a:p>
        </p:txBody>
      </p:sp>
    </p:spTree>
    <p:extLst>
      <p:ext uri="{BB962C8B-B14F-4D97-AF65-F5344CB8AC3E}">
        <p14:creationId xmlns:p14="http://schemas.microsoft.com/office/powerpoint/2010/main" val="3796718905"/>
      </p:ext>
    </p:extLst>
  </p:cSld>
  <p:clrMapOvr>
    <a:masterClrMapping/>
  </p:clrMapOvr>
</p:sld>
</file>

<file path=ppt/theme/theme1.xml><?xml version="1.0" encoding="utf-8"?>
<a:theme xmlns:a="http://schemas.openxmlformats.org/drawingml/2006/main" name="White with Courier font for code slides">
  <a:themeElements>
    <a:clrScheme name="Custom 12">
      <a:dk1>
        <a:srgbClr val="000000"/>
      </a:dk1>
      <a:lt1>
        <a:srgbClr val="FFFFFF"/>
      </a:lt1>
      <a:dk2>
        <a:srgbClr val="050595"/>
      </a:dk2>
      <a:lt2>
        <a:srgbClr val="FFFFFF"/>
      </a:lt2>
      <a:accent1>
        <a:srgbClr val="0000FF"/>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1772</Words>
  <Application>Microsoft Office PowerPoint</Application>
  <PresentationFormat>On-screen Show (4:3)</PresentationFormat>
  <Paragraphs>175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Courier New</vt:lpstr>
      <vt:lpstr>White with Courier font for code slides</vt:lpstr>
      <vt:lpstr>FAFSA Simplification Not so Simple! </vt:lpstr>
      <vt:lpstr>Simplification –  Defined by The Internet</vt:lpstr>
      <vt:lpstr>Simplification –  Defined by FSA </vt:lpstr>
      <vt:lpstr>To Clarify - Simplification: </vt:lpstr>
      <vt:lpstr>PowerPoint Presentation</vt:lpstr>
      <vt:lpstr>FUTURES ACT –  Not Just a Great Acronym </vt:lpstr>
      <vt:lpstr>Open up the FAFSA Coding …AND</vt:lpstr>
      <vt:lpstr>No Werries, the Fedzes  knowd “Simpel”</vt:lpstr>
      <vt:lpstr>Simplification –  High Level Overview</vt:lpstr>
      <vt:lpstr>Session 5 Powerpoint</vt:lpstr>
      <vt:lpstr>Simplification</vt:lpstr>
      <vt:lpstr>Simplification</vt:lpstr>
      <vt:lpstr>Simplification</vt:lpstr>
      <vt:lpstr>FUTURES ACT  Passed in 2019</vt:lpstr>
      <vt:lpstr>FAFSA Simplification –  Connection to FUTURES ACT</vt:lpstr>
      <vt:lpstr>FAFSA Simplification </vt:lpstr>
      <vt:lpstr>Other changes</vt:lpstr>
      <vt:lpstr>Homeless questions</vt:lpstr>
      <vt:lpstr>Major Components of  FAFSA Simplification</vt:lpstr>
      <vt:lpstr>FAFSA Simplification:  To reduce FAFSA Questions </vt:lpstr>
      <vt:lpstr>2024-2025  The “Big” Stuff</vt:lpstr>
      <vt:lpstr>Student Aid Index</vt:lpstr>
      <vt:lpstr>OFA </vt:lpstr>
      <vt:lpstr>EFC To SAI</vt:lpstr>
      <vt:lpstr>SAI</vt:lpstr>
      <vt:lpstr>Negative SAI? Qua? </vt:lpstr>
      <vt:lpstr>PowerPoint Presentation</vt:lpstr>
      <vt:lpstr>Who gets Pell</vt:lpstr>
      <vt:lpstr>Student Aid Index</vt:lpstr>
      <vt:lpstr>Who is a single parent?</vt:lpstr>
      <vt:lpstr>Foreign Income</vt:lpstr>
      <vt:lpstr>More Pell Grant Provisions</vt:lpstr>
      <vt:lpstr>Other misc changes</vt:lpstr>
      <vt:lpstr>Special Circumstances vs Unusual Circumstances</vt:lpstr>
      <vt:lpstr>More Changes –  Simplification</vt:lpstr>
      <vt:lpstr>More changes</vt:lpstr>
      <vt:lpstr>Privacy and Data Sharing</vt:lpstr>
      <vt:lpstr>Knowledge Center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Lessons</dc:title>
  <dc:creator>Michael Anthony Couch, II</dc:creator>
  <cp:lastModifiedBy>Erin Macioce</cp:lastModifiedBy>
  <cp:revision>64</cp:revision>
  <dcterms:created xsi:type="dcterms:W3CDTF">2013-04-29T14:21:38Z</dcterms:created>
  <dcterms:modified xsi:type="dcterms:W3CDTF">2022-03-08T14:45:32Z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y fmtid="{D5CDD505-2E9C-101B-9397-08002B2CF9AE}" pid="3" name="ContentTypeId">
    <vt:lpwstr>0x0101009C05342453BC5B44BEB38B9439A3B2A5</vt:lpwstr>
  </property>
</Properties>
</file>